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16"/>
  </p:notesMasterIdLst>
  <p:handoutMasterIdLst>
    <p:handoutMasterId r:id="rId17"/>
  </p:handoutMasterIdLst>
  <p:sldIdLst>
    <p:sldId id="261" r:id="rId6"/>
    <p:sldId id="262" r:id="rId7"/>
    <p:sldId id="264" r:id="rId8"/>
    <p:sldId id="267" r:id="rId9"/>
    <p:sldId id="269" r:id="rId10"/>
    <p:sldId id="268" r:id="rId11"/>
    <p:sldId id="270" r:id="rId12"/>
    <p:sldId id="271" r:id="rId13"/>
    <p:sldId id="272" r:id="rId14"/>
    <p:sldId id="263" r:id="rId15"/>
  </p:sldIdLst>
  <p:sldSz cx="24385588" cy="13717588"/>
  <p:notesSz cx="7010400" cy="92964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 id="262"/>
            <p14:sldId id="264"/>
            <p14:sldId id="267"/>
            <p14:sldId id="269"/>
            <p14:sldId id="268"/>
            <p14:sldId id="270"/>
            <p14:sldId id="271"/>
            <p14:sldId id="272"/>
            <p14:sldId id="263"/>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6452" autoAdjust="0"/>
  </p:normalViewPr>
  <p:slideViewPr>
    <p:cSldViewPr>
      <p:cViewPr varScale="1">
        <p:scale>
          <a:sx n="49" d="100"/>
          <a:sy n="49" d="100"/>
        </p:scale>
        <p:origin x="90" y="3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D41B0E-0A9B-FB43-B29A-2C5A495EA0A7}" type="datetimeFigureOut">
              <a:rPr lang="ru-RU" smtClean="0">
                <a:latin typeface="Archivo Regular" charset="0"/>
              </a:rPr>
              <a:t>26.07.2022</a:t>
            </a:fld>
            <a:endParaRPr lang="ru-RU" dirty="0">
              <a:latin typeface="Archivo Regular" charset="0"/>
            </a:endParaRPr>
          </a:p>
        </p:txBody>
      </p:sp>
      <p:sp>
        <p:nvSpPr>
          <p:cNvPr id="4" name="Нижний колонтитул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chivo Regular" charset="0"/>
              </a:defRPr>
            </a:lvl1pPr>
          </a:lstStyle>
          <a:p>
            <a:fld id="{E7E03F2D-4C40-8A47-B131-FA84CE0A3C0A}" type="datetimeFigureOut">
              <a:rPr lang="ru-RU" smtClean="0"/>
              <a:pPr/>
              <a:t>26.07.2022</a:t>
            </a:fld>
            <a:endParaRPr lang="ru-RU" dirty="0"/>
          </a:p>
        </p:txBody>
      </p:sp>
      <p:sp>
        <p:nvSpPr>
          <p:cNvPr id="4" name="Образ слайда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ru-RU" dirty="0"/>
          </a:p>
        </p:txBody>
      </p:sp>
      <p:sp>
        <p:nvSpPr>
          <p:cNvPr id="5" name="Заметки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940870" y="4496594"/>
            <a:ext cx="3851324" cy="4239228"/>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181600"/>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4"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1377697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13776970" y="1386186"/>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9"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13876825" y="1992287"/>
            <a:ext cx="8829368" cy="951542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dirty="0"/>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dirty="0"/>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2903762" y="4489815"/>
            <a:ext cx="3918523" cy="4313195"/>
          </a:xfrm>
          <a:prstGeom prst="rect">
            <a:avLst/>
          </a:prstGeom>
        </p:spPr>
      </p:pic>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baseline="0">
                <a:latin typeface="Franklin Gothic Demi" panose="020B0703020102020204" pitchFamily="34" charset="0"/>
              </a:defRPr>
            </a:lvl1pPr>
          </a:lstStyle>
          <a:p>
            <a:r>
              <a:rPr lang="en-US" dirty="0"/>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3353594" y="4725194"/>
            <a:ext cx="3918523" cy="4313195"/>
          </a:xfrm>
          <a:prstGeom prst="rect">
            <a:avLst/>
          </a:prstGeom>
        </p:spPr>
      </p:pic>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10233533" y="2926599"/>
            <a:ext cx="3918523" cy="4313195"/>
          </a:xfrm>
          <a:prstGeom prst="rect">
            <a:avLst/>
          </a:prstGeom>
        </p:spPr>
      </p:pic>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324089" y="4639497"/>
            <a:ext cx="4032448" cy="4438594"/>
          </a:xfrm>
          <a:prstGeom prst="rect">
            <a:avLst/>
          </a:prstGeom>
        </p:spPr>
      </p:pic>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p:cNvPicPr>
            <a:picLocks noChangeAspect="1"/>
          </p:cNvPicPr>
          <p:nvPr userDrawn="1"/>
        </p:nvPicPr>
        <p:blipFill>
          <a:blip r:embed="rId2"/>
          <a:stretch>
            <a:fillRect/>
          </a:stretch>
        </p:blipFill>
        <p:spPr>
          <a:xfrm>
            <a:off x="3324089" y="4639497"/>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i="0" dirty="0">
                <a:latin typeface="+mn-lt"/>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2834812" y="0"/>
            <a:ext cx="21550776" cy="13717588"/>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2438462" rtl="0" eaLnBrk="1" latinLnBrk="0" hangingPunct="1">
        <a:spcBef>
          <a:spcPct val="20000"/>
        </a:spcBef>
        <a:buFont typeface="Arial" panose="020B0604020202020204" pitchFamily="34" charset="0"/>
        <a:buNone/>
        <a:defRPr sz="72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chivo Black" charset="0"/>
          <a:ea typeface="Archivo Black" charset="0"/>
          <a:cs typeface="Archivo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Franklin Gothic Book Regular"/>
          <a:ea typeface="Franklin Gothic Book Regular"/>
          <a:cs typeface="Franklin Gothic Book Regular"/>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ranklin Gothic Book Regular"/>
          <a:ea typeface="Franklin Gothic Book Regular"/>
          <a:cs typeface="Franklin Gothic Book Regular"/>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ranklin Gothic Book Regular"/>
          <a:ea typeface="Franklin Gothic Book Regular"/>
          <a:cs typeface="Franklin Gothic Book Regular"/>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uidaho.edu/governance/policy/policies/apm/45"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uidaho.edu/governance/policy/policies/apm/10"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uidaho.edu/dfa/finance/controller/accounts-payable/travel-services/paying-for-trave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uidaho.edu/governance/policy/policies/apm/45/14"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uidaho.edu/dfa/finance/contracts-and-purchasing-services/form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uidaho.edu/research/faculty/resources/f-and-a-rate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794" y="3810794"/>
            <a:ext cx="10297144" cy="5386090"/>
          </a:xfrm>
        </p:spPr>
        <p:txBody>
          <a:bodyPr/>
          <a:lstStyle/>
          <a:p>
            <a:r>
              <a:rPr lang="en-US" dirty="0"/>
              <a:t>NSF Audit findings</a:t>
            </a:r>
            <a:br>
              <a:rPr lang="en-US" dirty="0"/>
            </a:br>
            <a:br>
              <a:rPr lang="en-US" dirty="0"/>
            </a:br>
            <a:r>
              <a:rPr lang="en-US" dirty="0"/>
              <a:t>July 2022</a:t>
            </a:r>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70473"/>
            <a:ext cx="24385588" cy="1846659"/>
          </a:xfrm>
        </p:spPr>
        <p:txBody>
          <a:bodyPr/>
          <a:lstStyle/>
          <a:p>
            <a:r>
              <a:rPr lang="en-US" sz="6000" dirty="0"/>
              <a:t>Questions - contact </a:t>
            </a:r>
            <a:br>
              <a:rPr lang="en-US" sz="6000" dirty="0"/>
            </a:br>
            <a:r>
              <a:rPr lang="en-US" sz="6000" dirty="0"/>
              <a:t>osp-cost@uidaho.edu</a:t>
            </a:r>
          </a:p>
        </p:txBody>
      </p:sp>
    </p:spTree>
    <p:extLst>
      <p:ext uri="{BB962C8B-B14F-4D97-AF65-F5344CB8AC3E}">
        <p14:creationId xmlns:p14="http://schemas.microsoft.com/office/powerpoint/2010/main" val="361237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F4791070-12D3-2C87-B828-6E0486ECADCD}"/>
              </a:ext>
            </a:extLst>
          </p:cNvPr>
          <p:cNvSpPr>
            <a:spLocks noGrp="1"/>
          </p:cNvSpPr>
          <p:nvPr>
            <p:ph type="title"/>
          </p:nvPr>
        </p:nvSpPr>
        <p:spPr>
          <a:xfrm>
            <a:off x="2362994" y="1143794"/>
            <a:ext cx="16154400" cy="1090620"/>
          </a:xfrm>
        </p:spPr>
        <p:txBody>
          <a:bodyPr/>
          <a:lstStyle/>
          <a:p>
            <a:r>
              <a:rPr lang="en-US" sz="6000" dirty="0"/>
              <a:t>Cost Transfer of reimbursed expense</a:t>
            </a:r>
          </a:p>
        </p:txBody>
      </p:sp>
      <p:sp>
        <p:nvSpPr>
          <p:cNvPr id="10" name="Text Placeholder 7">
            <a:extLst>
              <a:ext uri="{FF2B5EF4-FFF2-40B4-BE49-F238E27FC236}">
                <a16:creationId xmlns:a16="http://schemas.microsoft.com/office/drawing/2014/main" id="{07445848-C4EB-B8BD-4EC4-B2D69F0DA6CF}"/>
              </a:ext>
            </a:extLst>
          </p:cNvPr>
          <p:cNvSpPr txBox="1">
            <a:spLocks/>
          </p:cNvSpPr>
          <p:nvPr/>
        </p:nvSpPr>
        <p:spPr>
          <a:xfrm>
            <a:off x="3505994" y="3353594"/>
            <a:ext cx="15986025" cy="9828460"/>
          </a:xfrm>
          <a:prstGeom prst="rect">
            <a:avLst/>
          </a:prstGeom>
        </p:spPr>
        <p:txBody>
          <a:bodyPr vert="horz" lIns="0" tIns="0" rIns="0" bIns="0" rtlCol="0">
            <a:spAutoFit/>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kern="1200" baseline="0" smtClean="0">
                <a:solidFill>
                  <a:schemeClr val="tx1"/>
                </a:solidFill>
                <a:effectLst/>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r>
              <a:rPr lang="en-US" dirty="0"/>
              <a:t>Software expense was cost transferred onto an NSF award.  The original expense had been fully reimbursed by the Idaho State Board of Education.  The amount of the cost transfer had to be refunded to NSF.  </a:t>
            </a:r>
          </a:p>
          <a:p>
            <a:pPr marL="457200" marR="0" indent="-457200">
              <a:lnSpc>
                <a:spcPct val="107000"/>
              </a:lnSpc>
              <a:spcBef>
                <a:spcPts val="0"/>
              </a:spcBef>
              <a:spcAft>
                <a:spcPts val="800"/>
              </a:spcAft>
              <a:buFont typeface="Arial" panose="020B0604020202020204" pitchFamily="34" charset="0"/>
              <a:buChar char="•"/>
            </a:pPr>
            <a:r>
              <a:rPr lang="en-US" dirty="0">
                <a:solidFill>
                  <a:srgbClr val="191919"/>
                </a:solidFill>
              </a:rPr>
              <a:t>OSP/General Accounting Responsibility - </a:t>
            </a:r>
            <a:r>
              <a:rPr lang="en-US" dirty="0">
                <a:solidFill>
                  <a:srgbClr val="191919"/>
                </a:solidFill>
                <a:cs typeface="Calibri" panose="020F0502020204030204" pitchFamily="34" charset="0"/>
              </a:rPr>
              <a:t>T</a:t>
            </a:r>
            <a:r>
              <a:rPr lang="en-US" dirty="0">
                <a:effectLst/>
                <a:ea typeface="Calibri" panose="020F0502020204030204" pitchFamily="34" charset="0"/>
                <a:cs typeface="Calibri" panose="020F0502020204030204" pitchFamily="34" charset="0"/>
              </a:rPr>
              <a:t>he following procedure is being implemented campus wide for non-OSP reimbursements.  If UI receives reimbursement for an expense, the payment is remitted to the A/R for deposit with proper documentation to reimburse the expense. A/R will reference the document number of the original expense in the deposit description “</a:t>
            </a:r>
            <a:r>
              <a:rPr lang="en-US" dirty="0">
                <a:ea typeface="Calibri" panose="020F0502020204030204" pitchFamily="34" charset="0"/>
                <a:cs typeface="Calibri" panose="020F0502020204030204" pitchFamily="34" charset="0"/>
              </a:rPr>
              <a:t>REIMBURSED</a:t>
            </a:r>
            <a:r>
              <a:rPr lang="en-US" dirty="0">
                <a:effectLst/>
                <a:ea typeface="Calibri" panose="020F0502020204030204" pitchFamily="34" charset="0"/>
                <a:cs typeface="Calibri" panose="020F0502020204030204" pitchFamily="34" charset="0"/>
              </a:rPr>
              <a:t> EXPENSE – ORIG. DOC # </a:t>
            </a:r>
            <a:r>
              <a:rPr lang="en-US" dirty="0" err="1">
                <a:effectLst/>
                <a:ea typeface="Calibri" panose="020F0502020204030204" pitchFamily="34" charset="0"/>
                <a:cs typeface="Calibri" panose="020F0502020204030204" pitchFamily="34" charset="0"/>
              </a:rPr>
              <a:t>xxxx</a:t>
            </a:r>
            <a:r>
              <a:rPr lang="en-US" dirty="0">
                <a:effectLst/>
                <a:ea typeface="Calibri" panose="020F0502020204030204" pitchFamily="34" charset="0"/>
                <a:cs typeface="Calibri" panose="020F0502020204030204" pitchFamily="34" charset="0"/>
              </a:rPr>
              <a:t>”.  General Accounting will generate a report of reimburse expenses and will add text to the original document regarding the reimbursement information. OSP reimbursements will need to continue to be routed through OSP prior to submitting to A/R.  </a:t>
            </a:r>
          </a:p>
          <a:p>
            <a:pPr marL="457200" indent="-457200">
              <a:lnSpc>
                <a:spcPct val="107000"/>
              </a:lnSpc>
              <a:spcAft>
                <a:spcPts val="800"/>
              </a:spcAft>
              <a:buFont typeface="Arial" panose="020B0604020202020204" pitchFamily="34" charset="0"/>
              <a:buChar char="•"/>
            </a:pPr>
            <a:r>
              <a:rPr lang="en-US" dirty="0">
                <a:solidFill>
                  <a:srgbClr val="191919"/>
                </a:solidFill>
              </a:rPr>
              <a:t>PI/Departmental Responsibility – Make sure you review the document posting/Banner text to make sure an expense hasn’t been reimbursed and is no longer available to be cost transferred.  </a:t>
            </a:r>
          </a:p>
          <a:p>
            <a:pPr marL="457200" indent="-457200">
              <a:buFont typeface="Arial" panose="020B0604020202020204" pitchFamily="34" charset="0"/>
              <a:buChar char="•"/>
            </a:pPr>
            <a:r>
              <a:rPr lang="en-US" dirty="0">
                <a:solidFill>
                  <a:srgbClr val="191919"/>
                </a:solidFill>
              </a:rPr>
              <a:t>Takeaway - As we have seen in this audit, cost transfers are an audit red flag, and they should be minimized and should </a:t>
            </a:r>
            <a:r>
              <a:rPr lang="en-US" b="1" dirty="0">
                <a:solidFill>
                  <a:srgbClr val="191919"/>
                </a:solidFill>
              </a:rPr>
              <a:t>never</a:t>
            </a:r>
            <a:r>
              <a:rPr lang="en-US" dirty="0">
                <a:solidFill>
                  <a:srgbClr val="191919"/>
                </a:solidFill>
              </a:rPr>
              <a:t> be completed for reimbursed expenses.  </a:t>
            </a:r>
            <a:endParaRPr lang="en-US" dirty="0"/>
          </a:p>
        </p:txBody>
      </p:sp>
    </p:spTree>
    <p:extLst>
      <p:ext uri="{BB962C8B-B14F-4D97-AF65-F5344CB8AC3E}">
        <p14:creationId xmlns:p14="http://schemas.microsoft.com/office/powerpoint/2010/main" val="13732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1809450-DA2F-701B-6467-773E03D45313}"/>
              </a:ext>
            </a:extLst>
          </p:cNvPr>
          <p:cNvSpPr>
            <a:spLocks noGrp="1"/>
          </p:cNvSpPr>
          <p:nvPr>
            <p:ph type="body" sz="quarter" idx="11"/>
          </p:nvPr>
        </p:nvSpPr>
        <p:spPr>
          <a:xfrm>
            <a:off x="3658394" y="2667794"/>
            <a:ext cx="15986025" cy="11084316"/>
          </a:xfrm>
        </p:spPr>
        <p:txBody>
          <a:bodyPr/>
          <a:lstStyle/>
          <a:p>
            <a:r>
              <a:rPr lang="en-US" dirty="0"/>
              <a:t>Expenses posted in FY17 to FY20 were cost transferred in FY20 to correct expense accounts on an NSF award. The F&amp;A rate on the award had changed from the time of original posting so when the cost transfers were posted, an incorrect F&amp;A rate was applied which resulted in UI having to refund the excess F&amp;A to NSF.</a:t>
            </a:r>
          </a:p>
          <a:p>
            <a:pPr marL="457200" indent="-457200">
              <a:buFont typeface="Arial" panose="020B0604020202020204" pitchFamily="34" charset="0"/>
              <a:buChar char="•"/>
            </a:pPr>
            <a:r>
              <a:rPr lang="en-US" b="0" i="0" dirty="0">
                <a:solidFill>
                  <a:srgbClr val="191919"/>
                </a:solidFill>
                <a:effectLst/>
              </a:rPr>
              <a:t>PI/Departmental Responsibility - It is understood that sometimes expenses will accidentally be assigned to the wrong budget number or expense account.  Regular review of expenses must occur and any changes necessary should occur immediately (see </a:t>
            </a:r>
            <a:r>
              <a:rPr lang="en-US" b="0" i="0" u="none" strike="noStrike" dirty="0">
                <a:solidFill>
                  <a:srgbClr val="008094"/>
                </a:solidFill>
                <a:effectLst/>
                <a:hlinkClick r:id="rId2"/>
              </a:rPr>
              <a:t>APM 45.07</a:t>
            </a:r>
            <a:r>
              <a:rPr lang="en-US" b="0" i="0" dirty="0">
                <a:solidFill>
                  <a:srgbClr val="191919"/>
                </a:solidFill>
                <a:effectLst/>
              </a:rPr>
              <a:t>). Excessive cost transfers, especially cost transfers done long after the original transaction (e.g. over 90 days) are a red flag to external auditors of inadequate financial management.</a:t>
            </a:r>
          </a:p>
          <a:p>
            <a:pPr marL="457200" indent="-457200">
              <a:buFont typeface="Arial" panose="020B0604020202020204" pitchFamily="34" charset="0"/>
              <a:buChar char="•"/>
            </a:pPr>
            <a:r>
              <a:rPr lang="en-US" dirty="0">
                <a:solidFill>
                  <a:srgbClr val="191919"/>
                </a:solidFill>
              </a:rPr>
              <a:t>OSP Responsibility – All cost transfers on grants are reviewed by OSP.  We have added data to our reports which will allow the F&amp;A rate charged to be reviewed if the cost transfer crosses a fiscal year.  </a:t>
            </a:r>
          </a:p>
          <a:p>
            <a:pPr marL="457200" indent="-457200">
              <a:buFont typeface="Arial" panose="020B0604020202020204" pitchFamily="34" charset="0"/>
              <a:buChar char="•"/>
            </a:pPr>
            <a:r>
              <a:rPr lang="en-US" dirty="0">
                <a:solidFill>
                  <a:srgbClr val="191919"/>
                </a:solidFill>
              </a:rPr>
              <a:t>Takeaway - As we have seen in this audit, cost transfers are an audit red flag, and those that are over 90 days, especially those that cross fiscal years, should be minimized.  </a:t>
            </a:r>
            <a:endParaRPr lang="en-US" dirty="0"/>
          </a:p>
        </p:txBody>
      </p:sp>
      <p:sp>
        <p:nvSpPr>
          <p:cNvPr id="12" name="Title 9">
            <a:extLst>
              <a:ext uri="{FF2B5EF4-FFF2-40B4-BE49-F238E27FC236}">
                <a16:creationId xmlns:a16="http://schemas.microsoft.com/office/drawing/2014/main" id="{AE903CDD-BE3D-8A19-3A53-D66CBA16AFAC}"/>
              </a:ext>
            </a:extLst>
          </p:cNvPr>
          <p:cNvSpPr>
            <a:spLocks noGrp="1"/>
          </p:cNvSpPr>
          <p:nvPr>
            <p:ph type="title"/>
          </p:nvPr>
        </p:nvSpPr>
        <p:spPr>
          <a:xfrm>
            <a:off x="2362994" y="915194"/>
            <a:ext cx="15986025" cy="1090620"/>
          </a:xfrm>
        </p:spPr>
        <p:txBody>
          <a:bodyPr/>
          <a:lstStyle/>
          <a:p>
            <a:r>
              <a:rPr lang="en-US" sz="6000" dirty="0"/>
              <a:t>Cost Transfers across fiscal years</a:t>
            </a:r>
          </a:p>
        </p:txBody>
      </p:sp>
    </p:spTree>
    <p:extLst>
      <p:ext uri="{BB962C8B-B14F-4D97-AF65-F5344CB8AC3E}">
        <p14:creationId xmlns:p14="http://schemas.microsoft.com/office/powerpoint/2010/main" val="385332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1809450-DA2F-701B-6467-773E03D45313}"/>
              </a:ext>
            </a:extLst>
          </p:cNvPr>
          <p:cNvSpPr>
            <a:spLocks noGrp="1"/>
          </p:cNvSpPr>
          <p:nvPr>
            <p:ph type="body" sz="quarter" idx="11"/>
          </p:nvPr>
        </p:nvSpPr>
        <p:spPr>
          <a:xfrm>
            <a:off x="3658394" y="2667794"/>
            <a:ext cx="15986025" cy="10404643"/>
          </a:xfrm>
        </p:spPr>
        <p:txBody>
          <a:bodyPr/>
          <a:lstStyle/>
          <a:p>
            <a:r>
              <a:rPr lang="en-US" dirty="0"/>
              <a:t>Funds were paid to a partner in research that were coded by UI to travel but the partner used the funds to purchase a vehicle for UI to use when working in Africa, which was approved by NSF prior to the purchase.  Since the funds were ultimately used for fixed asset, F&amp;A was incorrectly charged to the NSF award and had to be refunded to NSF.  </a:t>
            </a:r>
          </a:p>
          <a:p>
            <a:pPr marL="457200" indent="-457200">
              <a:buFont typeface="Arial" panose="020B0604020202020204" pitchFamily="34" charset="0"/>
              <a:buChar char="•"/>
            </a:pPr>
            <a:r>
              <a:rPr lang="en-US" b="0" i="0" dirty="0">
                <a:solidFill>
                  <a:srgbClr val="191919"/>
                </a:solidFill>
                <a:effectLst/>
              </a:rPr>
              <a:t>Departmental Responsibility – This wa</a:t>
            </a:r>
            <a:r>
              <a:rPr lang="en-US" dirty="0">
                <a:solidFill>
                  <a:srgbClr val="191919"/>
                </a:solidFill>
              </a:rPr>
              <a:t>s a rare occurrence.  UI grant funds should not be paid to partners to purchase equipment without an agreement between the two parties.  Special care also is needed to make sure expenses are coded correctly.  See </a:t>
            </a:r>
            <a:r>
              <a:rPr lang="en-US" dirty="0">
                <a:solidFill>
                  <a:srgbClr val="191919"/>
                </a:solidFill>
                <a:hlinkClick r:id="rId2"/>
              </a:rPr>
              <a:t>https://www.uidaho.edu/governance/policy/policies/apm/10</a:t>
            </a:r>
            <a:r>
              <a:rPr lang="en-US" dirty="0">
                <a:solidFill>
                  <a:srgbClr val="191919"/>
                </a:solidFill>
              </a:rPr>
              <a:t> for UI policy on capital equipment. </a:t>
            </a:r>
          </a:p>
          <a:p>
            <a:pPr marL="457200" indent="-457200">
              <a:buFont typeface="Arial" panose="020B0604020202020204" pitchFamily="34" charset="0"/>
              <a:buChar char="•"/>
            </a:pPr>
            <a:r>
              <a:rPr lang="en-US" dirty="0">
                <a:solidFill>
                  <a:srgbClr val="191919"/>
                </a:solidFill>
              </a:rPr>
              <a:t>Asset Accounting – See PowerPoint Asset Management Training 1 </a:t>
            </a:r>
          </a:p>
          <a:p>
            <a:pPr marL="457200" indent="-457200">
              <a:buFont typeface="Arial" panose="020B0604020202020204" pitchFamily="34" charset="0"/>
              <a:buChar char="•"/>
            </a:pPr>
            <a:r>
              <a:rPr lang="en-US" dirty="0">
                <a:solidFill>
                  <a:srgbClr val="191919"/>
                </a:solidFill>
              </a:rPr>
              <a:t>Takeaway – If you have an unusual expense, please work with OSP Cost Accounting Unit prior to posting the expense to a sponsored project.  Any questions on equipment capitalization should be discussed with Asset Accounting and/or OSP Cost Accounting Unit.  </a:t>
            </a:r>
            <a:endParaRPr lang="en-US" dirty="0"/>
          </a:p>
        </p:txBody>
      </p:sp>
      <p:sp>
        <p:nvSpPr>
          <p:cNvPr id="12" name="Title 9">
            <a:extLst>
              <a:ext uri="{FF2B5EF4-FFF2-40B4-BE49-F238E27FC236}">
                <a16:creationId xmlns:a16="http://schemas.microsoft.com/office/drawing/2014/main" id="{AE903CDD-BE3D-8A19-3A53-D66CBA16AFAC}"/>
              </a:ext>
            </a:extLst>
          </p:cNvPr>
          <p:cNvSpPr>
            <a:spLocks noGrp="1"/>
          </p:cNvSpPr>
          <p:nvPr>
            <p:ph type="title"/>
          </p:nvPr>
        </p:nvSpPr>
        <p:spPr>
          <a:xfrm>
            <a:off x="2362994" y="915194"/>
            <a:ext cx="15986025" cy="1090620"/>
          </a:xfrm>
        </p:spPr>
        <p:txBody>
          <a:bodyPr/>
          <a:lstStyle/>
          <a:p>
            <a:r>
              <a:rPr lang="en-US" sz="6000" dirty="0"/>
              <a:t>Operating expense to capital asset</a:t>
            </a:r>
          </a:p>
        </p:txBody>
      </p:sp>
    </p:spTree>
    <p:extLst>
      <p:ext uri="{BB962C8B-B14F-4D97-AF65-F5344CB8AC3E}">
        <p14:creationId xmlns:p14="http://schemas.microsoft.com/office/powerpoint/2010/main" val="20483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1809450-DA2F-701B-6467-773E03D45313}"/>
              </a:ext>
            </a:extLst>
          </p:cNvPr>
          <p:cNvSpPr>
            <a:spLocks noGrp="1"/>
          </p:cNvSpPr>
          <p:nvPr>
            <p:ph type="body" sz="quarter" idx="11"/>
          </p:nvPr>
        </p:nvSpPr>
        <p:spPr>
          <a:xfrm>
            <a:off x="3658394" y="2667794"/>
            <a:ext cx="15986025" cy="11084316"/>
          </a:xfrm>
        </p:spPr>
        <p:txBody>
          <a:bodyPr/>
          <a:lstStyle/>
          <a:p>
            <a:r>
              <a:rPr lang="en-US" dirty="0"/>
              <a:t>Funds on an NSF award were used for a charter flight.  There was an analysis of charter vs. commercial airfare completed at the time the charter was proposed, but the calculations were incorrect.  The difference between the charter amount and commercial amount had to be refunded to NSF.  </a:t>
            </a:r>
          </a:p>
          <a:p>
            <a:pPr marL="457200" indent="-457200">
              <a:buFont typeface="Arial" panose="020B0604020202020204" pitchFamily="34" charset="0"/>
              <a:buChar char="•"/>
            </a:pPr>
            <a:r>
              <a:rPr lang="en-US" b="0" i="0" dirty="0">
                <a:solidFill>
                  <a:srgbClr val="191919"/>
                </a:solidFill>
                <a:effectLst/>
              </a:rPr>
              <a:t>DFA Responsibility – </a:t>
            </a:r>
            <a:r>
              <a:rPr lang="en-US" dirty="0">
                <a:effectLst/>
                <a:ea typeface="Calibri" panose="020F0502020204030204" pitchFamily="34" charset="0"/>
                <a:cs typeface="Times New Roman" panose="02020603050405020304" pitchFamily="18" charset="0"/>
              </a:rPr>
              <a:t>The University has modified the published travel expense procedures to clarify the procedure for providing a cost comparison to commercial flights.  The updated language can be found at the website below </a:t>
            </a:r>
            <a:r>
              <a:rPr lang="en-US" u="sng" dirty="0">
                <a:solidFill>
                  <a:srgbClr val="0563C1"/>
                </a:solidFill>
                <a:effectLst/>
                <a:ea typeface="Calibri" panose="020F0502020204030204" pitchFamily="34" charset="0"/>
                <a:hlinkClick r:id="rId2"/>
              </a:rPr>
              <a:t>https://www.uidaho.edu/dfa/finance/controller/accounts-payable/travel-services/paying-for-travel</a:t>
            </a:r>
            <a:endParaRPr lang="en-US" b="0" i="0" dirty="0">
              <a:solidFill>
                <a:srgbClr val="191919"/>
              </a:solidFill>
              <a:effectLst/>
            </a:endParaRPr>
          </a:p>
          <a:p>
            <a:pPr marL="457200" indent="-457200">
              <a:buFont typeface="Arial" panose="020B0604020202020204" pitchFamily="34" charset="0"/>
              <a:buChar char="•"/>
            </a:pPr>
            <a:r>
              <a:rPr lang="en-US" b="0" i="0" dirty="0">
                <a:solidFill>
                  <a:srgbClr val="191919"/>
                </a:solidFill>
                <a:effectLst/>
              </a:rPr>
              <a:t>PI/Departmental Responsibility – if charte</a:t>
            </a:r>
            <a:r>
              <a:rPr lang="en-US" dirty="0">
                <a:solidFill>
                  <a:srgbClr val="191919"/>
                </a:solidFill>
              </a:rPr>
              <a:t>r airfare is to be used, follow the procedures at the website above and attach the documentation to the payment documents for the charter airfare.  </a:t>
            </a:r>
            <a:endParaRPr lang="en-US" b="0" i="0" dirty="0">
              <a:solidFill>
                <a:srgbClr val="191919"/>
              </a:solidFill>
              <a:effectLst/>
            </a:endParaRPr>
          </a:p>
          <a:p>
            <a:pPr marL="457200" indent="-457200">
              <a:buFont typeface="Arial" panose="020B0604020202020204" pitchFamily="34" charset="0"/>
              <a:buChar char="•"/>
            </a:pPr>
            <a:r>
              <a:rPr lang="en-US" dirty="0">
                <a:solidFill>
                  <a:srgbClr val="191919"/>
                </a:solidFill>
              </a:rPr>
              <a:t>Takeaway – Charter flights need additional documentation.  Any charter flight contracts need to be carefully reviewed to make sure unallowable expenses are not included in the contract.</a:t>
            </a:r>
            <a:endParaRPr lang="en-US" dirty="0"/>
          </a:p>
        </p:txBody>
      </p:sp>
      <p:sp>
        <p:nvSpPr>
          <p:cNvPr id="12" name="Title 9">
            <a:extLst>
              <a:ext uri="{FF2B5EF4-FFF2-40B4-BE49-F238E27FC236}">
                <a16:creationId xmlns:a16="http://schemas.microsoft.com/office/drawing/2014/main" id="{AE903CDD-BE3D-8A19-3A53-D66CBA16AFAC}"/>
              </a:ext>
            </a:extLst>
          </p:cNvPr>
          <p:cNvSpPr>
            <a:spLocks noGrp="1"/>
          </p:cNvSpPr>
          <p:nvPr>
            <p:ph type="title"/>
          </p:nvPr>
        </p:nvSpPr>
        <p:spPr>
          <a:xfrm>
            <a:off x="2362994" y="915194"/>
            <a:ext cx="15986025" cy="1090620"/>
          </a:xfrm>
        </p:spPr>
        <p:txBody>
          <a:bodyPr/>
          <a:lstStyle/>
          <a:p>
            <a:r>
              <a:rPr lang="en-US" sz="6000" dirty="0"/>
              <a:t>Charter airfare vs. commercial airfare</a:t>
            </a:r>
          </a:p>
        </p:txBody>
      </p:sp>
    </p:spTree>
    <p:extLst>
      <p:ext uri="{BB962C8B-B14F-4D97-AF65-F5344CB8AC3E}">
        <p14:creationId xmlns:p14="http://schemas.microsoft.com/office/powerpoint/2010/main" val="294184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1809450-DA2F-701B-6467-773E03D45313}"/>
              </a:ext>
            </a:extLst>
          </p:cNvPr>
          <p:cNvSpPr>
            <a:spLocks noGrp="1"/>
          </p:cNvSpPr>
          <p:nvPr>
            <p:ph type="body" sz="quarter" idx="11"/>
          </p:nvPr>
        </p:nvSpPr>
        <p:spPr>
          <a:xfrm>
            <a:off x="3658394" y="2667794"/>
            <a:ext cx="15986025" cy="9083769"/>
          </a:xfrm>
        </p:spPr>
        <p:txBody>
          <a:bodyPr/>
          <a:lstStyle/>
          <a:p>
            <a:r>
              <a:rPr lang="en-US" dirty="0"/>
              <a:t>Equipment originally charged to an NSF award was subsequently not used on that NSF award since there was a change in the direction of the research.  This resulted in the UI having to refund the amount charged to the NSF award for that equipment.  </a:t>
            </a:r>
          </a:p>
          <a:p>
            <a:pPr marL="457200" indent="-457200">
              <a:spcAft>
                <a:spcPts val="0"/>
              </a:spcAft>
              <a:buFont typeface="Arial" panose="020B0604020202020204" pitchFamily="34" charset="0"/>
              <a:buChar char="•"/>
            </a:pPr>
            <a:r>
              <a:rPr lang="en-US" b="0" i="0" dirty="0">
                <a:solidFill>
                  <a:srgbClr val="191919"/>
                </a:solidFill>
                <a:effectLst/>
              </a:rPr>
              <a:t>PI Responsibility – </a:t>
            </a:r>
            <a:r>
              <a:rPr lang="en-US" dirty="0">
                <a:solidFill>
                  <a:srgbClr val="191919"/>
                </a:solidFill>
                <a:cs typeface="Times New Roman" panose="02020603050405020304" pitchFamily="18" charset="0"/>
              </a:rPr>
              <a:t>APM 45.15, found at </a:t>
            </a:r>
            <a:r>
              <a:rPr lang="en-US" u="sng" dirty="0">
                <a:solidFill>
                  <a:srgbClr val="0563C1"/>
                </a:solidFill>
                <a:ea typeface="Calibri" panose="020F0502020204030204" pitchFamily="34" charset="0"/>
                <a:cs typeface="Times New Roman" panose="02020603050405020304" pitchFamily="18" charset="0"/>
                <a:hlinkClick r:id="rId2"/>
              </a:rPr>
              <a:t>https://www.uidaho.edu/governance/policy/policies/apm/45/14</a:t>
            </a:r>
            <a:r>
              <a:rPr lang="en-US" dirty="0">
                <a:solidFill>
                  <a:srgbClr val="191919"/>
                </a:solidFill>
                <a:cs typeface="Times New Roman" panose="02020603050405020304" pitchFamily="18" charset="0"/>
              </a:rPr>
              <a:t> discusses project changes that require prior sponsor approval.  If prior approval will be needed from the Sponsor, the request needs to be submitted via VERAS.  See Prior Approval document in this same section of </a:t>
            </a:r>
            <a:r>
              <a:rPr lang="en-US">
                <a:solidFill>
                  <a:srgbClr val="191919"/>
                </a:solidFill>
                <a:cs typeface="Times New Roman" panose="02020603050405020304" pitchFamily="18" charset="0"/>
              </a:rPr>
              <a:t>the website for </a:t>
            </a:r>
            <a:r>
              <a:rPr lang="en-US" dirty="0">
                <a:solidFill>
                  <a:srgbClr val="191919"/>
                </a:solidFill>
                <a:cs typeface="Times New Roman" panose="02020603050405020304" pitchFamily="18" charset="0"/>
              </a:rPr>
              <a:t>more information.  If the change in direction doesn’t change the scope of work, please review posted expenses to make sure they are still appropriate and allocable to the sponsored project.  </a:t>
            </a:r>
          </a:p>
          <a:p>
            <a:pPr>
              <a:spcAft>
                <a:spcPts val="0"/>
              </a:spcAft>
            </a:pPr>
            <a:endParaRPr lang="en-US" dirty="0">
              <a:solidFill>
                <a:srgbClr val="191919"/>
              </a:solidFill>
            </a:endParaRPr>
          </a:p>
          <a:p>
            <a:pPr marL="457200" indent="-457200">
              <a:buFont typeface="Arial" panose="020B0604020202020204" pitchFamily="34" charset="0"/>
              <a:buChar char="•"/>
            </a:pPr>
            <a:r>
              <a:rPr lang="en-US" dirty="0">
                <a:solidFill>
                  <a:srgbClr val="191919"/>
                </a:solidFill>
              </a:rPr>
              <a:t>Takeaway – Monitoring your research is vital to make sure expenses correspond with the research performed.</a:t>
            </a:r>
            <a:endParaRPr lang="en-US" dirty="0"/>
          </a:p>
        </p:txBody>
      </p:sp>
      <p:sp>
        <p:nvSpPr>
          <p:cNvPr id="12" name="Title 9">
            <a:extLst>
              <a:ext uri="{FF2B5EF4-FFF2-40B4-BE49-F238E27FC236}">
                <a16:creationId xmlns:a16="http://schemas.microsoft.com/office/drawing/2014/main" id="{AE903CDD-BE3D-8A19-3A53-D66CBA16AFAC}"/>
              </a:ext>
            </a:extLst>
          </p:cNvPr>
          <p:cNvSpPr>
            <a:spLocks noGrp="1"/>
          </p:cNvSpPr>
          <p:nvPr>
            <p:ph type="title"/>
          </p:nvPr>
        </p:nvSpPr>
        <p:spPr>
          <a:xfrm>
            <a:off x="2362994" y="915194"/>
            <a:ext cx="15986025" cy="1090620"/>
          </a:xfrm>
        </p:spPr>
        <p:txBody>
          <a:bodyPr/>
          <a:lstStyle/>
          <a:p>
            <a:r>
              <a:rPr lang="en-US" sz="6000" dirty="0"/>
              <a:t>Change in Research Direction </a:t>
            </a:r>
          </a:p>
        </p:txBody>
      </p:sp>
    </p:spTree>
    <p:extLst>
      <p:ext uri="{BB962C8B-B14F-4D97-AF65-F5344CB8AC3E}">
        <p14:creationId xmlns:p14="http://schemas.microsoft.com/office/powerpoint/2010/main" val="30018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1809450-DA2F-701B-6467-773E03D45313}"/>
              </a:ext>
            </a:extLst>
          </p:cNvPr>
          <p:cNvSpPr>
            <a:spLocks noGrp="1"/>
          </p:cNvSpPr>
          <p:nvPr>
            <p:ph type="body" sz="quarter" idx="11"/>
          </p:nvPr>
        </p:nvSpPr>
        <p:spPr>
          <a:xfrm>
            <a:off x="3658394" y="2667794"/>
            <a:ext cx="15986025" cy="6006003"/>
          </a:xfrm>
        </p:spPr>
        <p:txBody>
          <a:bodyPr/>
          <a:lstStyle/>
          <a:p>
            <a:r>
              <a:rPr lang="en-US" dirty="0"/>
              <a:t>An effort report wasn’t created for payroll posted after the initial effort report creation period.  There were no questioned costs.  </a:t>
            </a:r>
          </a:p>
          <a:p>
            <a:pPr marL="457200" indent="-457200">
              <a:buFont typeface="Arial" panose="020B0604020202020204" pitchFamily="34" charset="0"/>
              <a:buChar char="•"/>
            </a:pPr>
            <a:r>
              <a:rPr lang="en-US" dirty="0"/>
              <a:t>OSP Responsibility – New procedures have been implemented to create effort reports as needed.  </a:t>
            </a:r>
          </a:p>
          <a:p>
            <a:pPr marL="457200" marR="0" indent="-457200">
              <a:spcBef>
                <a:spcPts val="0"/>
              </a:spcBef>
              <a:spcAft>
                <a:spcPts val="0"/>
              </a:spcAft>
              <a:buFont typeface="Arial" panose="020B0604020202020204" pitchFamily="34" charset="0"/>
              <a:buChar char="•"/>
            </a:pPr>
            <a:r>
              <a:rPr lang="en-US" b="0" i="0" dirty="0">
                <a:solidFill>
                  <a:srgbClr val="191919"/>
                </a:solidFill>
                <a:effectLst/>
              </a:rPr>
              <a:t>PI Responsibility – If you receive an email from OSP to complete an effort report, please do so as soon as possible. </a:t>
            </a:r>
          </a:p>
          <a:p>
            <a:pPr marL="457200" marR="0" indent="-457200">
              <a:spcBef>
                <a:spcPts val="0"/>
              </a:spcBef>
              <a:spcAft>
                <a:spcPts val="0"/>
              </a:spcAft>
              <a:buFont typeface="Arial" panose="020B0604020202020204" pitchFamily="34" charset="0"/>
              <a:buChar char="•"/>
            </a:pPr>
            <a:endParaRPr lang="en-US" dirty="0">
              <a:solidFill>
                <a:srgbClr val="191919"/>
              </a:solidFill>
            </a:endParaRPr>
          </a:p>
          <a:p>
            <a:pPr marL="457200" indent="-457200">
              <a:buFont typeface="Arial" panose="020B0604020202020204" pitchFamily="34" charset="0"/>
              <a:buChar char="•"/>
            </a:pPr>
            <a:r>
              <a:rPr lang="en-US" dirty="0">
                <a:solidFill>
                  <a:srgbClr val="191919"/>
                </a:solidFill>
              </a:rPr>
              <a:t>Takeaway – Effort reports must be created, and completed, in a timely manner.  </a:t>
            </a:r>
            <a:endParaRPr lang="en-US" dirty="0"/>
          </a:p>
        </p:txBody>
      </p:sp>
      <p:sp>
        <p:nvSpPr>
          <p:cNvPr id="12" name="Title 9">
            <a:extLst>
              <a:ext uri="{FF2B5EF4-FFF2-40B4-BE49-F238E27FC236}">
                <a16:creationId xmlns:a16="http://schemas.microsoft.com/office/drawing/2014/main" id="{AE903CDD-BE3D-8A19-3A53-D66CBA16AFAC}"/>
              </a:ext>
            </a:extLst>
          </p:cNvPr>
          <p:cNvSpPr>
            <a:spLocks noGrp="1"/>
          </p:cNvSpPr>
          <p:nvPr>
            <p:ph type="title"/>
          </p:nvPr>
        </p:nvSpPr>
        <p:spPr>
          <a:xfrm>
            <a:off x="2362994" y="915194"/>
            <a:ext cx="15986025" cy="1090620"/>
          </a:xfrm>
        </p:spPr>
        <p:txBody>
          <a:bodyPr/>
          <a:lstStyle/>
          <a:p>
            <a:r>
              <a:rPr lang="en-US" sz="6000" dirty="0"/>
              <a:t>Effort Reports after the fact</a:t>
            </a:r>
          </a:p>
        </p:txBody>
      </p:sp>
    </p:spTree>
    <p:extLst>
      <p:ext uri="{BB962C8B-B14F-4D97-AF65-F5344CB8AC3E}">
        <p14:creationId xmlns:p14="http://schemas.microsoft.com/office/powerpoint/2010/main" val="5013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1809450-DA2F-701B-6467-773E03D45313}"/>
              </a:ext>
            </a:extLst>
          </p:cNvPr>
          <p:cNvSpPr>
            <a:spLocks noGrp="1"/>
          </p:cNvSpPr>
          <p:nvPr>
            <p:ph type="body" sz="quarter" idx="11"/>
          </p:nvPr>
        </p:nvSpPr>
        <p:spPr>
          <a:xfrm>
            <a:off x="3658394" y="2667794"/>
            <a:ext cx="15986025" cy="8045023"/>
          </a:xfrm>
        </p:spPr>
        <p:txBody>
          <a:bodyPr/>
          <a:lstStyle/>
          <a:p>
            <a:r>
              <a:rPr lang="en-US" dirty="0"/>
              <a:t>Competitive Bid Requirement weren’t followed on an expense posted to an NSF grant.  There were no questioned costs.  </a:t>
            </a:r>
          </a:p>
          <a:p>
            <a:pPr marL="457200" indent="-457200">
              <a:buFont typeface="Arial" panose="020B0604020202020204" pitchFamily="34" charset="0"/>
              <a:buChar char="•"/>
            </a:pPr>
            <a:r>
              <a:rPr lang="en-US" dirty="0"/>
              <a:t>Purchasing Responsibility – Reinforced procedures that bid waivers are required on procurement of goods great than $10,000 and procurement of services great than $25,000 must have bid waiver.  </a:t>
            </a:r>
          </a:p>
          <a:p>
            <a:pPr marL="457200" marR="0" indent="-457200">
              <a:spcBef>
                <a:spcPts val="0"/>
              </a:spcBef>
              <a:spcAft>
                <a:spcPts val="0"/>
              </a:spcAft>
              <a:buFont typeface="Arial" panose="020B0604020202020204" pitchFamily="34" charset="0"/>
              <a:buChar char="•"/>
            </a:pPr>
            <a:r>
              <a:rPr lang="en-US" dirty="0">
                <a:solidFill>
                  <a:srgbClr val="191919"/>
                </a:solidFill>
              </a:rPr>
              <a:t>Departmental </a:t>
            </a:r>
            <a:r>
              <a:rPr lang="en-US" b="0" i="0" dirty="0">
                <a:solidFill>
                  <a:srgbClr val="191919"/>
                </a:solidFill>
                <a:effectLst/>
              </a:rPr>
              <a:t>Responsibility – If you are purchasing good or services that meet the bid waiver requirement, please submit the required form, which can be found at </a:t>
            </a:r>
            <a:r>
              <a:rPr lang="en-US" b="0" i="0" dirty="0">
                <a:solidFill>
                  <a:srgbClr val="191919"/>
                </a:solidFill>
                <a:effectLst/>
                <a:hlinkClick r:id="rId2"/>
              </a:rPr>
              <a:t>https://www.uidaho.edu/dfa/finance/contracts-and-purchasing-services/forms</a:t>
            </a:r>
            <a:endParaRPr lang="en-US" b="0" i="0" dirty="0">
              <a:solidFill>
                <a:srgbClr val="191919"/>
              </a:solidFill>
              <a:effectLst/>
            </a:endParaRPr>
          </a:p>
          <a:p>
            <a:pPr marL="457200" marR="0" indent="-457200">
              <a:spcBef>
                <a:spcPts val="0"/>
              </a:spcBef>
              <a:spcAft>
                <a:spcPts val="0"/>
              </a:spcAft>
              <a:buFont typeface="Arial" panose="020B0604020202020204" pitchFamily="34" charset="0"/>
              <a:buChar char="•"/>
            </a:pPr>
            <a:endParaRPr lang="en-US" dirty="0">
              <a:solidFill>
                <a:srgbClr val="191919"/>
              </a:solidFill>
            </a:endParaRPr>
          </a:p>
          <a:p>
            <a:pPr marL="457200" indent="-457200">
              <a:buFont typeface="Arial" panose="020B0604020202020204" pitchFamily="34" charset="0"/>
              <a:buChar char="•"/>
            </a:pPr>
            <a:r>
              <a:rPr lang="en-US" dirty="0">
                <a:solidFill>
                  <a:srgbClr val="191919"/>
                </a:solidFill>
              </a:rPr>
              <a:t>Takeaway – Auditors perform audits based on our policies &amp; procedures so please make sure you are following the proper procedures.  </a:t>
            </a:r>
            <a:endParaRPr lang="en-US" dirty="0"/>
          </a:p>
        </p:txBody>
      </p:sp>
      <p:sp>
        <p:nvSpPr>
          <p:cNvPr id="12" name="Title 9">
            <a:extLst>
              <a:ext uri="{FF2B5EF4-FFF2-40B4-BE49-F238E27FC236}">
                <a16:creationId xmlns:a16="http://schemas.microsoft.com/office/drawing/2014/main" id="{AE903CDD-BE3D-8A19-3A53-D66CBA16AFAC}"/>
              </a:ext>
            </a:extLst>
          </p:cNvPr>
          <p:cNvSpPr>
            <a:spLocks noGrp="1"/>
          </p:cNvSpPr>
          <p:nvPr>
            <p:ph type="title"/>
          </p:nvPr>
        </p:nvSpPr>
        <p:spPr>
          <a:xfrm>
            <a:off x="2362994" y="915194"/>
            <a:ext cx="15986025" cy="1090620"/>
          </a:xfrm>
        </p:spPr>
        <p:txBody>
          <a:bodyPr/>
          <a:lstStyle/>
          <a:p>
            <a:r>
              <a:rPr lang="en-US" sz="6000" dirty="0"/>
              <a:t>Competitive Bid requirements</a:t>
            </a:r>
          </a:p>
        </p:txBody>
      </p:sp>
    </p:spTree>
    <p:extLst>
      <p:ext uri="{BB962C8B-B14F-4D97-AF65-F5344CB8AC3E}">
        <p14:creationId xmlns:p14="http://schemas.microsoft.com/office/powerpoint/2010/main" val="30120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1809450-DA2F-701B-6467-773E03D45313}"/>
              </a:ext>
            </a:extLst>
          </p:cNvPr>
          <p:cNvSpPr>
            <a:spLocks noGrp="1"/>
          </p:cNvSpPr>
          <p:nvPr>
            <p:ph type="body" sz="quarter" idx="11"/>
          </p:nvPr>
        </p:nvSpPr>
        <p:spPr>
          <a:xfrm>
            <a:off x="3658394" y="2667794"/>
            <a:ext cx="15986025" cy="7685950"/>
          </a:xfrm>
        </p:spPr>
        <p:txBody>
          <a:bodyPr/>
          <a:lstStyle/>
          <a:p>
            <a:r>
              <a:rPr lang="en-US" dirty="0"/>
              <a:t>UI had to document that if our F&amp;A rate was reduced, we wouldn’t charge F&amp;A in excess of our negotiated rate.  There were no questioned costs.  </a:t>
            </a:r>
          </a:p>
          <a:p>
            <a:pPr marL="457200" indent="-457200">
              <a:buFont typeface="Arial" panose="020B0604020202020204" pitchFamily="34" charset="0"/>
              <a:buChar char="•"/>
            </a:pPr>
            <a:r>
              <a:rPr lang="en-US" dirty="0"/>
              <a:t>OSP Responsibility – An FAQ was added to the </a:t>
            </a:r>
            <a:r>
              <a:rPr lang="en-US" dirty="0">
                <a:hlinkClick r:id="rId2"/>
              </a:rPr>
              <a:t>https://www.uidaho.edu/research/faculty/resources/f-and-a-rates</a:t>
            </a:r>
            <a:r>
              <a:rPr lang="en-US" dirty="0"/>
              <a:t> website to cover this contingency. </a:t>
            </a:r>
          </a:p>
          <a:p>
            <a:pPr marL="457200" indent="-457200">
              <a:buFont typeface="Arial" panose="020B0604020202020204" pitchFamily="34" charset="0"/>
              <a:buChar char="•"/>
            </a:pPr>
            <a:r>
              <a:rPr lang="en-US" dirty="0">
                <a:solidFill>
                  <a:srgbClr val="191919"/>
                </a:solidFill>
              </a:rPr>
              <a:t>PI/Departmental </a:t>
            </a:r>
            <a:r>
              <a:rPr lang="en-US" b="0" i="0" dirty="0">
                <a:solidFill>
                  <a:srgbClr val="191919"/>
                </a:solidFill>
                <a:effectLst/>
              </a:rPr>
              <a:t>Responsibility – If you have questions on F&amp;A, the website listed above had lots of good information. </a:t>
            </a:r>
          </a:p>
          <a:p>
            <a:pPr marL="457200" marR="0" indent="-457200">
              <a:spcBef>
                <a:spcPts val="0"/>
              </a:spcBef>
              <a:spcAft>
                <a:spcPts val="0"/>
              </a:spcAft>
              <a:buFont typeface="Arial" panose="020B0604020202020204" pitchFamily="34" charset="0"/>
              <a:buChar char="•"/>
            </a:pPr>
            <a:endParaRPr lang="en-US" dirty="0">
              <a:solidFill>
                <a:srgbClr val="191919"/>
              </a:solidFill>
            </a:endParaRPr>
          </a:p>
          <a:p>
            <a:pPr marL="457200" indent="-457200">
              <a:buFont typeface="Arial" panose="020B0604020202020204" pitchFamily="34" charset="0"/>
              <a:buChar char="•"/>
            </a:pPr>
            <a:r>
              <a:rPr lang="en-US" dirty="0">
                <a:solidFill>
                  <a:srgbClr val="191919"/>
                </a:solidFill>
              </a:rPr>
              <a:t>Takeaway – Auditors also look at F&amp;A charged during audits, so proper documentation is required. </a:t>
            </a:r>
            <a:endParaRPr lang="en-US" dirty="0"/>
          </a:p>
        </p:txBody>
      </p:sp>
      <p:sp>
        <p:nvSpPr>
          <p:cNvPr id="12" name="Title 9">
            <a:extLst>
              <a:ext uri="{FF2B5EF4-FFF2-40B4-BE49-F238E27FC236}">
                <a16:creationId xmlns:a16="http://schemas.microsoft.com/office/drawing/2014/main" id="{AE903CDD-BE3D-8A19-3A53-D66CBA16AFAC}"/>
              </a:ext>
            </a:extLst>
          </p:cNvPr>
          <p:cNvSpPr>
            <a:spLocks noGrp="1"/>
          </p:cNvSpPr>
          <p:nvPr>
            <p:ph type="title"/>
          </p:nvPr>
        </p:nvSpPr>
        <p:spPr>
          <a:xfrm>
            <a:off x="2362994" y="915194"/>
            <a:ext cx="15986025" cy="1090620"/>
          </a:xfrm>
        </p:spPr>
        <p:txBody>
          <a:bodyPr/>
          <a:lstStyle/>
          <a:p>
            <a:r>
              <a:rPr lang="en-US" sz="6000" dirty="0"/>
              <a:t>F&amp;A rate changes</a:t>
            </a:r>
          </a:p>
        </p:txBody>
      </p:sp>
    </p:spTree>
    <p:extLst>
      <p:ext uri="{BB962C8B-B14F-4D97-AF65-F5344CB8AC3E}">
        <p14:creationId xmlns:p14="http://schemas.microsoft.com/office/powerpoint/2010/main" val="25639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32CA1603-E516-174A-9509-1E83DBDD4799}"/>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57483C72-4C33-9443-8977-8CEBCB2C9714}"/>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82B94B33-03D8-BC48-823C-868F08B6DAF8}"/>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E0B0EB35-83AB-4D44-913B-273BC395BCC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6CAD7C4B-E846-4C4A-8F8F-9B9F2277FE71}"/>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ui-template</Template>
  <TotalTime>646</TotalTime>
  <Words>1312</Words>
  <Application>Microsoft Office PowerPoint</Application>
  <PresentationFormat>Custom</PresentationFormat>
  <Paragraphs>45</Paragraphs>
  <Slides>10</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10</vt:i4>
      </vt:variant>
    </vt:vector>
  </HeadingPairs>
  <TitlesOfParts>
    <vt:vector size="25" baseType="lpstr">
      <vt:lpstr>Archivo</vt:lpstr>
      <vt:lpstr>Archivo Black</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NSF Audit findings  July 2022</vt:lpstr>
      <vt:lpstr>Cost Transfer of reimbursed expense</vt:lpstr>
      <vt:lpstr>Cost Transfers across fiscal years</vt:lpstr>
      <vt:lpstr>Operating expense to capital asset</vt:lpstr>
      <vt:lpstr>Charter airfare vs. commercial airfare</vt:lpstr>
      <vt:lpstr>Change in Research Direction </vt:lpstr>
      <vt:lpstr>Effort Reports after the fact</vt:lpstr>
      <vt:lpstr>Competitive Bid requirements</vt:lpstr>
      <vt:lpstr>F&amp;A rate changes</vt:lpstr>
      <vt:lpstr>Questions - contact  osp-cost@uidaho.edu</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Kenwyn (kenwynr@uidaho.edu)</dc:creator>
  <cp:lastModifiedBy>Kerr, Wendy (wendyk@uidaho.edu)</cp:lastModifiedBy>
  <cp:revision>18</cp:revision>
  <cp:lastPrinted>2022-07-21T19:12:51Z</cp:lastPrinted>
  <dcterms:created xsi:type="dcterms:W3CDTF">2019-02-12T00:14:50Z</dcterms:created>
  <dcterms:modified xsi:type="dcterms:W3CDTF">2022-07-26T19:29:33Z</dcterms:modified>
</cp:coreProperties>
</file>