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9" r:id="rId13"/>
    <p:sldId id="270" r:id="rId14"/>
    <p:sldId id="271" r:id="rId15"/>
    <p:sldId id="272" r:id="rId16"/>
    <p:sldId id="277" r:id="rId17"/>
    <p:sldId id="273" r:id="rId18"/>
  </p:sldIdLst>
  <p:sldSz cx="12192000" cy="6858000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984" autoAdjust="0"/>
  </p:normalViewPr>
  <p:slideViewPr>
    <p:cSldViewPr snapToGrid="0">
      <p:cViewPr varScale="1">
        <p:scale>
          <a:sx n="85" d="100"/>
          <a:sy n="85" d="100"/>
        </p:scale>
        <p:origin x="45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1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5694-D707-4365-AC22-FD33EB89B769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1EA8-3612-4EC6-9E7C-FDE69C79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34869" y="561019"/>
            <a:ext cx="305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4560" y="1635134"/>
            <a:ext cx="69222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B18E5F"/>
                </a:solidFill>
              </a:rPr>
              <a:t>2016-2017 Work-Study </a:t>
            </a:r>
          </a:p>
          <a:p>
            <a:pPr algn="ctr"/>
            <a:r>
              <a:rPr lang="en-US" sz="5400" b="1" dirty="0" smtClean="0">
                <a:ln/>
                <a:solidFill>
                  <a:srgbClr val="B18E5F"/>
                </a:solidFill>
              </a:rPr>
              <a:t>Fall Orientation</a:t>
            </a:r>
            <a:endParaRPr lang="en-US" sz="5400" b="1" dirty="0">
              <a:ln/>
              <a:solidFill>
                <a:srgbClr val="B18E5F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97487" y="4089433"/>
            <a:ext cx="5297332" cy="56360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Please silence your technology!!!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53" y="3389460"/>
            <a:ext cx="3208421" cy="19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0168" y="5657670"/>
            <a:ext cx="25010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529" y="6191480"/>
            <a:ext cx="2888250" cy="6665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68" y="32480"/>
            <a:ext cx="1204361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B18E5F"/>
                </a:solidFill>
              </a:rPr>
              <a:t>I-9 Form</a:t>
            </a:r>
          </a:p>
          <a:p>
            <a:endParaRPr lang="en-US" sz="4000" b="1" dirty="0">
              <a:ln/>
              <a:solidFill>
                <a:srgbClr val="B18E5F"/>
              </a:solidFill>
            </a:endParaRPr>
          </a:p>
          <a:p>
            <a:r>
              <a:rPr lang="en-US" sz="4000" b="1" dirty="0" smtClean="0">
                <a:ln/>
                <a:solidFill>
                  <a:srgbClr val="B18E5F"/>
                </a:solidFill>
              </a:rPr>
              <a:t>Page 1</a:t>
            </a:r>
          </a:p>
          <a:p>
            <a:r>
              <a:rPr lang="en-US" sz="4000" b="1" dirty="0" smtClean="0">
                <a:ln/>
                <a:solidFill>
                  <a:srgbClr val="B18E5F"/>
                </a:solidFill>
              </a:rPr>
              <a:t>ONLY</a:t>
            </a:r>
          </a:p>
          <a:p>
            <a:endParaRPr lang="en-US" sz="4000" b="1" dirty="0" smtClean="0">
              <a:ln/>
              <a:solidFill>
                <a:srgbClr val="B18E5F"/>
              </a:solidFill>
            </a:endParaRPr>
          </a:p>
          <a:p>
            <a:r>
              <a:rPr lang="en-US" sz="4000" b="1" dirty="0" smtClean="0">
                <a:ln/>
                <a:solidFill>
                  <a:srgbClr val="B18E5F"/>
                </a:solidFill>
              </a:rPr>
              <a:t>SAMPLE!</a:t>
            </a:r>
            <a:endParaRPr lang="en-US" sz="4000" b="1" dirty="0">
              <a:ln/>
              <a:solidFill>
                <a:srgbClr val="B18E5F"/>
              </a:solidFill>
            </a:endParaRPr>
          </a:p>
          <a:p>
            <a:endParaRPr lang="en-US" sz="4000" b="1" dirty="0">
              <a:ln/>
              <a:solidFill>
                <a:srgbClr val="B18E5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71" y="161924"/>
            <a:ext cx="6654805" cy="63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I9 Verification – ORIGINAL Documents ONLY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450" y="1005053"/>
            <a:ext cx="474345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" y="740366"/>
            <a:ext cx="2174282" cy="6002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515" y="740366"/>
            <a:ext cx="4576398" cy="591044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879725" y="3029639"/>
            <a:ext cx="3602515" cy="1586428"/>
          </a:xfrm>
          <a:prstGeom prst="rightArrow">
            <a:avLst/>
          </a:prstGeom>
          <a:solidFill>
            <a:srgbClr val="B18E5F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3009978" y="1178805"/>
            <a:ext cx="3200393" cy="331174"/>
          </a:xfrm>
          <a:prstGeom prst="ellipse">
            <a:avLst/>
          </a:prstGeom>
          <a:noFill/>
          <a:ln w="25400">
            <a:solidFill>
              <a:srgbClr val="B18E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38451" y="4719302"/>
            <a:ext cx="47434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Photocopies will </a:t>
            </a:r>
          </a:p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be made of provided documents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4" y="677034"/>
            <a:ext cx="10661137" cy="480898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Your Department may also need:</a:t>
            </a:r>
            <a:r>
              <a:rPr lang="en-US" b="1" dirty="0" smtClean="0">
                <a:solidFill>
                  <a:srgbClr val="B18E5F"/>
                </a:solidFill>
              </a:rPr>
              <a:t> 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An Application?	-An Interview?	</a:t>
            </a:r>
            <a:r>
              <a:rPr lang="en-US" dirty="0" smtClean="0">
                <a:sym typeface="Wingdings" panose="05000000000000000000" pitchFamily="2" charset="2"/>
              </a:rPr>
              <a:t>-Reference Check?</a:t>
            </a:r>
            <a:endParaRPr lang="en-US" dirty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Additional Forms or Signatures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Satisfactory Results from:	Criminal Background Check or Driving Background Investigation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Your Supervisor will:</a:t>
            </a:r>
            <a:r>
              <a:rPr lang="en-US" b="1" dirty="0" smtClean="0">
                <a:solidFill>
                  <a:srgbClr val="B18E5F"/>
                </a:solidFill>
              </a:rPr>
              <a:t> 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Sign your Referral Sheet (After </a:t>
            </a:r>
            <a:r>
              <a:rPr lang="en-US" u="sng" dirty="0" smtClean="0">
                <a:sym typeface="Wingdings" panose="05000000000000000000" pitchFamily="2" charset="2"/>
              </a:rPr>
              <a:t>Work Authorization Card</a:t>
            </a:r>
            <a:r>
              <a:rPr lang="en-US" dirty="0" smtClean="0">
                <a:sym typeface="Wingdings" panose="05000000000000000000" pitchFamily="2" charset="2"/>
              </a:rPr>
              <a:t>) and </a:t>
            </a:r>
            <a:r>
              <a:rPr lang="en-US" u="sng" dirty="0" smtClean="0">
                <a:sym typeface="Wingdings" panose="05000000000000000000" pitchFamily="2" charset="2"/>
              </a:rPr>
              <a:t>Return to Financial </a:t>
            </a:r>
            <a:r>
              <a:rPr lang="en-US" u="sng" dirty="0">
                <a:sym typeface="Wingdings" panose="05000000000000000000" pitchFamily="2" charset="2"/>
              </a:rPr>
              <a:t>Aid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Get your info in our Payroll System, </a:t>
            </a:r>
            <a:r>
              <a:rPr lang="en-US" u="sng" dirty="0" smtClean="0">
                <a:sym typeface="Wingdings" panose="05000000000000000000" pitchFamily="2" charset="2"/>
              </a:rPr>
              <a:t>Verify Start Date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Communicate Timesheet Deadlines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eview and approve electronic timesheet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You will need to:</a:t>
            </a:r>
            <a:r>
              <a:rPr lang="en-US" b="1" dirty="0" smtClean="0">
                <a:solidFill>
                  <a:srgbClr val="B18E5F"/>
                </a:solidFill>
              </a:rPr>
              <a:t>  </a:t>
            </a:r>
            <a:endParaRPr lang="en-US" dirty="0" smtClean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Give your supervisor your referral sheet – Set an </a:t>
            </a:r>
            <a:r>
              <a:rPr lang="en-US" u="sng" dirty="0" smtClean="0">
                <a:sym typeface="Wingdings" panose="05000000000000000000" pitchFamily="2" charset="2"/>
              </a:rPr>
              <a:t>Anticipated Start Date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Go to Human Resources  Complete and fill out I-9 and </a:t>
            </a:r>
            <a:r>
              <a:rPr lang="en-US" u="sng" dirty="0" smtClean="0">
                <a:sym typeface="Wingdings" panose="05000000000000000000" pitchFamily="2" charset="2"/>
              </a:rPr>
              <a:t>Work Authorization Card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Show </a:t>
            </a:r>
            <a:r>
              <a:rPr lang="en-US" u="sng" dirty="0" smtClean="0">
                <a:sym typeface="Wingdings" panose="05000000000000000000" pitchFamily="2" charset="2"/>
              </a:rPr>
              <a:t>Work Authorization Card </a:t>
            </a:r>
            <a:r>
              <a:rPr lang="en-US" dirty="0" smtClean="0">
                <a:sym typeface="Wingdings" panose="05000000000000000000" pitchFamily="2" charset="2"/>
              </a:rPr>
              <a:t>to Supervisor</a:t>
            </a:r>
            <a:endParaRPr lang="en-US" dirty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Record your hours using Web-Time Entry + Submit your timesheet ON TIME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Take the required trainings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Human Resources and Payroll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4" y="865575"/>
            <a:ext cx="11366215" cy="447760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When will I get my first Paycheck?  $$$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2-Week Pay Lag – 1</a:t>
            </a:r>
            <a:r>
              <a:rPr lang="en-US" baseline="30000" dirty="0" smtClean="0"/>
              <a:t>st</a:t>
            </a:r>
            <a:r>
              <a:rPr lang="en-US" dirty="0" smtClean="0"/>
              <a:t> check two or more weeks after you submit your 1</a:t>
            </a:r>
            <a:r>
              <a:rPr lang="en-US" baseline="30000" dirty="0" smtClean="0"/>
              <a:t>st</a:t>
            </a:r>
            <a:r>
              <a:rPr lang="en-US" dirty="0" smtClean="0"/>
              <a:t> timesheet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Submit Timesheet by Required Deadline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Many students do not get their 1</a:t>
            </a:r>
            <a:r>
              <a:rPr lang="en-US" baseline="30000" dirty="0" smtClean="0"/>
              <a:t>st</a:t>
            </a:r>
            <a:r>
              <a:rPr lang="en-US" dirty="0" smtClean="0"/>
              <a:t> paycheck until Late September – depends on I-9 and start of work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What is my timesheet?</a:t>
            </a: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You will use your timesheet to keep an accurate record of hours worked</a:t>
            </a:r>
            <a:endParaRPr lang="en-US" dirty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University of Idaho uses an online timesheet (Web Time-Entry)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Vandal </a:t>
            </a:r>
            <a:r>
              <a:rPr lang="en-US" dirty="0">
                <a:sym typeface="Wingdings" panose="05000000000000000000" pitchFamily="2" charset="2"/>
              </a:rPr>
              <a:t>Web under “Employee Tab” then “Payroll” – Note:  After EPAF is </a:t>
            </a:r>
            <a:r>
              <a:rPr lang="en-US" dirty="0" smtClean="0">
                <a:sym typeface="Wingdings" panose="05000000000000000000" pitchFamily="2" charset="2"/>
              </a:rPr>
              <a:t>posted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How </a:t>
            </a:r>
            <a:r>
              <a:rPr lang="en-US" b="1" u="sng" dirty="0">
                <a:solidFill>
                  <a:srgbClr val="B18E5F"/>
                </a:solidFill>
                <a:sym typeface="Wingdings" panose="05000000000000000000" pitchFamily="2" charset="2"/>
              </a:rPr>
              <a:t>often do I submit my timesheet?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You </a:t>
            </a:r>
            <a:r>
              <a:rPr lang="en-US" dirty="0" smtClean="0">
                <a:sym typeface="Wingdings" panose="05000000000000000000" pitchFamily="2" charset="2"/>
              </a:rPr>
              <a:t>should </a:t>
            </a:r>
            <a:r>
              <a:rPr lang="en-US" dirty="0">
                <a:sym typeface="Wingdings" panose="05000000000000000000" pitchFamily="2" charset="2"/>
              </a:rPr>
              <a:t>log your time in and out </a:t>
            </a:r>
            <a:r>
              <a:rPr lang="en-US" u="sng" dirty="0">
                <a:sym typeface="Wingdings" panose="05000000000000000000" pitchFamily="2" charset="2"/>
              </a:rPr>
              <a:t>each day</a:t>
            </a:r>
            <a:r>
              <a:rPr lang="en-US" dirty="0">
                <a:sym typeface="Wingdings" panose="05000000000000000000" pitchFamily="2" charset="2"/>
              </a:rPr>
              <a:t> you work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Submit your timesheet every two weeks by the specified deadline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How do I know when to submit my </a:t>
            </a:r>
            <a:r>
              <a:rPr lang="en-US" b="1" u="sng" dirty="0">
                <a:solidFill>
                  <a:srgbClr val="B18E5F"/>
                </a:solidFill>
                <a:sym typeface="Wingdings" panose="05000000000000000000" pitchFamily="2" charset="2"/>
              </a:rPr>
              <a:t>timesheet?</a:t>
            </a:r>
            <a:r>
              <a:rPr lang="en-US" b="1" dirty="0">
                <a:solidFill>
                  <a:srgbClr val="B18E5F"/>
                </a:solidFill>
                <a:sym typeface="Wingdings" panose="05000000000000000000" pitchFamily="2" charset="2"/>
              </a:rPr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If your supervisor does not communicate a timesheet deadline – Be Sure to </a:t>
            </a:r>
            <a:r>
              <a:rPr lang="en-US" u="sng" dirty="0" smtClean="0">
                <a:sym typeface="Wingdings" panose="05000000000000000000" pitchFamily="2" charset="2"/>
              </a:rPr>
              <a:t>ASK them</a:t>
            </a:r>
            <a:r>
              <a:rPr lang="en-US" dirty="0" smtClean="0"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Frequently Asked Paycheck Questions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Frequently Asked Paycheck Questions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44714" y="865575"/>
            <a:ext cx="11366215" cy="447760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What if the timesheet deadline is during a non-workday?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You are still responsible to submit your timesheet – even if you are not at work or school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Typically submit last day of work for that Pay Period for breaks – Thanksgiving, Winter, Spring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What happens if I forget to submit my timesheet?</a:t>
            </a:r>
            <a:endParaRPr lang="en-US" b="1" dirty="0" smtClean="0">
              <a:solidFill>
                <a:srgbClr val="B18E5F"/>
              </a:solidFill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Your paycheck will be delayed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Timesheet must be manually created (Excel)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Your pay will be added to your next check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How will I get paid?</a:t>
            </a: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 </a:t>
            </a:r>
            <a:endParaRPr lang="en-US" b="1" dirty="0">
              <a:solidFill>
                <a:srgbClr val="B18E5F"/>
              </a:solidFill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Employees are paid via Direct Deposit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How do I update my contact information?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u="sng" dirty="0" smtClean="0">
                <a:sym typeface="Wingdings" panose="05000000000000000000" pitchFamily="2" charset="2"/>
              </a:rPr>
              <a:t>vandalweb.uidaho.edu</a:t>
            </a:r>
            <a:endParaRPr lang="en-US" u="sng" dirty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Personal Information / Address Menu  Then Update your Address(</a:t>
            </a:r>
            <a:r>
              <a:rPr lang="en-US" dirty="0" err="1">
                <a:sym typeface="Wingdings" panose="05000000000000000000" pitchFamily="2" charset="2"/>
              </a:rPr>
              <a:t>es</a:t>
            </a:r>
            <a:r>
              <a:rPr lang="en-US" dirty="0">
                <a:sym typeface="Wingdings" panose="05000000000000000000" pitchFamily="2" charset="2"/>
              </a:rPr>
              <a:t>) and Phone(s)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Update W2 Address if needed – fill out form @ </a:t>
            </a:r>
            <a:r>
              <a:rPr lang="en-US" u="sng" dirty="0">
                <a:sym typeface="Wingdings" panose="05000000000000000000" pitchFamily="2" charset="2"/>
              </a:rPr>
              <a:t>www.uidaho.edu/payroll</a:t>
            </a:r>
            <a:r>
              <a:rPr lang="en-US" dirty="0">
                <a:sym typeface="Wingdings" panose="05000000000000000000" pitchFamily="2" charset="2"/>
              </a:rPr>
              <a:t>  select W2 Address Changes</a:t>
            </a:r>
            <a:endParaRPr lang="en-US" u="sng" dirty="0">
              <a:sym typeface="Wingdings" panose="05000000000000000000" pitchFamily="2" charset="2"/>
            </a:endParaRPr>
          </a:p>
          <a:p>
            <a:pPr lvl="1" algn="l"/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83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5" y="909643"/>
            <a:ext cx="11763064" cy="480898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See the Work–Study Coordinator for: 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Issues with your job that you have been unable to resolve with your supervisor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Changing jobs if you are unable to earn all of your award in your present position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Be Sure to re–apply for Financial Aid annually! 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FAFSA Available Date = October 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endParaRPr lang="en-US" dirty="0" smtClean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FAFSA Priority Date = December 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endParaRPr lang="en-US" dirty="0" smtClean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If you </a:t>
            </a:r>
            <a:r>
              <a:rPr lang="en-US" u="sng" dirty="0" smtClean="0">
                <a:sym typeface="Wingdings" panose="05000000000000000000" pitchFamily="2" charset="2"/>
              </a:rPr>
              <a:t>Miss the Deadline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Not eligible for Work-Study or SEOG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Financial Aid Office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5" y="909643"/>
            <a:ext cx="11763064" cy="480898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Pick up your Referral Sheet – available today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/>
              <a:t>See your Supervisor to determine your </a:t>
            </a:r>
            <a:r>
              <a:rPr lang="en-US" u="sng" dirty="0"/>
              <a:t>Anticipated Start Date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Visit HR to complete your I-9 packet and </a:t>
            </a:r>
            <a:r>
              <a:rPr lang="en-US" dirty="0">
                <a:sym typeface="Wingdings" panose="05000000000000000000" pitchFamily="2" charset="2"/>
              </a:rPr>
              <a:t>work eligibility document(s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Return to your Supervisor with the Work Authorization Card – </a:t>
            </a:r>
            <a:r>
              <a:rPr lang="en-US" u="sng" dirty="0" smtClean="0">
                <a:sym typeface="Wingdings" panose="05000000000000000000" pitchFamily="2" charset="2"/>
              </a:rPr>
              <a:t>do not give it to them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Supervisor will sign and return your Referral Sheet to Financial Aid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Supervisor / Department will submit EPAF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Once Financial Aid has the signed Referral Sheet we will approve the EPAF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You will be added into the payroll system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An Employee tab will appear in Vandal Web – W4, web time entry, W2, and employment history 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Steps to Earning Work Study Award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7793" y="1730470"/>
            <a:ext cx="10994834" cy="209557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B18E5F"/>
                </a:solidFill>
              </a:rPr>
              <a:t>Proceed outside to pick up your </a:t>
            </a:r>
            <a:r>
              <a:rPr lang="en-US" sz="3200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Referral Sheet</a:t>
            </a:r>
            <a:endParaRPr lang="en-US" sz="3200" dirty="0"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B18E5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Please make sure to pick up HR Info Sheet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THANK YOU! – Have a Great Year!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5" y="909643"/>
            <a:ext cx="11349980" cy="480898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Financial Aid Office</a:t>
            </a:r>
            <a:r>
              <a:rPr lang="en-US" dirty="0" smtClean="0">
                <a:solidFill>
                  <a:srgbClr val="B18E5F"/>
                </a:solidFill>
              </a:rPr>
              <a:t> – </a:t>
            </a:r>
            <a:r>
              <a:rPr lang="en-US" dirty="0" smtClean="0"/>
              <a:t>Leslie Hammes, Heather Reyes, or </a:t>
            </a:r>
            <a:r>
              <a:rPr lang="en-US" dirty="0" err="1" smtClean="0"/>
              <a:t>DeeDee</a:t>
            </a:r>
            <a:r>
              <a:rPr lang="en-US" dirty="0" smtClean="0"/>
              <a:t> </a:t>
            </a:r>
            <a:r>
              <a:rPr lang="en-US" dirty="0" err="1" smtClean="0"/>
              <a:t>Bohman</a:t>
            </a:r>
            <a:endParaRPr lang="en-US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885-6312 or </a:t>
            </a:r>
            <a:r>
              <a:rPr lang="en-US" b="1" u="sng" dirty="0" smtClean="0"/>
              <a:t>finaid-workstudy@uidaho.edu</a:t>
            </a:r>
            <a:r>
              <a:rPr lang="en-US" dirty="0" smtClean="0"/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How to find the FA office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Human Resources</a:t>
            </a: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 – </a:t>
            </a:r>
            <a:r>
              <a:rPr lang="en-US" dirty="0" smtClean="0">
                <a:sym typeface="Wingdings" panose="05000000000000000000" pitchFamily="2" charset="2"/>
              </a:rPr>
              <a:t>885-3638 or </a:t>
            </a:r>
            <a:r>
              <a:rPr lang="en-US" b="1" u="sng" dirty="0" smtClean="0">
                <a:sym typeface="Wingdings" panose="05000000000000000000" pitchFamily="2" charset="2"/>
              </a:rPr>
              <a:t>hr@uidaho.edu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How to find HR</a:t>
            </a:r>
          </a:p>
          <a:p>
            <a:pPr algn="l"/>
            <a:r>
              <a:rPr lang="en-US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Today’s Agenda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Getting Started + R</a:t>
            </a:r>
            <a:r>
              <a:rPr lang="en-US" dirty="0" smtClean="0">
                <a:solidFill>
                  <a:srgbClr val="B18E5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é</a:t>
            </a: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sum</a:t>
            </a:r>
            <a:r>
              <a:rPr lang="en-US" dirty="0">
                <a:solidFill>
                  <a:srgbClr val="B18E5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é</a:t>
            </a: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 Building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What Your Work-Study Award Means to You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Pay Rates + Job Referral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Work Schedule + Job Changes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Work-Study and Your Taxes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B18E5F"/>
                </a:solidFill>
                <a:sym typeface="Wingdings" panose="05000000000000000000" pitchFamily="2" charset="2"/>
              </a:rPr>
              <a:t>Human Resources + Payroll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2016-2017 Work-Study Fall Orientation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5" y="909643"/>
            <a:ext cx="8342086" cy="480898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Getting Started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Everyone should have Accepted their Work-Study award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Everyone should have selected a position from the Job Directory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After you select a position, Financial Aid will: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Produce a Referral Form which is available today!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Ensure all processing is completed upon receipt of signed referral letter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1" u="sng" dirty="0" smtClean="0">
              <a:solidFill>
                <a:srgbClr val="B18E5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Résumé </a:t>
            </a: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Building</a:t>
            </a: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– </a:t>
            </a:r>
            <a:r>
              <a:rPr lang="en-US" dirty="0" smtClean="0">
                <a:sym typeface="Wingdings" panose="05000000000000000000" pitchFamily="2" charset="2"/>
              </a:rPr>
              <a:t>You are establishing a work history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Treat your Work-Study job like any other employment</a:t>
            </a:r>
            <a:endParaRPr lang="en-US" dirty="0">
              <a:sym typeface="Wingdings" panose="05000000000000000000" pitchFamily="2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Be responsible and communicate with your supervisor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A good reference </a:t>
            </a:r>
            <a:r>
              <a:rPr lang="en-US" dirty="0" smtClean="0">
                <a:sym typeface="Wingdings" panose="05000000000000000000" pitchFamily="2" charset="2"/>
              </a:rPr>
              <a:t>will be </a:t>
            </a:r>
            <a:r>
              <a:rPr lang="en-US" dirty="0">
                <a:sym typeface="Wingdings" panose="05000000000000000000" pitchFamily="2" charset="2"/>
              </a:rPr>
              <a:t>a great addition to your </a:t>
            </a:r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é</a:t>
            </a:r>
            <a:r>
              <a:rPr lang="en-US" dirty="0" smtClean="0">
                <a:sym typeface="Wingdings" panose="05000000000000000000" pitchFamily="2" charset="2"/>
              </a:rPr>
              <a:t>sum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é</a:t>
            </a: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2016-2017 Work-Study Fall Orientation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5" y="693075"/>
            <a:ext cx="9585348" cy="510614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Work-Study is a set award amount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Paid directly to you through Payroll, not credited to your account with UI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You </a:t>
            </a:r>
            <a:r>
              <a:rPr lang="en-US" u="sng" dirty="0" smtClean="0"/>
              <a:t>cannot</a:t>
            </a:r>
            <a:r>
              <a:rPr lang="en-US" dirty="0" smtClean="0"/>
              <a:t> earn over the total amount awarded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/>
              <a:t>You may earn more in one semester than the other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Plan </a:t>
            </a:r>
            <a:r>
              <a:rPr lang="en-US" dirty="0"/>
              <a:t>ahead for </a:t>
            </a:r>
            <a:r>
              <a:rPr lang="en-US" dirty="0" smtClean="0"/>
              <a:t>the entire school year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You only receive the amount you earn by working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You are not paid for holidays or sick days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Pay Rates</a:t>
            </a: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 – </a:t>
            </a:r>
            <a:r>
              <a:rPr lang="en-US" dirty="0" smtClean="0">
                <a:sym typeface="Wingdings" panose="05000000000000000000" pitchFamily="2" charset="2"/>
              </a:rPr>
              <a:t>Submitted by your Supervisor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Federal minimum wage is the </a:t>
            </a:r>
            <a:r>
              <a:rPr lang="en-US" dirty="0" smtClean="0">
                <a:sym typeface="Wingdings" panose="05000000000000000000" pitchFamily="2" charset="2"/>
              </a:rPr>
              <a:t>required minimum </a:t>
            </a:r>
            <a:r>
              <a:rPr lang="en-US" dirty="0">
                <a:sym typeface="Wingdings" panose="05000000000000000000" pitchFamily="2" charset="2"/>
              </a:rPr>
              <a:t>pay rate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Rates are based on skills and experience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Rates are subject to approval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To calculate the number of hours per week you can work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Award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÷ Pay Rate ÷ 32 weeks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$2,000 ÷ $7.25 ÷ 32 weeks = 8.62 Hours per week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You would earn approximately $125 / Pay Period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What Your Work–Study Award Means to You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Work – Study Referral Sheet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6463" y="793205"/>
            <a:ext cx="3161824" cy="462570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Take This Form To: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Contact + Department Info + Address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1" u="sng" dirty="0" smtClean="0">
              <a:solidFill>
                <a:srgbClr val="B18E5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  <a:sym typeface="Wingdings" panose="05000000000000000000" pitchFamily="2" charset="2"/>
              </a:rPr>
              <a:t>Bottom Section:</a:t>
            </a: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 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Anticipated Start Date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Supervisor Authorization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Position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79" y="793205"/>
            <a:ext cx="7427567" cy="2039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701" y="2963368"/>
            <a:ext cx="8347745" cy="255143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36392" y="4407408"/>
            <a:ext cx="4615090" cy="324242"/>
          </a:xfrm>
          <a:prstGeom prst="ellipse">
            <a:avLst/>
          </a:prstGeom>
          <a:noFill/>
          <a:ln w="25400">
            <a:solidFill>
              <a:srgbClr val="B18E5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5" y="909643"/>
            <a:ext cx="8342086" cy="480898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Find the contact listed in “Take this Form To” section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They will refer you to the supervisor for your position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Meet with your supervisor quickly (and take your class schedule!)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If you can’t find the supervisor, keep trying to make contact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Discuss the job – Is this the job you were expecting?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Set a work schedule with the supervisor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Determine </a:t>
            </a:r>
            <a:r>
              <a:rPr lang="en-US" u="sng" dirty="0" smtClean="0"/>
              <a:t>Anticipated Start Date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u="sng" dirty="0" smtClean="0"/>
              <a:t>Complete I9 with Human Resources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Return to supervisor with Work Authorization Card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Show up when scheduled </a:t>
            </a:r>
            <a:r>
              <a:rPr lang="en-US" dirty="0"/>
              <a:t>r</a:t>
            </a:r>
            <a:r>
              <a:rPr lang="en-US" dirty="0" smtClean="0"/>
              <a:t>eady to work!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Inform the supervisor if you are unable to work as scheduled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No vacation, holiday, or sick pay with work-study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What do you need to do?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168" y="740366"/>
            <a:ext cx="8342086" cy="480898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You may change jobs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Ask your supervisor for other options or review our online job directory for open positions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When choosing a job, consider your expectations and available hours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Fill out a Job Change Form – online @ </a:t>
            </a:r>
            <a:r>
              <a:rPr lang="en-US" b="1" u="sng" dirty="0" smtClean="0">
                <a:sym typeface="Wingdings" panose="05000000000000000000" pitchFamily="2" charset="2"/>
              </a:rPr>
              <a:t>www.uidaho.edu/financial-aid/forms</a:t>
            </a: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Form # 3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Pick up a new </a:t>
            </a:r>
            <a:r>
              <a:rPr lang="en-US" u="sng" dirty="0">
                <a:sym typeface="Wingdings" panose="05000000000000000000" pitchFamily="2" charset="2"/>
              </a:rPr>
              <a:t>Referral Sheet</a:t>
            </a:r>
            <a:r>
              <a:rPr lang="en-US" dirty="0">
                <a:sym typeface="Wingdings" panose="05000000000000000000" pitchFamily="2" charset="2"/>
              </a:rPr>
              <a:t> @ Student Financial Aid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Next Working Day after 2pm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Job Changes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  <p:pic>
        <p:nvPicPr>
          <p:cNvPr id="9" name="Picture 17" descr="C:\Users\tvalles\Pictures\hay-bale-400ds06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62729"/>
            <a:ext cx="401478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4714" y="909643"/>
            <a:ext cx="11012134" cy="480898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B18E5F"/>
                </a:solidFill>
              </a:rPr>
              <a:t>Work – Study is Taxable Income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A W-2 will be available by January 31.  It is mailed to all students – W2 Address (from I-9)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Option for Electronic W-2 (</a:t>
            </a:r>
            <a:r>
              <a:rPr lang="en-US" u="sng" dirty="0" smtClean="0"/>
              <a:t>Highly Recommended</a:t>
            </a:r>
            <a:r>
              <a:rPr lang="en-US" dirty="0" smtClean="0"/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Consult a Tax Consultant or the IRS for details about your taxable income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Also include earnings on FAFSA form.  They will be deducted via the “</a:t>
            </a:r>
            <a:r>
              <a:rPr lang="en-US" dirty="0"/>
              <a:t>Additional Financial Information” </a:t>
            </a:r>
            <a:r>
              <a:rPr lang="en-US" dirty="0" smtClean="0"/>
              <a:t>section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Save your receipts – fees, books and supplies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You may be able to deduct these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All Grant / Scholarship aid in excess of expenses paid is taxable income – Form 1098T (available by February 28)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Consult a Tax Consultant or the IRS for details about the Hope Scholarship Tax Credit and other possible education-related provisions – </a:t>
            </a:r>
            <a:r>
              <a:rPr lang="en-US" b="1" u="sng" dirty="0" smtClean="0">
                <a:sym typeface="Wingdings" panose="05000000000000000000" pitchFamily="2" charset="2"/>
              </a:rPr>
              <a:t>www.irs.gov</a:t>
            </a:r>
            <a:r>
              <a:rPr lang="en-US" dirty="0" smtClean="0">
                <a:sym typeface="Wingdings" panose="05000000000000000000" pitchFamily="2" charset="2"/>
              </a:rPr>
              <a:t> and search for “Student”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B18E5F"/>
                </a:solidFill>
                <a:sym typeface="Wingdings" panose="05000000000000000000" pitchFamily="2" charset="2"/>
              </a:rPr>
              <a:t>HR Info – what you need to complete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E-Verify Contact Info, Work Authorization Card, I-9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Child Labor Form (if under 18) – Is anyone under 18?  </a:t>
            </a:r>
            <a:endParaRPr lang="en-US" b="1" dirty="0">
              <a:solidFill>
                <a:srgbClr val="B18E5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Work – Study and your Taxes + HR Info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9" y="5663539"/>
            <a:ext cx="4546145" cy="1084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8" y="5890511"/>
            <a:ext cx="32741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2016-2017</a:t>
            </a: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Work-Study Orientation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5968588"/>
            <a:ext cx="3854116" cy="88941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9520" y="721111"/>
            <a:ext cx="11845360" cy="478133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Visit HR </a:t>
            </a:r>
            <a:r>
              <a:rPr lang="en-US" dirty="0" smtClean="0">
                <a:sym typeface="Wingdings" panose="05000000000000000000" pitchFamily="2" charset="2"/>
              </a:rPr>
              <a:t> 415 W. 6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Street, next to Taco Time, across from Patty’s Kitchen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Fill out I-9 Packet: 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/>
              <a:t>Contact Info + Marital Status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/>
              <a:t>Work Authorization Card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/>
              <a:t>I-9 Page 1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/>
              <a:t>Disclosure of Conflicts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/>
              <a:t>Voluntary:  Disability + Demographic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/>
              <a:t>Intellectual Property Agreement</a:t>
            </a: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u="sng" dirty="0" smtClean="0"/>
              <a:t>Work Authorization Card </a:t>
            </a:r>
            <a:r>
              <a:rPr lang="en-US" dirty="0" smtClean="0">
                <a:sym typeface="Wingdings" panose="05000000000000000000" pitchFamily="2" charset="2"/>
              </a:rPr>
              <a:t> Department or College Personnel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/>
              <a:t>Take the Required New Employee Trainings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/>
              <a:t>Sign up for Direct Deposit + Set up Tax Deductions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68" y="32480"/>
            <a:ext cx="120436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B18E5F"/>
                </a:solidFill>
              </a:rPr>
              <a:t>Human Resources and Payroll</a:t>
            </a:r>
            <a:endParaRPr lang="en-US" sz="4000" b="1" dirty="0">
              <a:ln/>
              <a:solidFill>
                <a:srgbClr val="B18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1333</Words>
  <Application>Microsoft Office PowerPoint</Application>
  <PresentationFormat>Widescreen</PresentationFormat>
  <Paragraphs>208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Noble, Daniel</dc:creator>
  <cp:lastModifiedBy>BPCGuest</cp:lastModifiedBy>
  <cp:revision>69</cp:revision>
  <cp:lastPrinted>2016-08-10T17:29:00Z</cp:lastPrinted>
  <dcterms:created xsi:type="dcterms:W3CDTF">2014-08-19T14:39:19Z</dcterms:created>
  <dcterms:modified xsi:type="dcterms:W3CDTF">2016-08-18T22:53:09Z</dcterms:modified>
</cp:coreProperties>
</file>