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9" r:id="rId1"/>
  </p:sldMasterIdLst>
  <p:notesMasterIdLst>
    <p:notesMasterId r:id="rId16"/>
  </p:notesMasterIdLst>
  <p:sldIdLst>
    <p:sldId id="256" r:id="rId2"/>
    <p:sldId id="265" r:id="rId3"/>
    <p:sldId id="266" r:id="rId4"/>
    <p:sldId id="269" r:id="rId5"/>
    <p:sldId id="270" r:id="rId6"/>
    <p:sldId id="274" r:id="rId7"/>
    <p:sldId id="275" r:id="rId8"/>
    <p:sldId id="271" r:id="rId9"/>
    <p:sldId id="272" r:id="rId10"/>
    <p:sldId id="273" r:id="rId11"/>
    <p:sldId id="276" r:id="rId12"/>
    <p:sldId id="279" r:id="rId13"/>
    <p:sldId id="277" r:id="rId14"/>
    <p:sldId id="278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87676" autoAdjust="0"/>
  </p:normalViewPr>
  <p:slideViewPr>
    <p:cSldViewPr>
      <p:cViewPr>
        <p:scale>
          <a:sx n="100" d="100"/>
          <a:sy n="100" d="100"/>
        </p:scale>
        <p:origin x="-114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2A927D96-600D-486C-B19A-EE7C73E3BEB1}" type="datetimeFigureOut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BE799225-C287-4D35-B627-F120BFF83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174E3-5F18-485A-AB1D-66FA9F30AC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09521-D778-4E44-A521-6DDA0631FA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CFDDF2-40B7-4571-860E-5FC2A060A56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59026-91C0-4B44-9E24-36DF42AD0A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8B618-FDC5-481E-AE40-B4F8C859B1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1D1B2E-816D-4F5E-9B7B-14CB9945B3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0C9551-8CB1-47CB-8C91-26CBFA0E40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C8BAC-1152-4C1C-AB59-E2652C5AB8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BFB209-67D6-4609-86F9-3DB68CA285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6B4D80-DD02-4F6B-B784-79318B3A8E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9ADC21-4A8C-42D9-A5BE-5598FC26A0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0BAF37-A3BE-41A1-A7A2-72D51AEF36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C2F5C-F439-4113-BF58-BFBC83D614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44CCF1-6881-4D71-A483-D195933798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15F784-13C3-4E2C-A164-FF52ED4C358A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0D27D7-6FA4-438E-8332-66CBCCD0EC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D129-5985-4862-9A18-0CE8C285FA26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B5EA-D700-49A2-AF66-EC9CDCCE6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0"/>
            <a:ext cx="22098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0232-232D-407C-8494-A1B135C8D872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686300"/>
            <a:ext cx="5573713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7589-9D8A-4414-81FD-815F1D3B3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86BC-FF22-4617-A801-8DF1D6376877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4007D-371C-49CA-9D3D-6700F0D2B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9AED-1F81-484F-9B64-B405AE086596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180B-F7D8-45FE-9E69-C062625C1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AA07-B837-4524-9FD6-17B818851B9B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029F6C-68AD-4455-A105-FA99034DB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90CA16-738B-4A5F-9E45-77768D978572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1831DC-E25E-44D8-83A1-155419B2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FF40D8-F0C6-4976-991F-33A69E395C67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14BD18-4083-4356-9492-E86D2A700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C49B-9711-481D-87C6-0C38923F974A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F3AC3-19EA-4E5D-BAB8-E9CDA01ECA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0881-8FB7-44E4-A05C-C7D9566B2A14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D917FC-0883-4A9B-BEC9-A98421B22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8BA25-9070-4B62-AC59-1B3116D6C804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0848-4F72-4A6D-A168-8622F8BC5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3490913"/>
            <a:ext cx="7599362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3D371F-CEA6-4D54-AD51-7DA0DA5A9A22}" type="datetime1">
              <a:rPr lang="en-US"/>
              <a:pPr>
                <a:defRPr/>
              </a:pPr>
              <a:t>2/3/2010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8F038D4-94AC-4969-995F-CF6062F4F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71450"/>
            <a:ext cx="8153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200150"/>
            <a:ext cx="81534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ECAFE21-7936-4DC7-AD2B-7EE3FFD030DF}" type="datetime1">
              <a:rPr lang="en-US"/>
              <a:pPr>
                <a:defRPr/>
              </a:pPr>
              <a:t>2/3/2010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513"/>
            <a:ext cx="9144000" cy="2397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60438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438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088"/>
            <a:ext cx="533400" cy="1841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9F0235-B1A0-4909-B266-4481F6721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5" r:id="rId2"/>
    <p:sldLayoutId id="2147483761" r:id="rId3"/>
    <p:sldLayoutId id="2147483762" r:id="rId4"/>
    <p:sldLayoutId id="2147483763" r:id="rId5"/>
    <p:sldLayoutId id="2147483756" r:id="rId6"/>
    <p:sldLayoutId id="2147483764" r:id="rId7"/>
    <p:sldLayoutId id="2147483757" r:id="rId8"/>
    <p:sldLayoutId id="2147483765" r:id="rId9"/>
    <p:sldLayoutId id="2147483758" r:id="rId10"/>
    <p:sldLayoutId id="2147483766" r:id="rId11"/>
    <p:sldLayoutId id="214748375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5713"/>
          </a:xfrm>
        </p:spPr>
        <p:txBody>
          <a:bodyPr/>
          <a:lstStyle/>
          <a:p>
            <a:pPr eaLnBrk="1" hangingPunct="1"/>
            <a:r>
              <a:rPr lang="en-US" smtClean="0"/>
              <a:t>Introduction to Cayuse424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Module 2 </a:t>
            </a:r>
            <a:endParaRPr lang="en-US" dirty="0"/>
          </a:p>
        </p:txBody>
      </p:sp>
      <p:pic>
        <p:nvPicPr>
          <p:cNvPr id="9220" name="Picture 8" descr="CayuseLogo_300px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9075"/>
            <a:ext cx="2857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0930D8-715D-4029-873B-93B34ED5AE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Changing Your Password</a:t>
            </a:r>
            <a:endParaRPr lang="en-US" dirty="0"/>
          </a:p>
        </p:txBody>
      </p:sp>
      <p:sp>
        <p:nvSpPr>
          <p:cNvPr id="18435" name="Rectangle 4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4876800" cy="32766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dirty="0" smtClean="0"/>
              <a:t>Click the </a:t>
            </a:r>
            <a:r>
              <a:rPr lang="en-US" b="1" dirty="0" smtClean="0"/>
              <a:t>Preferences</a:t>
            </a:r>
            <a:r>
              <a:rPr lang="en-US" dirty="0" smtClean="0"/>
              <a:t> tab</a:t>
            </a:r>
          </a:p>
          <a:p>
            <a:pPr marL="514350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dirty="0" smtClean="0"/>
              <a:t>Click Change Password</a:t>
            </a:r>
          </a:p>
          <a:p>
            <a:pPr marL="514350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dirty="0" smtClean="0"/>
              <a:t>Enter new password</a:t>
            </a:r>
          </a:p>
          <a:p>
            <a:pPr marL="514350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dirty="0" smtClean="0"/>
              <a:t>Re-enter new password to verify</a:t>
            </a:r>
          </a:p>
          <a:p>
            <a:pPr marL="514350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dirty="0" smtClean="0"/>
              <a:t>Click Change Password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09775"/>
            <a:ext cx="2667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A2DB33B-2009-4544-8F6F-8888848D513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User Preferences</a:t>
            </a:r>
            <a:endParaRPr lang="en-US" dirty="0"/>
          </a:p>
        </p:txBody>
      </p:sp>
      <p:sp>
        <p:nvSpPr>
          <p:cNvPr id="19459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how often you are prompted to save your changes as you navigate between tabs</a:t>
            </a:r>
          </a:p>
          <a:p>
            <a:pPr eaLnBrk="1" hangingPunct="1"/>
            <a:r>
              <a:rPr lang="en-US" smtClean="0"/>
              <a:t>All three boxes are checked by default, which ensures that your work is optimally auto-saved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8E3AA361-92CD-4B28-99F6-F72666B01D8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Setting User Preferences</a:t>
            </a:r>
            <a:endParaRPr lang="en-US" dirty="0"/>
          </a:p>
        </p:txBody>
      </p:sp>
      <p:sp>
        <p:nvSpPr>
          <p:cNvPr id="20483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Click the </a:t>
            </a:r>
            <a:r>
              <a:rPr lang="en-US" b="1" smtClean="0"/>
              <a:t>Preferences</a:t>
            </a:r>
            <a:r>
              <a:rPr lang="en-US" smtClean="0"/>
              <a:t> tab</a:t>
            </a:r>
          </a:p>
          <a:p>
            <a:pPr eaLnBrk="1" hangingPunct="1"/>
            <a:r>
              <a:rPr lang="en-US" smtClean="0"/>
              <a:t>Click the </a:t>
            </a:r>
            <a:r>
              <a:rPr lang="en-US" b="1" smtClean="0"/>
              <a:t>User Preferences </a:t>
            </a:r>
            <a:r>
              <a:rPr lang="en-US" smtClean="0"/>
              <a:t>link</a:t>
            </a:r>
          </a:p>
          <a:p>
            <a:pPr eaLnBrk="1" hangingPunct="1"/>
            <a:r>
              <a:rPr lang="en-US" smtClean="0"/>
              <a:t>Check or uncheck the boxes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D20FAEB3-D100-4ED0-9696-143F38506EE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Cayuse424 Tips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When exiting pop-up windows always click the </a:t>
            </a:r>
            <a:r>
              <a:rPr lang="en-US" b="1" dirty="0" smtClean="0"/>
              <a:t>Close</a:t>
            </a:r>
            <a:r>
              <a:rPr lang="en-US" dirty="0" smtClean="0"/>
              <a:t> button; don't use your browser’s "back" function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Be careful when copying and pasting to your proposal -- special characters (e.g., umlauts) will cause funding agencies to reject your proposal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Don’t leave Cayuse424 running overnight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25573FA-538C-4E54-A42D-E02772B4D5F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 this module you learned: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features and benefits of Cayuse424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How to: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Log-on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Navigate Cayuse424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Understand the Cayuse424 icons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Personalize your password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Set User preferences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User Tips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08BD7AE9-64B9-4349-9B68-D6E11D203D6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 this module you will learn: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features and benefits of Cayuse424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How to: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Log-on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Navigate Cayuse424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Understand the Cayuse424 icons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Personalize your password</a:t>
            </a:r>
          </a:p>
          <a:p>
            <a:pPr lvl="2" eaLnBrk="1" fontAlgn="auto" hangingPunct="1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Set User preferences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User Tips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1EF080C3-CE51-4364-83C3-9B474D6DEB3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12775" y="171450"/>
            <a:ext cx="8153400" cy="742950"/>
          </a:xfrm>
        </p:spPr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C424 Features/Benefits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"/>
          </p:nvPr>
        </p:nvSpPr>
        <p:spPr>
          <a:xfrm>
            <a:off x="612775" y="1200150"/>
            <a:ext cx="8153400" cy="337185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Downloads funding opportunities directly from Grants.gov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Provides autofill and data reuse capability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Automatically tracks errors and warnings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Easy </a:t>
            </a:r>
            <a:r>
              <a:rPr lang="en-US" dirty="0" smtClean="0"/>
              <a:t>navigation between forms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Stores proposal documents and attachments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Tracks proposal submission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B2948AF5-E74A-4D2F-A093-695D07C68DB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Logging into Cayuse424</a:t>
            </a:r>
            <a:endParaRPr lang="en-US" dirty="0"/>
          </a:p>
        </p:txBody>
      </p:sp>
      <p:sp>
        <p:nvSpPr>
          <p:cNvPr id="12291" name="Rectangle 4"/>
          <p:cNvSpPr>
            <a:spLocks noGrp="1"/>
          </p:cNvSpPr>
          <p:nvPr>
            <p:ph sz="quarter" idx="1"/>
          </p:nvPr>
        </p:nvSpPr>
        <p:spPr>
          <a:xfrm>
            <a:off x="609600" y="1192212"/>
            <a:ext cx="4191000" cy="3817937"/>
          </a:xfrm>
        </p:spPr>
        <p:txBody>
          <a:bodyPr/>
          <a:lstStyle/>
          <a:p>
            <a:pPr eaLnBrk="1" hangingPunct="1"/>
            <a:r>
              <a:rPr lang="en-US" dirty="0" smtClean="0"/>
              <a:t>To log-in to Cayuse424: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z="2000" dirty="0" smtClean="0"/>
              <a:t>Type in your Cayuse424 URL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z="2000" dirty="0" smtClean="0"/>
              <a:t>Click the “Need a password” link the first time you login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z="2000" dirty="0" smtClean="0"/>
              <a:t>Enter your user name and password</a:t>
            </a:r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z="2000" dirty="0" smtClean="0"/>
              <a:t>Your username is the same as the username you use for EIPRS or </a:t>
            </a:r>
            <a:r>
              <a:rPr lang="en-US" sz="2000" dirty="0" err="1" smtClean="0"/>
              <a:t>VandalWeb</a:t>
            </a:r>
            <a:endParaRPr lang="en-US" sz="2000" dirty="0" smtClean="0"/>
          </a:p>
          <a:p>
            <a:pPr marL="879475" lvl="1" indent="-514350" eaLnBrk="1" hangingPunct="1">
              <a:buClrTx/>
              <a:buSzPct val="100000"/>
              <a:buFont typeface="Tw Cen MT" pitchFamily="34" charset="0"/>
              <a:buAutoNum type="arabicPeriod"/>
            </a:pPr>
            <a:r>
              <a:rPr lang="en-US" sz="2000" dirty="0" smtClean="0"/>
              <a:t>Click Sign 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728829CF-3DE5-4281-A577-51377050BCAC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2293" name="Picture 6" descr="C:\Documents and Settings\User\Desktop\screenshots\2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57350"/>
            <a:ext cx="3865563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Tabbed Navigation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Opportunities</a:t>
            </a:r>
            <a:r>
              <a:rPr lang="en-US" dirty="0" smtClean="0"/>
              <a:t> tab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Browse downloaded opportunities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Download new opportunities</a:t>
            </a:r>
          </a:p>
          <a:p>
            <a:pPr marL="640715" lvl="1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Create new proposals from downloaded opportunities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Proposals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Create/edit a grant proposal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Create/edit a subaward proposal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Import a subaward </a:t>
            </a:r>
            <a:r>
              <a:rPr lang="en-US" dirty="0" smtClean="0"/>
              <a:t>proposal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Routing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 Proposal routing will continue through EIPRS – this tab will not be used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F5080387-A536-4CB8-9EB2-4AE1A8D7E3F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Tabbed Navigation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D44F37FA-2B75-499B-9573-19FB7977FAC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People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Create/edit a professional profile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View a professional profile</a:t>
            </a:r>
          </a:p>
          <a:p>
            <a:pPr marL="319405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Institutions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View the primary institutional profile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Create profiles for subcontracting institutions</a:t>
            </a:r>
          </a:p>
          <a:p>
            <a:pPr marL="319405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b="1" dirty="0" smtClean="0"/>
              <a:t>Reports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Submission report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Unlinked Profiles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Tabbed Navigation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Preference/Admin</a:t>
            </a:r>
            <a:r>
              <a:rPr lang="en-US" dirty="0" smtClean="0"/>
              <a:t> tab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Change your password and email address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Edit your user preferences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/>
              <a:t>Support</a:t>
            </a:r>
            <a:r>
              <a:rPr lang="en-US" dirty="0" smtClean="0"/>
              <a:t> link (on the </a:t>
            </a:r>
            <a:r>
              <a:rPr lang="en-US" b="1" dirty="0" smtClean="0"/>
              <a:t>Overview</a:t>
            </a:r>
            <a:r>
              <a:rPr lang="en-US" dirty="0" smtClean="0"/>
              <a:t> tab)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Latest documentation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Cayuse listserv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Data Integration Tools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Training modules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B542D221-4181-4485-B325-840AD9AA0D5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Navigation Features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quarter" idx="13"/>
          </p:nvPr>
        </p:nvSpPr>
        <p:spPr>
          <a:xfrm>
            <a:off x="609600" y="1809750"/>
            <a:ext cx="4267200" cy="32766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Breadcrumb trails provides a quick way to navigate between screens within a tab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Drop down menus allow quick access to additional  information stored in the database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724150"/>
            <a:ext cx="13716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DAE7A731-101A-4911-8C19-B72F82D57D85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639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200150"/>
            <a:ext cx="5810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Icons</a:t>
            </a:r>
            <a:endParaRPr lang="en-US" dirty="0"/>
          </a:p>
        </p:txBody>
      </p:sp>
      <p:sp>
        <p:nvSpPr>
          <p:cNvPr id="17411" name="Rectangle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Icons perform key tasks</a:t>
            </a:r>
          </a:p>
          <a:p>
            <a:pPr eaLnBrk="1" hangingPunct="1"/>
            <a:r>
              <a:rPr lang="en-US" smtClean="0"/>
              <a:t>Hover your cursor over an icon to determine its function</a:t>
            </a:r>
          </a:p>
          <a:p>
            <a:pPr eaLnBrk="1" hangingPunct="1"/>
            <a:r>
              <a:rPr lang="en-US" smtClean="0"/>
              <a:t>Click the icon and Cayuse424 will respond with prompts, forms changes, etc. to support performance of the activity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5" descr="S:\Jeff's Folder\Cayuse424 Images directory\images\stockholm_icons\32x32\info_3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S:\Jeff's Folder\Cayuse424 Images directory\images\stockholm_icons\32x32\refresh_3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7" descr="S:\Jeff's Folder\Cayuse424 Images directory\images\stockholm_icons\32x32\user_3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9800" y="4552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8A4EC36-B928-47B3-ADCD-F0F88F20D82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470</Words>
  <Application>Microsoft Office PowerPoint</Application>
  <PresentationFormat>On-screen Show (16:9)</PresentationFormat>
  <Paragraphs>118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Module 2 </vt:lpstr>
      <vt:lpstr>Objectives</vt:lpstr>
      <vt:lpstr>C424 Features/Benefits</vt:lpstr>
      <vt:lpstr>Logging into Cayuse424</vt:lpstr>
      <vt:lpstr>Tabbed Navigation</vt:lpstr>
      <vt:lpstr>Tabbed Navigation</vt:lpstr>
      <vt:lpstr>Tabbed Navigation</vt:lpstr>
      <vt:lpstr>Navigation Features</vt:lpstr>
      <vt:lpstr>Icons</vt:lpstr>
      <vt:lpstr>Changing Your Password</vt:lpstr>
      <vt:lpstr>User Preferences</vt:lpstr>
      <vt:lpstr>Setting User Preferences</vt:lpstr>
      <vt:lpstr>Cayuse424 Tips</vt:lpstr>
      <vt:lpstr>Conclusion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2008-05-13T17:41:51Z</dcterms:created>
  <dcterms:modified xsi:type="dcterms:W3CDTF">2010-02-03T19:31:41Z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