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726" r:id="rId2"/>
  </p:sldMasterIdLst>
  <p:notesMasterIdLst>
    <p:notesMasterId r:id="rId37"/>
  </p:notesMasterIdLst>
  <p:handoutMasterIdLst>
    <p:handoutMasterId r:id="rId38"/>
  </p:handoutMasterIdLst>
  <p:sldIdLst>
    <p:sldId id="347" r:id="rId3"/>
    <p:sldId id="319" r:id="rId4"/>
    <p:sldId id="542" r:id="rId5"/>
    <p:sldId id="546" r:id="rId6"/>
    <p:sldId id="534" r:id="rId7"/>
    <p:sldId id="544" r:id="rId8"/>
    <p:sldId id="545" r:id="rId9"/>
    <p:sldId id="512" r:id="rId10"/>
    <p:sldId id="529" r:id="rId11"/>
    <p:sldId id="578" r:id="rId12"/>
    <p:sldId id="582" r:id="rId13"/>
    <p:sldId id="519" r:id="rId14"/>
    <p:sldId id="553" r:id="rId15"/>
    <p:sldId id="554" r:id="rId16"/>
    <p:sldId id="555" r:id="rId17"/>
    <p:sldId id="548" r:id="rId18"/>
    <p:sldId id="556" r:id="rId19"/>
    <p:sldId id="557" r:id="rId20"/>
    <p:sldId id="558" r:id="rId21"/>
    <p:sldId id="562" r:id="rId22"/>
    <p:sldId id="563" r:id="rId23"/>
    <p:sldId id="570" r:id="rId24"/>
    <p:sldId id="550" r:id="rId25"/>
    <p:sldId id="566" r:id="rId26"/>
    <p:sldId id="574" r:id="rId27"/>
    <p:sldId id="572" r:id="rId28"/>
    <p:sldId id="571" r:id="rId29"/>
    <p:sldId id="577" r:id="rId30"/>
    <p:sldId id="575" r:id="rId31"/>
    <p:sldId id="576" r:id="rId32"/>
    <p:sldId id="565" r:id="rId33"/>
    <p:sldId id="564" r:id="rId34"/>
    <p:sldId id="568" r:id="rId35"/>
    <p:sldId id="569" r:id="rId3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4EA2"/>
    <a:srgbClr val="485FA3"/>
    <a:srgbClr val="66CCFF"/>
    <a:srgbClr val="6699FF"/>
    <a:srgbClr val="99CCFF"/>
    <a:srgbClr val="33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1" autoAdjust="0"/>
    <p:restoredTop sz="99281" autoAdjust="0"/>
  </p:normalViewPr>
  <p:slideViewPr>
    <p:cSldViewPr>
      <p:cViewPr varScale="1">
        <p:scale>
          <a:sx n="101" d="100"/>
          <a:sy n="101" d="100"/>
        </p:scale>
        <p:origin x="80" y="360"/>
      </p:cViewPr>
      <p:guideLst>
        <p:guide orient="horz" pos="4224"/>
        <p:guide pos="96"/>
      </p:guideLst>
    </p:cSldViewPr>
  </p:slideViewPr>
  <p:outlineViewPr>
    <p:cViewPr>
      <p:scale>
        <a:sx n="33" d="100"/>
        <a:sy n="33" d="100"/>
      </p:scale>
      <p:origin x="0" y="255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79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9398D0-3B2D-E34F-B59C-7D067E0CB338}" type="datetimeFigureOut">
              <a:rPr lang="en-US" smtClean="0"/>
              <a:pPr/>
              <a:t>7/6/2015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CFACE2D-7BF5-3A41-AAA9-3E264EF6A6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951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2DF77659-5EF9-7A4F-B972-BC11680FDAAB}" type="datetimeFigureOut">
              <a:rPr lang="en-US"/>
              <a:pPr>
                <a:defRPr/>
              </a:pPr>
              <a:t>7/6/2015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>
                <a:cs typeface="Arial" charset="0"/>
              </a:defRPr>
            </a:lvl1pPr>
          </a:lstStyle>
          <a:p>
            <a:pPr>
              <a:defRPr/>
            </a:pPr>
            <a:fld id="{E44328D2-D58E-904F-8D47-8CE976AA3D5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67666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4328D2-D58E-904F-8D47-8CE976AA3D5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80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4328D2-D58E-904F-8D47-8CE976AA3D5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20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1C8B7B43-D673-FC42-85E8-57C5D0C9ADC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78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ABAE660E-3894-1540-A48F-1B8537D5DEF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3286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F843026-5671-5043-9AB1-F9ABE58CBDD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567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>
                <a:latin typeface="Baskerville"/>
              </a:rPr>
              <a:pPr/>
              <a:t>‹#›</a:t>
            </a:fld>
            <a:endParaRPr lang="en-US" dirty="0">
              <a:latin typeface="Baskerville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595" y="2821781"/>
            <a:ext cx="878681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Helvetica Neue Bold Condensed" charset="0"/>
              </a:rPr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3538728"/>
            <a:ext cx="8786812" cy="457200"/>
          </a:xfrm>
        </p:spPr>
        <p:txBody>
          <a:bodyPr/>
          <a:lstStyle>
            <a:lvl1pPr marL="0" indent="0">
              <a:spcBef>
                <a:spcPts val="0"/>
              </a:spcBef>
              <a:buFontTx/>
              <a:buNone/>
              <a:defRPr sz="2700">
                <a:solidFill>
                  <a:schemeClr val="tx1">
                    <a:lumMod val="65000"/>
                  </a:schemeClr>
                </a:solidFill>
                <a:latin typeface="+mn-lt"/>
                <a:cs typeface="Baskerville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00840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>
                <a:latin typeface="Baskerville"/>
              </a:rPr>
              <a:pPr/>
              <a:t>‹#›</a:t>
            </a:fld>
            <a:endParaRPr lang="en-US" dirty="0">
              <a:latin typeface="Baskerville"/>
            </a:endParaRP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700">
                <a:solidFill>
                  <a:schemeClr val="tx1">
                    <a:lumMod val="65000"/>
                  </a:schemeClr>
                </a:solidFill>
                <a:latin typeface="+mn-lt"/>
                <a:cs typeface="Baskerville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394194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>
                <a:latin typeface="Baskerville"/>
              </a:rPr>
              <a:pPr/>
              <a:t>‹#›</a:t>
            </a:fld>
            <a:endParaRPr lang="en-US" dirty="0">
              <a:latin typeface="Baskerville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8595" y="1785938"/>
            <a:ext cx="4178808" cy="4911328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700">
                <a:solidFill>
                  <a:schemeClr val="tx1">
                    <a:lumMod val="65000"/>
                  </a:schemeClr>
                </a:solidFill>
                <a:latin typeface="+mn-lt"/>
                <a:cs typeface="Baskerville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3128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>
                <a:latin typeface="Baskerville"/>
              </a:rPr>
              <a:pPr/>
              <a:t>‹#›</a:t>
            </a:fld>
            <a:endParaRPr lang="en-US" dirty="0">
              <a:latin typeface="Baskerville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782312" y="1785938"/>
            <a:ext cx="4178808" cy="49113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700">
                <a:solidFill>
                  <a:schemeClr val="tx1">
                    <a:lumMod val="65000"/>
                  </a:schemeClr>
                </a:solidFill>
                <a:latin typeface="+mn-lt"/>
                <a:cs typeface="Baskerville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7787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Bullets,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>
                <a:latin typeface="Baskerville"/>
              </a:rPr>
              <a:pPr/>
              <a:t>‹#›</a:t>
            </a:fld>
            <a:endParaRPr lang="en-US" dirty="0">
              <a:latin typeface="Baskerville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8595" y="1785938"/>
            <a:ext cx="5056632" cy="49113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586983" y="1783080"/>
            <a:ext cx="3282696" cy="4910328"/>
          </a:xfrm>
          <a:ln w="9525"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700">
                <a:solidFill>
                  <a:schemeClr val="tx1">
                    <a:lumMod val="65000"/>
                  </a:schemeClr>
                </a:solidFill>
                <a:latin typeface="+mn-lt"/>
                <a:cs typeface="Baskerville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550703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>
                <a:latin typeface="Baskerville"/>
              </a:rPr>
              <a:pPr/>
              <a:t>‹#›</a:t>
            </a:fld>
            <a:endParaRPr lang="en-US" dirty="0">
              <a:latin typeface="Baskerville"/>
            </a:endParaRP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700">
                <a:solidFill>
                  <a:schemeClr val="tx1">
                    <a:lumMod val="65000"/>
                  </a:schemeClr>
                </a:solidFill>
                <a:latin typeface="+mn-lt"/>
                <a:cs typeface="Baskerville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15447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op, 50/50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>
                <a:latin typeface="Baskerville"/>
              </a:rPr>
              <a:pPr/>
              <a:t>‹#›</a:t>
            </a:fld>
            <a:endParaRPr lang="en-US" dirty="0">
              <a:latin typeface="Baskerville"/>
            </a:endParaRPr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700">
                <a:solidFill>
                  <a:schemeClr val="tx1">
                    <a:lumMod val="65000"/>
                  </a:schemeClr>
                </a:solidFill>
                <a:latin typeface="+mn-lt"/>
                <a:cs typeface="Baskerville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828378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Top,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233210-FD1D-4643-A408-4B2BDEE02D8B}" type="slidenum">
              <a:rPr lang="en-US">
                <a:latin typeface="Baskerville"/>
              </a:rPr>
              <a:pPr/>
              <a:t>‹#›</a:t>
            </a:fld>
            <a:endParaRPr lang="en-US" dirty="0">
              <a:latin typeface="Baskerville"/>
            </a:endParaRPr>
          </a:p>
        </p:txBody>
      </p:sp>
      <p:sp>
        <p:nvSpPr>
          <p:cNvPr id="7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179388" y="804672"/>
            <a:ext cx="8786812" cy="731520"/>
          </a:xfrm>
        </p:spPr>
        <p:txBody>
          <a:bodyPr anchor="t" anchorCtr="0"/>
          <a:lstStyle>
            <a:lvl1pPr marL="0" indent="0">
              <a:lnSpc>
                <a:spcPct val="90000"/>
              </a:lnSpc>
              <a:spcBef>
                <a:spcPts val="0"/>
              </a:spcBef>
              <a:buFontTx/>
              <a:buNone/>
              <a:defRPr sz="2700">
                <a:solidFill>
                  <a:schemeClr val="tx1">
                    <a:lumMod val="65000"/>
                  </a:schemeClr>
                </a:solidFill>
                <a:latin typeface="+mn-lt"/>
                <a:cs typeface="Baskerville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44332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60D8986-4A82-E54B-B10B-90CA6A8A949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5718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>
                <a:latin typeface="Baskerville"/>
              </a:rPr>
              <a:pPr/>
              <a:t>‹#›</a:t>
            </a:fld>
            <a:endParaRPr lang="en-US" dirty="0">
              <a:latin typeface="Baskerville"/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78595" y="978408"/>
            <a:ext cx="8786813" cy="491132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79108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>
                <a:latin typeface="Baskerville"/>
              </a:rPr>
              <a:pPr/>
              <a:t>‹#›</a:t>
            </a:fld>
            <a:endParaRPr lang="en-US" dirty="0">
              <a:latin typeface="Baskerville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" y="5166360"/>
            <a:ext cx="8786813" cy="71323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1947672" y="996696"/>
            <a:ext cx="5239512" cy="3931920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757744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>
                <a:latin typeface="Baskerville"/>
              </a:rPr>
              <a:pPr/>
              <a:t>‹#›</a:t>
            </a:fld>
            <a:endParaRPr lang="en-US" dirty="0">
              <a:latin typeface="Baskerville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2880" y="1014984"/>
            <a:ext cx="5266944" cy="71323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178595" y="1828800"/>
            <a:ext cx="5266944" cy="4014216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5687568" y="1014984"/>
            <a:ext cx="3227832" cy="4818888"/>
          </a:xfrm>
          <a:ln>
            <a:solidFill>
              <a:schemeClr val="tx1"/>
            </a:solidFill>
          </a:ln>
        </p:spPr>
        <p:txBody>
          <a:bodyPr/>
          <a:lstStyle>
            <a:lvl1pPr marL="0" indent="0" algn="ctr">
              <a:spcBef>
                <a:spcPts val="0"/>
              </a:spcBef>
              <a:buNone/>
              <a:defRPr/>
            </a:lvl1pPr>
          </a:lstStyle>
          <a:p>
            <a:r>
              <a:rPr lang="en-US" dirty="0" smtClean="0"/>
              <a:t>Photo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717359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>
                <a:latin typeface="Baskerville"/>
              </a:rPr>
              <a:pPr/>
              <a:t>‹#›</a:t>
            </a:fld>
            <a:endParaRPr lang="en-US" dirty="0">
              <a:latin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280370940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Midd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>
                <a:latin typeface="Baskerville"/>
              </a:rPr>
              <a:pPr/>
              <a:t>‹#›</a:t>
            </a:fld>
            <a:endParaRPr lang="en-US" dirty="0">
              <a:latin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888793747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,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B342D3F-0964-674F-886D-75E26F7BF682}" type="slidenum">
              <a:rPr lang="en-US">
                <a:latin typeface="Baskerville"/>
              </a:rPr>
              <a:pPr/>
              <a:t>‹#›</a:t>
            </a:fld>
            <a:endParaRPr lang="en-US" dirty="0">
              <a:latin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13947883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0FE9A1BD-28F1-3043-AE77-22635846841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209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4B58A6C1-362E-7E4E-A9A8-CF60DC5842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602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80FC789-A135-1A42-AC7F-F11EEF9072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39316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9A65FA04-2DFD-3944-ABDB-B1B1D9935AE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6602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3241B985-1A55-6540-9342-DAA6E080734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04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C57D51D3-338C-A84D-9E9D-28B4DB4BA4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5896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charset="0"/>
              </a:defRPr>
            </a:lvl1pPr>
          </a:lstStyle>
          <a:p>
            <a:pPr>
              <a:defRPr/>
            </a:pPr>
            <a:fld id="{5648FB2B-8A3F-254B-B13A-250A6A9928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678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utureCity_final-logo_smaller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5715000"/>
            <a:ext cx="2514600" cy="838200"/>
          </a:xfrm>
          <a:prstGeom prst="rect">
            <a:avLst/>
          </a:prstGeom>
        </p:spPr>
      </p:pic>
      <p:cxnSp>
        <p:nvCxnSpPr>
          <p:cNvPr id="6" name="Straight Connector 5"/>
          <p:cNvCxnSpPr/>
          <p:nvPr userDrawn="1"/>
        </p:nvCxnSpPr>
        <p:spPr>
          <a:xfrm>
            <a:off x="381000" y="1371600"/>
            <a:ext cx="8382000" cy="0"/>
          </a:xfrm>
          <a:prstGeom prst="line">
            <a:avLst/>
          </a:prstGeom>
          <a:ln w="50800" cmpd="sng">
            <a:solidFill>
              <a:srgbClr val="1B4EA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78595" y="178595"/>
            <a:ext cx="8786813" cy="625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Bold Condensed" charset="0"/>
              </a:rPr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78595" y="1785938"/>
            <a:ext cx="8786813" cy="4911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>
                <a:sym typeface="Helvetica Neue Bold Condensed" charset="0"/>
              </a:rPr>
              <a:t>Click to edit Master text styles</a:t>
            </a:r>
          </a:p>
          <a:p>
            <a:pPr lvl="1"/>
            <a:r>
              <a:rPr lang="en-US" dirty="0">
                <a:sym typeface="Baskerville" charset="0"/>
              </a:rPr>
              <a:t>Second level</a:t>
            </a:r>
          </a:p>
          <a:p>
            <a:pPr lvl="2"/>
            <a:r>
              <a:rPr lang="en-US" dirty="0">
                <a:sym typeface="Baskerville" charset="0"/>
              </a:rPr>
              <a:t>Third level</a:t>
            </a:r>
          </a:p>
          <a:p>
            <a:pPr lvl="3"/>
            <a:r>
              <a:rPr lang="en-US" dirty="0">
                <a:sym typeface="Baskerville" charset="0"/>
              </a:rPr>
              <a:t>Fourth level</a:t>
            </a:r>
          </a:p>
          <a:p>
            <a:pPr lvl="4"/>
            <a:r>
              <a:rPr lang="en-US" dirty="0">
                <a:sym typeface="Baskerville" charset="0"/>
              </a:rPr>
              <a:t>Fifth level</a:t>
            </a:r>
          </a:p>
        </p:txBody>
      </p:sp>
      <p:sp>
        <p:nvSpPr>
          <p:cNvPr id="4100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8929689" y="6616899"/>
            <a:ext cx="217661" cy="2411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vert="horz" wrap="none" lIns="64275" tIns="32138" rIns="64275" bIns="32138" numCol="1" anchor="t" anchorCtr="0" compatLnSpc="1">
            <a:prstTxWarp prst="textNoShape">
              <a:avLst/>
            </a:prstTxWarp>
          </a:bodyPr>
          <a:lstStyle>
            <a:lvl1pPr algn="ctr">
              <a:defRPr sz="1100">
                <a:solidFill>
                  <a:srgbClr val="4D4D4D"/>
                </a:solidFill>
                <a:latin typeface="+mn-lt"/>
                <a:ea typeface="ＭＳ Ｐゴシック" charset="0"/>
                <a:cs typeface="Helvetica Neue Bold Condensed" charset="0"/>
              </a:defRPr>
            </a:lvl1pPr>
            <a:lvl2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algn="l"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800">
                <a:solidFill>
                  <a:schemeClr val="tx1"/>
                </a:solidFill>
                <a:latin typeface="+mn-lt"/>
                <a:ea typeface="ＭＳ Ｐゴシック" charset="0"/>
              </a:defRPr>
            </a:lvl9pPr>
          </a:lstStyle>
          <a:p>
            <a:pPr defTabSz="914174" fontAlgn="auto">
              <a:spcBef>
                <a:spcPts val="0"/>
              </a:spcBef>
              <a:spcAft>
                <a:spcPts val="0"/>
              </a:spcAft>
            </a:pPr>
            <a:fld id="{3882495B-39B3-5F42-8174-3C1974B27A1C}" type="slidenum">
              <a:rPr lang="en-US">
                <a:latin typeface="Baskerville"/>
              </a:rPr>
              <a:pPr defTabSz="9141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latin typeface="Baskerville"/>
            </a:endParaRPr>
          </a:p>
        </p:txBody>
      </p:sp>
    </p:spTree>
    <p:extLst>
      <p:ext uri="{BB962C8B-B14F-4D97-AF65-F5344CB8AC3E}">
        <p14:creationId xmlns:p14="http://schemas.microsoft.com/office/powerpoint/2010/main" val="218182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Bold Condensed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5pPr>
      <a:lvl6pPr marL="321377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6pPr>
      <a:lvl7pPr marL="642757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7pPr>
      <a:lvl8pPr marL="964134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8pPr>
      <a:lvl9pPr marL="1285513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Bold Condensed" charset="0"/>
          <a:ea typeface="ヒラギノ角ゴ ProN W6" charset="0"/>
          <a:cs typeface="ヒラギノ角ゴ ProN W6" charset="0"/>
          <a:sym typeface="Helvetica Neue Bold Condensed" charset="0"/>
        </a:defRPr>
      </a:lvl9pPr>
    </p:titleStyle>
    <p:bodyStyle>
      <a:lvl1pPr marL="624902" indent="-401722" algn="l" rtl="0" fontAlgn="base">
        <a:spcBef>
          <a:spcPts val="1686"/>
        </a:spcBef>
        <a:spcAft>
          <a:spcPct val="0"/>
        </a:spcAft>
        <a:buSzPct val="100000"/>
        <a:buFont typeface="Lucida Grande" charset="0"/>
        <a:buChar char="‣"/>
        <a:defRPr sz="2800">
          <a:solidFill>
            <a:schemeClr val="tx1"/>
          </a:solidFill>
          <a:latin typeface="+mj-lt"/>
          <a:ea typeface="+mn-ea"/>
          <a:cs typeface="+mn-cs"/>
          <a:sym typeface="Helvetica Neue Bold Condensed" charset="0"/>
        </a:defRPr>
      </a:lvl1pPr>
      <a:lvl2pPr marL="937353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•"/>
        <a:defRPr sz="2500">
          <a:solidFill>
            <a:srgbClr val="9A9A9A"/>
          </a:solidFill>
          <a:latin typeface="+mn-lt"/>
          <a:ea typeface="ヒラギノ明朝 ProN W3" charset="0"/>
          <a:cs typeface="ヒラギノ明朝 ProN W3" charset="0"/>
          <a:sym typeface="Baskerville" charset="0"/>
        </a:defRPr>
      </a:lvl2pPr>
      <a:lvl3pPr marL="1249804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+mn-lt"/>
          <a:ea typeface="ヒラギノ明朝 ProN W3" charset="0"/>
          <a:cs typeface="ヒラギノ明朝 ProN W3" charset="0"/>
          <a:sym typeface="Baskerville" charset="0"/>
        </a:defRPr>
      </a:lvl3pPr>
      <a:lvl4pPr marL="1562256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+mn-lt"/>
          <a:ea typeface="ヒラギノ明朝 ProN W3" charset="0"/>
          <a:cs typeface="ヒラギノ明朝 ProN W3" charset="0"/>
          <a:sym typeface="Baskerville" charset="0"/>
        </a:defRPr>
      </a:lvl4pPr>
      <a:lvl5pPr marL="1874706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+mn-lt"/>
          <a:ea typeface="ヒラギノ明朝 ProN W3" charset="0"/>
          <a:cs typeface="ヒラギノ明朝 ProN W3" charset="0"/>
          <a:sym typeface="Baskerville" charset="0"/>
        </a:defRPr>
      </a:lvl5pPr>
      <a:lvl6pPr marL="2196085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6pPr>
      <a:lvl7pPr marL="2517462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7pPr>
      <a:lvl8pPr marL="2838841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8pPr>
      <a:lvl9pPr marL="3160219" indent="-401722" algn="l" rtl="0" fontAlgn="base">
        <a:spcBef>
          <a:spcPts val="1686"/>
        </a:spcBef>
        <a:spcAft>
          <a:spcPct val="0"/>
        </a:spcAft>
        <a:buClr>
          <a:srgbClr val="9A9A9A"/>
        </a:buClr>
        <a:buSzPct val="75000"/>
        <a:buFont typeface="Baskerville" charset="0"/>
        <a:buChar char="-"/>
        <a:defRPr sz="2200">
          <a:solidFill>
            <a:srgbClr val="9A9A9A"/>
          </a:solidFill>
          <a:latin typeface="Baskerville" charset="0"/>
          <a:ea typeface="ヒラギノ明朝 ProN W3" charset="0"/>
          <a:cs typeface="ヒラギノ明朝 ProN W3" charset="0"/>
          <a:sym typeface="Baskerville" charset="0"/>
        </a:defRPr>
      </a:lvl9pPr>
    </p:bodyStyle>
    <p:otherStyle>
      <a:defPPr>
        <a:defRPr lang="en-US"/>
      </a:defPPr>
      <a:lvl1pPr marL="0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77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57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34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13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891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270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47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26" algn="l" defTabSz="321377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m/url?sa=i&amp;rct=j&amp;q=&amp;esrc=s&amp;source=images&amp;cd=&amp;cad=rja&amp;uact=8&amp;ved=0CAcQjRw&amp;url=http://www.education.com/schoolfinder/us/idaho/boise/lake-hazel-middle-school/&amp;ei=3ZhmVfWPO5XboAS_24GoBw&amp;bvm=bv.93990622,d.cGU&amp;psig=AFQjCNEPgpqsVD16pMoe0UrQ1icqxINBmA&amp;ust=1432873538787214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m/url?sa=i&amp;rct=j&amp;q=&amp;esrc=s&amp;source=images&amp;cd=&amp;cad=rja&amp;uact=8&amp;ved=0CAcQjRw&amp;url=http://www.education.com/schoolfinder/us/idaho/boise/lake-hazel-middle-school/&amp;ei=3ZhmVfWPO5XboAS_24GoBw&amp;bvm=bv.93990622,d.cGU&amp;psig=AFQjCNEPgpqsVD16pMoe0UrQ1icqxINBmA&amp;ust=1432873538787214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m/url?sa=i&amp;rct=j&amp;q=&amp;esrc=s&amp;source=images&amp;cd=&amp;cad=rja&amp;uact=8&amp;ved=0CAcQjRw&amp;url=http://www.education.com/schoolfinder/us/idaho/boise/lake-hazel-middle-school/&amp;ei=3ZhmVfWPO5XboAS_24GoBw&amp;bvm=bv.93990622,d.cGU&amp;psig=AFQjCNEPgpqsVD16pMoe0UrQ1icqxINBmA&amp;ust=1432873538787214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m/url?sa=i&amp;rct=j&amp;q=&amp;esrc=s&amp;source=images&amp;cd=&amp;cad=rja&amp;uact=8&amp;ved=0CAcQjRw&amp;url=http://www.education.com/schoolfinder/us/idaho/boise/lake-hazel-middle-school/&amp;ei=3ZhmVfWPO5XboAS_24GoBw&amp;bvm=bv.93990622,d.cGU&amp;psig=AFQjCNEPgpqsVD16pMoe0UrQ1icqxINBmA&amp;ust=143287353878721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m/url?sa=i&amp;rct=j&amp;q=&amp;esrc=s&amp;source=images&amp;cd=&amp;cad=rja&amp;uact=8&amp;ved=0CAcQjRw&amp;url=http://www.education.com/schoolfinder/us/idaho/boise/lake-hazel-middle-school/&amp;ei=3ZhmVfWPO5XboAS_24GoBw&amp;bvm=bv.93990622,d.cGU&amp;psig=AFQjCNEPgpqsVD16pMoe0UrQ1icqxINBmA&amp;ust=1432873538787214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m/url?sa=i&amp;rct=j&amp;q=&amp;esrc=s&amp;source=images&amp;cd=&amp;cad=rja&amp;uact=8&amp;ved=0CAcQjRw&amp;url=http://www.education.com/schoolfinder/us/idaho/boise/lake-hazel-middle-school/&amp;ei=3ZhmVfWPO5XboAS_24GoBw&amp;bvm=bv.93990622,d.cGU&amp;psig=AFQjCNEPgpqsVD16pMoe0UrQ1icqxINBmA&amp;ust=1432873538787214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m/url?sa=i&amp;rct=j&amp;q=&amp;esrc=s&amp;source=images&amp;cd=&amp;cad=rja&amp;uact=8&amp;ved=0CAcQjRw&amp;url=http://www.education.com/schoolfinder/us/idaho/boise/lake-hazel-middle-school/&amp;ei=3ZhmVfWPO5XboAS_24GoBw&amp;bvm=bv.93990622,d.cGU&amp;psig=AFQjCNEPgpqsVD16pMoe0UrQ1icqxINBmA&amp;ust=143287353878721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m/url?sa=i&amp;rct=j&amp;q=&amp;esrc=s&amp;source=images&amp;cd=&amp;cad=rja&amp;uact=8&amp;ved=0CAcQjRw&amp;url=http://www.education.com/schoolfinder/us/idaho/boise/lake-hazel-middle-school/&amp;ei=3ZhmVfWPO5XboAS_24GoBw&amp;bvm=bv.93990622,d.cGU&amp;psig=AFQjCNEPgpqsVD16pMoe0UrQ1icqxINBmA&amp;ust=143287353878721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m/url?sa=i&amp;rct=j&amp;q=&amp;esrc=s&amp;source=images&amp;cd=&amp;cad=rja&amp;uact=8&amp;ved=0CAcQjRw&amp;url=http://www.education.com/schoolfinder/us/idaho/boise/lake-hazel-middle-school/&amp;ei=3ZhmVfWPO5XboAS_24GoBw&amp;bvm=bv.93990622,d.cGU&amp;psig=AFQjCNEPgpqsVD16pMoe0UrQ1icqxINBmA&amp;ust=143287353878721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www.education.com/schoolfinder/us/idaho/boise/lake-hazel-middle-school/&amp;ei=3ZhmVfWPO5XboAS_24GoBw&amp;bvm=bv.93990622,d.cGU&amp;psig=AFQjCNEPgpqsVD16pMoe0UrQ1icqxINBmA&amp;ust=1432873538787214" TargetMode="Externa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m/url?sa=i&amp;rct=j&amp;q=&amp;esrc=s&amp;source=images&amp;cd=&amp;cad=rja&amp;uact=8&amp;ved=0CAcQjRw&amp;url=http://www.education.com/schoolfinder/us/idaho/boise/lake-hazel-middle-school/&amp;ei=3ZhmVfWPO5XboAS_24GoBw&amp;bvm=bv.93990622,d.cGU&amp;psig=AFQjCNEPgpqsVD16pMoe0UrQ1icqxINBmA&amp;ust=143287353878721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m/url?sa=i&amp;rct=j&amp;q=&amp;esrc=s&amp;source=images&amp;cd=&amp;cad=rja&amp;uact=8&amp;ved=0CAcQjRw&amp;url=http://www.education.com/schoolfinder/us/idaho/boise/lake-hazel-middle-school/&amp;ei=3ZhmVfWPO5XboAS_24GoBw&amp;bvm=bv.93990622,d.cGU&amp;psig=AFQjCNEPgpqsVD16pMoe0UrQ1icqxINBmA&amp;ust=143287353878721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CAcQjRw&amp;url=http://www.education.com/schoolfinder/us/idaho/boise/lake-hazel-middle-school/&amp;ei=3ZhmVfWPO5XboAS_24GoBw&amp;bvm=bv.93990622,d.cGU&amp;psig=AFQjCNEPgpqsVD16pMoe0UrQ1icqxINBmA&amp;ust=1432873538787214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5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m/url?sa=i&amp;rct=j&amp;q=&amp;esrc=s&amp;source=images&amp;cd=&amp;cad=rja&amp;uact=8&amp;ved=0CAcQjRw&amp;url=http://www.education.com/schoolfinder/us/idaho/boise/lake-hazel-middle-school/&amp;ei=3ZhmVfWPO5XboAS_24GoBw&amp;bvm=bv.93990622,d.cGU&amp;psig=AFQjCNEPgpqsVD16pMoe0UrQ1icqxINBmA&amp;ust=143287353878721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m/url?sa=i&amp;rct=j&amp;q=&amp;esrc=s&amp;source=images&amp;cd=&amp;cad=rja&amp;uact=8&amp;ved=0CAcQjRw&amp;url=http://www.education.com/schoolfinder/us/idaho/boise/lake-hazel-middle-school/&amp;ei=3ZhmVfWPO5XboAS_24GoBw&amp;bvm=bv.93990622,d.cGU&amp;psig=AFQjCNEPgpqsVD16pMoe0UrQ1icqxINBmA&amp;ust=1432873538787214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hyperlink" Target="http://www.google.com/url?sa=i&amp;rct=j&amp;q=&amp;esrc=s&amp;source=images&amp;cd=&amp;cad=rja&amp;uact=8&amp;ved=0CAcQjRw&amp;url=http://www.education.com/schoolfinder/us/idaho/boise/lake-hazel-middle-school/&amp;ei=3ZhmVfWPO5XboAS_24GoBw&amp;bvm=bv.93990622,d.cGU&amp;psig=AFQjCNEPgpqsVD16pMoe0UrQ1icqxINBmA&amp;ust=1432873538787214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tureCity_final-logo_small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4600" y="5715000"/>
            <a:ext cx="2590800" cy="86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1000" y="533400"/>
            <a:ext cx="81534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800" b="1" dirty="0" smtClean="0">
                <a:latin typeface="+mn-lt"/>
                <a:cs typeface="Calibri"/>
              </a:rPr>
              <a:t>Future City</a:t>
            </a:r>
            <a:endParaRPr lang="en-US" sz="3800" b="1" dirty="0">
              <a:latin typeface="+mn-lt"/>
              <a:cs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9207" y="1447800"/>
            <a:ext cx="5535993" cy="4277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05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74894"/>
            <a:ext cx="3826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Future City - When</a:t>
            </a:r>
            <a:endParaRPr lang="en-US" sz="3200" b="1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014331" y="1447799"/>
            <a:ext cx="5824869" cy="5304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96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74894"/>
            <a:ext cx="3826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Future City - When</a:t>
            </a:r>
            <a:endParaRPr lang="en-US" sz="3200" b="1" dirty="0"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90"/>
          <a:stretch/>
        </p:blipFill>
        <p:spPr bwMode="auto">
          <a:xfrm>
            <a:off x="1674776" y="1524000"/>
            <a:ext cx="7164424" cy="5137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3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74894"/>
            <a:ext cx="35766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Future City - Why</a:t>
            </a:r>
            <a:endParaRPr lang="en-US" sz="3200" b="1" dirty="0">
              <a:latin typeface="+mj-l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0238" y="1417637"/>
            <a:ext cx="7883525" cy="4906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006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74894"/>
            <a:ext cx="5032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Future City – Why (cont.)</a:t>
            </a:r>
            <a:endParaRPr lang="en-US" sz="3200" b="1" dirty="0">
              <a:latin typeface="+mj-l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200" y="1447800"/>
            <a:ext cx="8382000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Students Discover </a:t>
            </a:r>
            <a:r>
              <a:rPr lang="en-US" sz="2800" dirty="0" smtClean="0"/>
              <a:t>Engineering</a:t>
            </a:r>
          </a:p>
          <a:p>
            <a:endParaRPr lang="en-US" sz="12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84</a:t>
            </a:r>
            <a:r>
              <a:rPr lang="en-US" sz="2800" dirty="0"/>
              <a:t>% report that Future City helped them see math and science are important to their </a:t>
            </a:r>
            <a:r>
              <a:rPr lang="en-US" sz="2800" dirty="0" smtClean="0"/>
              <a:t>future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65% can see themselves as engineers </a:t>
            </a:r>
            <a:r>
              <a:rPr lang="en-US" sz="2800" dirty="0" smtClean="0"/>
              <a:t>someday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800" dirty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/>
              <a:t>61% want to keep doing other engineering clubs or </a:t>
            </a:r>
            <a:r>
              <a:rPr lang="en-US" sz="2800" dirty="0" smtClean="0"/>
              <a:t>activities.</a:t>
            </a:r>
          </a:p>
          <a:p>
            <a:pPr marL="457200" indent="-457200">
              <a:buFont typeface="Arial" pitchFamily="34" charset="0"/>
              <a:buChar char="•"/>
            </a:pPr>
            <a:endParaRPr lang="en-US" sz="800" dirty="0" smtClean="0"/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smtClean="0"/>
              <a:t>The </a:t>
            </a:r>
            <a:r>
              <a:rPr lang="en-US" sz="2800" dirty="0"/>
              <a:t>evaluation found a statistically significant improvement in students’ ability to apply engineering design process </a:t>
            </a:r>
            <a:r>
              <a:rPr lang="en-US" sz="2800" dirty="0" smtClean="0"/>
              <a:t>                           skills </a:t>
            </a:r>
            <a:r>
              <a:rPr lang="en-US" sz="2800" dirty="0"/>
              <a:t>to real-world problems.</a:t>
            </a:r>
          </a:p>
        </p:txBody>
      </p:sp>
    </p:spTree>
    <p:extLst>
      <p:ext uri="{BB962C8B-B14F-4D97-AF65-F5344CB8AC3E}">
        <p14:creationId xmlns:p14="http://schemas.microsoft.com/office/powerpoint/2010/main" val="163436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4870" y="1371600"/>
            <a:ext cx="721433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200" y="474894"/>
            <a:ext cx="5032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Future City – Why (cont.)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4367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371600"/>
            <a:ext cx="838200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/>
              <a:t>Future City Reaches Girls</a:t>
            </a:r>
          </a:p>
          <a:p>
            <a:r>
              <a:rPr lang="en-US" sz="2400" dirty="0" smtClean="0"/>
              <a:t>43</a:t>
            </a:r>
            <a:r>
              <a:rPr lang="en-US" sz="2400" dirty="0"/>
              <a:t>% of participants are </a:t>
            </a:r>
            <a:r>
              <a:rPr lang="en-US" sz="2400" dirty="0" smtClean="0"/>
              <a:t>girls</a:t>
            </a:r>
            <a:endParaRPr lang="en-US" sz="2400" dirty="0"/>
          </a:p>
          <a:p>
            <a:endParaRPr lang="en-US" sz="600" dirty="0"/>
          </a:p>
          <a:p>
            <a:r>
              <a:rPr lang="en-US" sz="2400" b="1" dirty="0"/>
              <a:t>Students Drive Future City</a:t>
            </a:r>
          </a:p>
          <a:p>
            <a:r>
              <a:rPr lang="en-US" sz="2400" dirty="0"/>
              <a:t>75% of student </a:t>
            </a:r>
            <a:r>
              <a:rPr lang="en-US" sz="2400" dirty="0" smtClean="0"/>
              <a:t>reported making the </a:t>
            </a:r>
            <a:r>
              <a:rPr lang="en-US" sz="2400" dirty="0"/>
              <a:t>design </a:t>
            </a:r>
            <a:r>
              <a:rPr lang="en-US" sz="2400" dirty="0" smtClean="0"/>
              <a:t>decisions</a:t>
            </a:r>
          </a:p>
          <a:p>
            <a:endParaRPr lang="en-US" sz="600" dirty="0" smtClean="0"/>
          </a:p>
          <a:p>
            <a:r>
              <a:rPr lang="en-US" sz="2400" dirty="0" smtClean="0"/>
              <a:t>85</a:t>
            </a:r>
            <a:r>
              <a:rPr lang="en-US" sz="2400" dirty="0"/>
              <a:t>% said Future City taught them that they could create something on their own – without </a:t>
            </a:r>
            <a:r>
              <a:rPr lang="en-US" sz="2400" dirty="0" smtClean="0"/>
              <a:t>direction </a:t>
            </a:r>
            <a:r>
              <a:rPr lang="en-US" sz="2400" dirty="0"/>
              <a:t>of an adult</a:t>
            </a:r>
            <a:r>
              <a:rPr lang="en-US" sz="2400" dirty="0" smtClean="0"/>
              <a:t>.</a:t>
            </a:r>
          </a:p>
          <a:p>
            <a:endParaRPr lang="en-US" sz="800" dirty="0"/>
          </a:p>
          <a:p>
            <a:r>
              <a:rPr lang="en-US" sz="2400" b="1" dirty="0"/>
              <a:t>Student Learn How Their Communities Work and Become More Informed Citizens</a:t>
            </a:r>
          </a:p>
          <a:p>
            <a:r>
              <a:rPr lang="en-US" sz="2400" dirty="0"/>
              <a:t>90% of students reported that Future City helped them to appreciate all of the engineering that goes into a city</a:t>
            </a:r>
            <a:r>
              <a:rPr lang="en-US" sz="2400" dirty="0" smtClean="0"/>
              <a:t>.</a:t>
            </a:r>
          </a:p>
          <a:p>
            <a:endParaRPr lang="en-US" sz="600" dirty="0" smtClean="0"/>
          </a:p>
          <a:p>
            <a:r>
              <a:rPr lang="en-US" sz="2400" dirty="0" smtClean="0"/>
              <a:t>63</a:t>
            </a:r>
            <a:r>
              <a:rPr lang="en-US" sz="2400" dirty="0"/>
              <a:t>% reported that Future City made </a:t>
            </a:r>
            <a:r>
              <a:rPr lang="en-US" sz="2400" dirty="0" smtClean="0"/>
              <a:t>them </a:t>
            </a:r>
            <a:r>
              <a:rPr lang="en-US" sz="2400" dirty="0"/>
              <a:t>more aware of civic issues like politics and taxes.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74894"/>
            <a:ext cx="50321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Future City – Why (cont.)</a:t>
            </a:r>
            <a:endParaRPr lang="en-US" sz="32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5024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228600"/>
            <a:ext cx="634821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Future City – How from Teacher</a:t>
            </a:r>
          </a:p>
          <a:p>
            <a:r>
              <a:rPr lang="en-US" sz="3200" b="1" dirty="0" smtClean="0">
                <a:latin typeface="+mj-lt"/>
              </a:rPr>
              <a:t>Syringa Middle School</a:t>
            </a:r>
            <a:endParaRPr lang="en-US" sz="3200" b="1" dirty="0">
              <a:latin typeface="+mj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758451" cy="4849646"/>
          </a:xfrm>
        </p:spPr>
        <p:txBody>
          <a:bodyPr numCol="1"/>
          <a:lstStyle/>
          <a:p>
            <a:pPr marL="0" indent="0"/>
            <a:r>
              <a:rPr lang="en-US" sz="2800" b="1" dirty="0" smtClean="0"/>
              <a:t>Compete as a class, 24-26 </a:t>
            </a:r>
          </a:p>
          <a:p>
            <a:pPr marL="0" indent="0">
              <a:buNone/>
            </a:pPr>
            <a:r>
              <a:rPr lang="en-US" sz="2800" b="1" dirty="0" smtClean="0"/>
              <a:t>students on a team</a:t>
            </a:r>
          </a:p>
          <a:p>
            <a:pPr marL="0" indent="0"/>
            <a:r>
              <a:rPr lang="en-US" sz="2800" b="1" dirty="0" smtClean="0"/>
              <a:t>Students choose one of 4 teams (SIM, essay, model, oral presentation) to work on based on interests and abilities</a:t>
            </a:r>
          </a:p>
          <a:p>
            <a:pPr marL="0" indent="0"/>
            <a:r>
              <a:rPr lang="en-US" sz="2800" b="1" dirty="0" smtClean="0"/>
              <a:t>Each team selects 1-2 leaders who must communicate with other teams</a:t>
            </a:r>
          </a:p>
          <a:p>
            <a:pPr marL="0" indent="0"/>
            <a:r>
              <a:rPr lang="en-US" sz="2800" b="1" dirty="0" smtClean="0"/>
              <a:t>Try to connect each class team with a mentor who is connected to students</a:t>
            </a:r>
          </a:p>
          <a:p>
            <a:pPr marL="0" indent="0">
              <a:buNone/>
            </a:pPr>
            <a:endParaRPr lang="en-US" sz="800" b="1" u="sng" dirty="0" smtClean="0"/>
          </a:p>
          <a:p>
            <a:pPr marL="0" indent="0">
              <a:buNone/>
            </a:pPr>
            <a:endParaRPr lang="en-US" sz="900" dirty="0"/>
          </a:p>
          <a:p>
            <a:pPr>
              <a:buFont typeface="Lucida Grande"/>
              <a:buChar char="-"/>
            </a:pPr>
            <a:endParaRPr lang="en-US" sz="800" i="1" dirty="0" smtClean="0"/>
          </a:p>
        </p:txBody>
      </p:sp>
      <p:pic>
        <p:nvPicPr>
          <p:cNvPr id="3074" name="Picture 2" descr="https://scontent-sea1-1.xx.fbcdn.net/hphotos-xfp1/v/t1.0-9/10369187_10204024879276685_6646045621161808871_n.jpg?oh=1661f5a675d8056f9293e25c097f223c&amp;oe=560944D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1200" y="838200"/>
            <a:ext cx="3217333" cy="1809750"/>
          </a:xfrm>
          <a:prstGeom prst="rect">
            <a:avLst/>
          </a:prstGeom>
          <a:noFill/>
        </p:spPr>
      </p:pic>
      <p:pic>
        <p:nvPicPr>
          <p:cNvPr id="5" name="Picture 4" descr="http://sms.caldwellschools.org/_/rsrc/1382481335035/config/customLogo.gif?revision=2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47800" y="5867400"/>
            <a:ext cx="3721875" cy="6302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738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715962"/>
          </a:xfrm>
        </p:spPr>
        <p:txBody>
          <a:bodyPr/>
          <a:lstStyle/>
          <a:p>
            <a:pPr algn="l"/>
            <a:r>
              <a:rPr lang="en-US" sz="3200" b="1" dirty="0" smtClean="0"/>
              <a:t>Future City – How from Teacher</a:t>
            </a:r>
            <a:br>
              <a:rPr lang="en-US" sz="3200" b="1" dirty="0" smtClean="0"/>
            </a:br>
            <a:r>
              <a:rPr lang="en-US" sz="3200" b="1" dirty="0" smtClean="0"/>
              <a:t>Syringa Middle School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Calendar out deadlines as a whole class</a:t>
            </a:r>
          </a:p>
          <a:p>
            <a:r>
              <a:rPr lang="en-US" sz="2800" b="1" dirty="0" smtClean="0"/>
              <a:t>Begin research (fieldtrips, webinars, etc.) as a class with oral presentation team serving as a clearinghouse for all ideas</a:t>
            </a:r>
          </a:p>
          <a:p>
            <a:r>
              <a:rPr lang="en-US" sz="2800" b="1" dirty="0" smtClean="0"/>
              <a:t>As each team finishes their components, the become available to help as consultants to other teams</a:t>
            </a:r>
            <a:endParaRPr lang="en-US" sz="2800" b="1" dirty="0"/>
          </a:p>
        </p:txBody>
      </p:sp>
      <p:pic>
        <p:nvPicPr>
          <p:cNvPr id="58370" name="Picture 2" descr="https://scontent-sea1-1.xx.fbcdn.net/hphotos-xfa1/v/t1.0-9/10898192_10204024879716696_6046378853976914232_n.jpg?oh=8607f38854fecbbffb0db92fa9731f16&amp;oe=55C60EB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4800600"/>
            <a:ext cx="3386666" cy="1905000"/>
          </a:xfrm>
          <a:prstGeom prst="rect">
            <a:avLst/>
          </a:prstGeom>
          <a:noFill/>
        </p:spPr>
      </p:pic>
      <p:pic>
        <p:nvPicPr>
          <p:cNvPr id="5" name="Picture 4" descr="http://sms.caldwellschools.org/_/rsrc/1382481335035/config/customLogo.gif?revision=2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7800" y="914400"/>
            <a:ext cx="3721875" cy="630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2"/>
          </a:xfrm>
        </p:spPr>
        <p:txBody>
          <a:bodyPr/>
          <a:lstStyle/>
          <a:p>
            <a:pPr algn="l"/>
            <a:r>
              <a:rPr lang="en-US" sz="3200" b="1" dirty="0" smtClean="0"/>
              <a:t>Future City – How from Teacher</a:t>
            </a:r>
            <a:br>
              <a:rPr lang="en-US" sz="3200" b="1" dirty="0" smtClean="0"/>
            </a:br>
            <a:r>
              <a:rPr lang="en-US" sz="3200" b="1" dirty="0" smtClean="0"/>
              <a:t>Syringa Middle School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smtClean="0"/>
              <a:t>Work days during class time on Fridays (October-January) with mentors coming in as often as they can</a:t>
            </a:r>
          </a:p>
          <a:p>
            <a:r>
              <a:rPr lang="en-US" sz="2800" b="1" dirty="0" smtClean="0"/>
              <a:t>Teams spend time during PAWS, after school and over breaks working as well</a:t>
            </a:r>
          </a:p>
          <a:p>
            <a:r>
              <a:rPr lang="en-US" sz="2800" b="1" dirty="0" smtClean="0"/>
              <a:t>Final “dress rehearsal” party at Ferro’s house before January competition</a:t>
            </a:r>
            <a:endParaRPr lang="en-US" sz="2800" b="1" dirty="0"/>
          </a:p>
        </p:txBody>
      </p:sp>
      <p:pic>
        <p:nvPicPr>
          <p:cNvPr id="59394" name="Picture 2" descr="https://scontent-sea1-1.xx.fbcdn.net/hphotos-xap1/v/t1.0-9/10906507_10204082297152096_5417003442171261776_n.jpg?oh=6873d81a9f9890562c254baadf8a33a7&amp;oe=55C1492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4886326"/>
            <a:ext cx="3352800" cy="1885950"/>
          </a:xfrm>
          <a:prstGeom prst="rect">
            <a:avLst/>
          </a:prstGeom>
          <a:noFill/>
        </p:spPr>
      </p:pic>
      <p:pic>
        <p:nvPicPr>
          <p:cNvPr id="59396" name="Picture 4" descr="http://sms.caldwellschools.org/_/rsrc/1382481335035/config/customLogo.gif?revision=2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2125" y="990600"/>
            <a:ext cx="3721875" cy="630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2"/>
          </a:xfrm>
        </p:spPr>
        <p:txBody>
          <a:bodyPr/>
          <a:lstStyle/>
          <a:p>
            <a:pPr algn="l"/>
            <a:r>
              <a:rPr lang="en-US" sz="3200" b="1" dirty="0" smtClean="0"/>
              <a:t>Future City – How from Mentor</a:t>
            </a:r>
            <a:br>
              <a:rPr lang="en-US" sz="3200" b="1" dirty="0" smtClean="0"/>
            </a:br>
            <a:r>
              <a:rPr lang="en-US" sz="3200" b="1" dirty="0" smtClean="0"/>
              <a:t>Lake Hazel Middle School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6788" y="3810000"/>
            <a:ext cx="7162800" cy="22098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The intent of a mentor is to provide </a:t>
            </a:r>
            <a:r>
              <a:rPr lang="en-US" sz="2800" b="1" dirty="0"/>
              <a:t>advice, guidance, and technical assistance </a:t>
            </a:r>
            <a:r>
              <a:rPr lang="en-US" sz="2800" b="1" dirty="0" smtClean="0"/>
              <a:t>to the students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 smtClean="0"/>
          </a:p>
        </p:txBody>
      </p:sp>
      <p:sp>
        <p:nvSpPr>
          <p:cNvPr id="4" name="AutoShape 4" descr="Image result for lake hazel middl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Image result for lake hazel middl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Image result for lake hazel middle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10" descr="Image result for lake hazel middle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6" name="Picture 12" descr="http://www.education.com/files/739001_740000/739190/file_73919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7937"/>
            <a:ext cx="1993271" cy="13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ontent Placeholder 2"/>
          <p:cNvSpPr txBox="1">
            <a:spLocks/>
          </p:cNvSpPr>
          <p:nvPr/>
        </p:nvSpPr>
        <p:spPr>
          <a:xfrm>
            <a:off x="762000" y="1524000"/>
            <a:ext cx="6553200" cy="72521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Who can be a mentor?</a:t>
            </a:r>
          </a:p>
          <a:p>
            <a:pPr marL="0" indent="0">
              <a:buFontTx/>
              <a:buNone/>
            </a:pPr>
            <a:endParaRPr lang="en-US" sz="2800" b="1" kern="0" dirty="0" smtClean="0"/>
          </a:p>
          <a:p>
            <a:pPr marL="0" indent="0">
              <a:buFontTx/>
              <a:buNone/>
            </a:pPr>
            <a:endParaRPr lang="en-US" sz="2800" b="1" kern="0" dirty="0" smtClean="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676400" y="2209800"/>
            <a:ext cx="6553200" cy="725211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Engineers are preferred, but can also be another technical professional such as architect or planner</a:t>
            </a:r>
          </a:p>
          <a:p>
            <a:pPr marL="0" indent="0">
              <a:buFontTx/>
              <a:buNone/>
            </a:pPr>
            <a:endParaRPr lang="en-US" sz="2800" b="1" kern="0" dirty="0" smtClean="0"/>
          </a:p>
          <a:p>
            <a:pPr marL="0" indent="0">
              <a:buFontTx/>
              <a:buNone/>
            </a:pPr>
            <a:endParaRPr lang="en-US" sz="28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133413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utureCity_final-logo_small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8800" y="5588000"/>
            <a:ext cx="3352800" cy="11176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1371600"/>
            <a:ext cx="8382000" cy="474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2800" b="1" dirty="0" smtClean="0">
                <a:latin typeface="+mn-lt"/>
                <a:cs typeface="Calibri"/>
              </a:rPr>
              <a:t>Lynn Olson</a:t>
            </a:r>
          </a:p>
          <a:p>
            <a:pPr marL="914400" lvl="1" indent="-457200">
              <a:lnSpc>
                <a:spcPct val="140000"/>
              </a:lnSpc>
              <a:buFont typeface="Arial"/>
              <a:buChar char="•"/>
            </a:pPr>
            <a:r>
              <a:rPr lang="en-US" sz="2800" dirty="0" smtClean="0">
                <a:latin typeface="+mn-lt"/>
                <a:cs typeface="Calibri"/>
              </a:rPr>
              <a:t>Idaho Regional Future City Coordinator</a:t>
            </a:r>
          </a:p>
          <a:p>
            <a:pPr>
              <a:lnSpc>
                <a:spcPct val="140000"/>
              </a:lnSpc>
            </a:pPr>
            <a:r>
              <a:rPr lang="en-US" sz="2800" b="1" dirty="0" smtClean="0">
                <a:latin typeface="+mn-lt"/>
                <a:cs typeface="Calibri"/>
              </a:rPr>
              <a:t>Melyssa Ferro</a:t>
            </a:r>
          </a:p>
          <a:p>
            <a:pPr marL="914400" lvl="1" indent="-457200">
              <a:lnSpc>
                <a:spcPct val="140000"/>
              </a:lnSpc>
              <a:buFont typeface="Arial"/>
              <a:buChar char="•"/>
            </a:pPr>
            <a:r>
              <a:rPr lang="en-US" sz="2800" dirty="0">
                <a:latin typeface="+mn-lt"/>
                <a:cs typeface="Calibri"/>
              </a:rPr>
              <a:t>Earth, Life </a:t>
            </a:r>
            <a:r>
              <a:rPr lang="en-US" sz="2800" dirty="0" smtClean="0">
                <a:latin typeface="+mn-lt"/>
                <a:cs typeface="Calibri"/>
              </a:rPr>
              <a:t>&amp; </a:t>
            </a:r>
            <a:r>
              <a:rPr lang="en-US" sz="2800" dirty="0">
                <a:latin typeface="+mn-lt"/>
                <a:cs typeface="Calibri"/>
              </a:rPr>
              <a:t>Advanced Science Teacher, Syringa Middle School, Caldwell, </a:t>
            </a:r>
            <a:r>
              <a:rPr lang="en-US" sz="2800" dirty="0" smtClean="0">
                <a:latin typeface="+mn-lt"/>
                <a:cs typeface="Calibri"/>
              </a:rPr>
              <a:t>ID</a:t>
            </a:r>
            <a:endParaRPr lang="en-US" sz="2800" dirty="0">
              <a:latin typeface="+mn-lt"/>
              <a:cs typeface="Calibri"/>
            </a:endParaRPr>
          </a:p>
          <a:p>
            <a:pPr>
              <a:lnSpc>
                <a:spcPct val="140000"/>
              </a:lnSpc>
            </a:pPr>
            <a:r>
              <a:rPr lang="en-US" sz="2800" b="1" dirty="0" smtClean="0">
                <a:latin typeface="+mn-lt"/>
                <a:cs typeface="Calibri"/>
              </a:rPr>
              <a:t>Karissa </a:t>
            </a:r>
            <a:r>
              <a:rPr lang="en-US" sz="2800" b="1" dirty="0">
                <a:latin typeface="+mn-lt"/>
                <a:cs typeface="Calibri"/>
              </a:rPr>
              <a:t>Hardy </a:t>
            </a:r>
            <a:endParaRPr lang="en-US" sz="2800" b="1" dirty="0" smtClean="0">
              <a:latin typeface="+mn-lt"/>
              <a:cs typeface="Calibri"/>
            </a:endParaRPr>
          </a:p>
          <a:p>
            <a:pPr marL="914400" lvl="1" indent="-457200">
              <a:lnSpc>
                <a:spcPct val="140000"/>
              </a:lnSpc>
              <a:buFont typeface="Arial" pitchFamily="34" charset="0"/>
              <a:buChar char="•"/>
            </a:pPr>
            <a:r>
              <a:rPr lang="en-US" sz="2800" dirty="0" smtClean="0">
                <a:latin typeface="+mn-lt"/>
                <a:cs typeface="Calibri"/>
              </a:rPr>
              <a:t>ID Steering </a:t>
            </a:r>
            <a:r>
              <a:rPr lang="en-US" sz="2800" dirty="0">
                <a:latin typeface="+mn-lt"/>
                <a:cs typeface="Calibri"/>
              </a:rPr>
              <a:t>Committee member </a:t>
            </a:r>
            <a:r>
              <a:rPr lang="en-US" sz="2800" dirty="0" smtClean="0">
                <a:latin typeface="+mn-lt"/>
                <a:cs typeface="Calibri"/>
              </a:rPr>
              <a:t>&amp; Mentor</a:t>
            </a:r>
          </a:p>
          <a:p>
            <a:r>
              <a:rPr lang="en-US" sz="2800" b="1" dirty="0" smtClean="0">
                <a:latin typeface="+mn-lt"/>
                <a:cs typeface="Calibri"/>
              </a:rPr>
              <a:t>Students </a:t>
            </a:r>
            <a:r>
              <a:rPr lang="en-US" sz="2800" b="1" dirty="0">
                <a:latin typeface="+mn-lt"/>
                <a:cs typeface="Calibri"/>
              </a:rPr>
              <a:t>Lake Hazel </a:t>
            </a:r>
            <a:r>
              <a:rPr lang="en-US" sz="2800" b="1" dirty="0" smtClean="0">
                <a:latin typeface="+mn-lt"/>
                <a:cs typeface="Calibri"/>
              </a:rPr>
              <a:t>Middle</a:t>
            </a:r>
            <a:endParaRPr lang="en-US" sz="2800" b="1" dirty="0">
              <a:latin typeface="+mn-lt"/>
              <a:cs typeface="Calibri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609600"/>
            <a:ext cx="640080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n-lt"/>
                <a:cs typeface="Calibri"/>
              </a:rPr>
              <a:t>Presenters</a:t>
            </a:r>
            <a:endParaRPr lang="en-US" sz="3200" b="1" dirty="0"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7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2"/>
          </a:xfrm>
        </p:spPr>
        <p:txBody>
          <a:bodyPr/>
          <a:lstStyle/>
          <a:p>
            <a:pPr algn="l"/>
            <a:r>
              <a:rPr lang="en-US" sz="3200" b="1" dirty="0" smtClean="0"/>
              <a:t>Future City – How from Mentor</a:t>
            </a:r>
            <a:br>
              <a:rPr lang="en-US" sz="3200" b="1" dirty="0" smtClean="0"/>
            </a:br>
            <a:r>
              <a:rPr lang="en-US" sz="3200" b="1" dirty="0" smtClean="0"/>
              <a:t>Lake Hazel Middle School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Time commitment and involvement varies, </a:t>
            </a:r>
          </a:p>
          <a:p>
            <a:pPr marL="0" indent="0">
              <a:buNone/>
            </a:pPr>
            <a:r>
              <a:rPr lang="en-US" sz="2800" b="1" dirty="0" smtClean="0"/>
              <a:t>the Future City “recommendation” is 12-14 hours.</a:t>
            </a:r>
          </a:p>
          <a:p>
            <a:pPr marL="0" indent="0">
              <a:buNone/>
            </a:pPr>
            <a:endParaRPr lang="en-US" sz="2800" b="1" dirty="0" smtClean="0"/>
          </a:p>
          <a:p>
            <a:pPr marL="0" indent="0">
              <a:buNone/>
            </a:pPr>
            <a:r>
              <a:rPr lang="en-US" sz="2800" b="1" dirty="0" smtClean="0"/>
              <a:t>Level </a:t>
            </a:r>
            <a:r>
              <a:rPr lang="en-US" sz="2800" b="1" dirty="0"/>
              <a:t>of involvement of the mentor is flexible and is up to the </a:t>
            </a:r>
            <a:r>
              <a:rPr lang="en-US" sz="2800" b="1" dirty="0" smtClean="0"/>
              <a:t>educator and mentor.</a:t>
            </a:r>
            <a:endParaRPr lang="en-US" sz="2800" b="1" dirty="0"/>
          </a:p>
          <a:p>
            <a:pPr marL="0" indent="0">
              <a:buNone/>
            </a:pPr>
            <a:endParaRPr lang="en-US" sz="2800" b="1" dirty="0" smtClean="0"/>
          </a:p>
        </p:txBody>
      </p:sp>
      <p:sp>
        <p:nvSpPr>
          <p:cNvPr id="4" name="AutoShape 4" descr="Image result for lake hazel middl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Image result for lake hazel middl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Image result for lake hazel middle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10" descr="Image result for lake hazel middle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6" name="Picture 12" descr="http://www.education.com/files/739001_740000/739190/file_73919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7937"/>
            <a:ext cx="1993271" cy="13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54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39762"/>
          </a:xfrm>
        </p:spPr>
        <p:txBody>
          <a:bodyPr/>
          <a:lstStyle/>
          <a:p>
            <a:pPr algn="l"/>
            <a:r>
              <a:rPr lang="en-US" sz="3200" b="1" dirty="0" smtClean="0"/>
              <a:t>Future City – How from Mentor</a:t>
            </a:r>
            <a:br>
              <a:rPr lang="en-US" sz="3200" b="1" dirty="0" smtClean="0"/>
            </a:br>
            <a:r>
              <a:rPr lang="en-US" sz="3200" b="1" dirty="0" smtClean="0"/>
              <a:t>Lake Hazel Middle School</a:t>
            </a:r>
            <a:r>
              <a:rPr lang="en-US" b="1" dirty="0" smtClean="0"/>
              <a:t/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Future City as a Club</a:t>
            </a:r>
          </a:p>
          <a:p>
            <a:r>
              <a:rPr lang="en-US" sz="2800" b="1" dirty="0" smtClean="0"/>
              <a:t>Met once a week after school for 1 ½ hours from mid September through January</a:t>
            </a:r>
          </a:p>
          <a:p>
            <a:r>
              <a:rPr lang="en-US" sz="2800" b="1" dirty="0" smtClean="0"/>
              <a:t>Met several Saturdays and a couple of </a:t>
            </a:r>
            <a:r>
              <a:rPr lang="en-US" sz="2800" b="1" dirty="0"/>
              <a:t>Friday evenings at student or mentor’s homes </a:t>
            </a:r>
            <a:endParaRPr lang="en-US" sz="2800" b="1" dirty="0" smtClean="0"/>
          </a:p>
          <a:p>
            <a:r>
              <a:rPr lang="en-US" sz="2800" b="1" dirty="0" smtClean="0"/>
              <a:t>Two teams worked collaboratively with two teachers and two mentors</a:t>
            </a:r>
          </a:p>
          <a:p>
            <a:r>
              <a:rPr lang="en-US" sz="2800" b="1" dirty="0" smtClean="0"/>
              <a:t>At least one mentor attended all meetings, usually both mentors attended</a:t>
            </a:r>
          </a:p>
        </p:txBody>
      </p:sp>
      <p:sp>
        <p:nvSpPr>
          <p:cNvPr id="4" name="AutoShape 4" descr="Image result for lake hazel middle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5" name="AutoShape 6" descr="Image result for lake hazel middle"/>
          <p:cNvSpPr>
            <a:spLocks noChangeAspect="1" noChangeArrowheads="1"/>
          </p:cNvSpPr>
          <p:nvPr/>
        </p:nvSpPr>
        <p:spPr bwMode="auto">
          <a:xfrm>
            <a:off x="15240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" name="AutoShape 8" descr="Image result for lake hazel middle"/>
          <p:cNvSpPr>
            <a:spLocks noChangeAspect="1" noChangeArrowheads="1"/>
          </p:cNvSpPr>
          <p:nvPr/>
        </p:nvSpPr>
        <p:spPr bwMode="auto">
          <a:xfrm>
            <a:off x="304800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10" descr="Image result for lake hazel middle"/>
          <p:cNvSpPr>
            <a:spLocks noChangeAspect="1" noChangeArrowheads="1"/>
          </p:cNvSpPr>
          <p:nvPr/>
        </p:nvSpPr>
        <p:spPr bwMode="auto">
          <a:xfrm>
            <a:off x="457200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1036" name="Picture 12" descr="http://www.education.com/files/739001_740000/739190/file_73919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800" y="7937"/>
            <a:ext cx="1993271" cy="13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73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74894"/>
            <a:ext cx="6559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Future City – How from Students</a:t>
            </a:r>
            <a:endParaRPr lang="en-US" sz="3200" b="1" dirty="0">
              <a:latin typeface="+mj-lt"/>
            </a:endParaRPr>
          </a:p>
        </p:txBody>
      </p:sp>
      <p:pic>
        <p:nvPicPr>
          <p:cNvPr id="5" name="Picture 12" descr="http://www.education.com/files/739001_740000/739190/file_73919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0286" y="106565"/>
            <a:ext cx="1993271" cy="13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600201"/>
            <a:ext cx="8001000" cy="8381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2800" b="1" kern="0" dirty="0" smtClean="0"/>
          </a:p>
        </p:txBody>
      </p:sp>
      <p:pic>
        <p:nvPicPr>
          <p:cNvPr id="8" name="Picture 3" descr="C:\AllData\Media\AllPicsAndVideo\Picasa\Recent\2015\02_2015\lake_hazel_enac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00200" y="1752600"/>
            <a:ext cx="6105857" cy="360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757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74894"/>
            <a:ext cx="6559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Future City – How from Students</a:t>
            </a:r>
            <a:endParaRPr lang="en-US" sz="3200" b="1" dirty="0">
              <a:latin typeface="+mj-lt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4849646"/>
          </a:xfrm>
        </p:spPr>
        <p:txBody>
          <a:bodyPr numCol="1"/>
          <a:lstStyle/>
          <a:p>
            <a:pPr marL="0" indent="0">
              <a:buNone/>
            </a:pPr>
            <a:r>
              <a:rPr lang="en-US" sz="2800" b="1" u="sng" dirty="0" smtClean="0"/>
              <a:t>Presentation by </a:t>
            </a:r>
          </a:p>
          <a:p>
            <a:pPr marL="0" indent="0">
              <a:buNone/>
            </a:pPr>
            <a:r>
              <a:rPr lang="en-US" sz="2800" b="1" u="sng" dirty="0" smtClean="0"/>
              <a:t>Lake Hazel Future City Team</a:t>
            </a:r>
          </a:p>
          <a:p>
            <a:pPr marL="0" indent="0">
              <a:buNone/>
            </a:pPr>
            <a:r>
              <a:rPr lang="en-US" sz="2800" b="1" u="sng" dirty="0" smtClean="0"/>
              <a:t>Idaho 2014-2015 winners</a:t>
            </a:r>
          </a:p>
          <a:p>
            <a:pPr marL="0" indent="0">
              <a:buNone/>
            </a:pPr>
            <a:endParaRPr lang="en-US" sz="800" b="1" u="sng" dirty="0" smtClean="0"/>
          </a:p>
          <a:p>
            <a:pPr marL="0" indent="0">
              <a:buNone/>
            </a:pPr>
            <a:r>
              <a:rPr lang="en-US" sz="2400" b="1" dirty="0" smtClean="0"/>
              <a:t>ENAC (Evolutionary Neolithic Agriculture Community)</a:t>
            </a:r>
          </a:p>
          <a:p>
            <a:pPr marL="0" indent="0">
              <a:buNone/>
            </a:pPr>
            <a:r>
              <a:rPr lang="en-US" sz="2400" dirty="0" smtClean="0"/>
              <a:t>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grade mixed team</a:t>
            </a:r>
          </a:p>
          <a:p>
            <a:pPr marL="0" indent="0">
              <a:buNone/>
            </a:pPr>
            <a:r>
              <a:rPr lang="en-US" sz="2400" dirty="0" smtClean="0"/>
              <a:t>Students: Maddison Grunig (6</a:t>
            </a:r>
            <a:r>
              <a:rPr lang="en-US" sz="2400" baseline="30000" dirty="0" smtClean="0"/>
              <a:t>th</a:t>
            </a:r>
            <a:r>
              <a:rPr lang="en-US" sz="2400" dirty="0"/>
              <a:t>)</a:t>
            </a:r>
            <a:r>
              <a:rPr lang="en-US" sz="2400" dirty="0" smtClean="0"/>
              <a:t>, Elliot Hardy (6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), </a:t>
            </a:r>
            <a:r>
              <a:rPr lang="en-US" sz="2400" dirty="0"/>
              <a:t>Andrew </a:t>
            </a:r>
            <a:r>
              <a:rPr lang="en-US" sz="2400" dirty="0" smtClean="0"/>
              <a:t>Keller (7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), Yohan Lim (6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), Kylie Larandeau (6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), </a:t>
            </a:r>
            <a:r>
              <a:rPr lang="en-US" sz="2400" dirty="0"/>
              <a:t>Nicholle </a:t>
            </a:r>
            <a:r>
              <a:rPr lang="en-US" sz="2400" dirty="0" smtClean="0"/>
              <a:t>Taylor (6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) &amp; Amanda Walker (6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)</a:t>
            </a:r>
          </a:p>
          <a:p>
            <a:pPr marL="0" indent="0">
              <a:buNone/>
            </a:pPr>
            <a:r>
              <a:rPr lang="en-US" sz="2400" dirty="0" smtClean="0"/>
              <a:t>Educators: Sarah Baker &amp; Ann Biason</a:t>
            </a:r>
          </a:p>
          <a:p>
            <a:pPr marL="0" indent="0">
              <a:buNone/>
            </a:pPr>
            <a:r>
              <a:rPr lang="en-US" sz="2400" dirty="0" smtClean="0"/>
              <a:t>Mentors: Karissa Hardy &amp; Jim Baker</a:t>
            </a:r>
            <a:endParaRPr lang="en-US" sz="800" i="1" dirty="0" smtClean="0"/>
          </a:p>
        </p:txBody>
      </p:sp>
      <p:pic>
        <p:nvPicPr>
          <p:cNvPr id="5" name="Picture 12" descr="http://www.education.com/files/739001_740000/739190/file_73919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2200" y="1600200"/>
            <a:ext cx="1993271" cy="13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54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74894"/>
            <a:ext cx="6559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Future City – How from Students</a:t>
            </a:r>
            <a:endParaRPr lang="en-US" sz="3200" b="1" dirty="0">
              <a:latin typeface="+mj-lt"/>
            </a:endParaRPr>
          </a:p>
        </p:txBody>
      </p:sp>
      <p:pic>
        <p:nvPicPr>
          <p:cNvPr id="5" name="Picture 12" descr="http://www.education.com/files/739001_740000/739190/file_73919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0286" y="106565"/>
            <a:ext cx="1993271" cy="13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600201"/>
            <a:ext cx="8001000" cy="8381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Recap: what these students accomplished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kern="0" dirty="0" smtClean="0"/>
              <a:t>Sim City Computer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kern="0" dirty="0" smtClean="0"/>
              <a:t>Research Essay (1000 word max.)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kern="0" dirty="0" smtClean="0"/>
              <a:t>City Narrative (500 word max.)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kern="0" dirty="0" smtClean="0"/>
              <a:t>3D Scaled Model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kern="0" dirty="0" smtClean="0"/>
              <a:t>Oral Presentation (7 minutes </a:t>
            </a:r>
            <a:r>
              <a:rPr lang="en-US" sz="2800" b="1" kern="0" dirty="0"/>
              <a:t>max</a:t>
            </a:r>
            <a:r>
              <a:rPr lang="en-US" sz="2800" b="1" kern="0" dirty="0" smtClean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141606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74894"/>
            <a:ext cx="6559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Future City – How from Students</a:t>
            </a:r>
            <a:endParaRPr lang="en-US" sz="3200" b="1" dirty="0">
              <a:latin typeface="+mj-lt"/>
            </a:endParaRPr>
          </a:p>
        </p:txBody>
      </p:sp>
      <p:pic>
        <p:nvPicPr>
          <p:cNvPr id="5" name="Picture 12" descr="http://www.education.com/files/739001_740000/739190/file_73919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0286" y="106565"/>
            <a:ext cx="1993271" cy="13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562100" y="1603871"/>
            <a:ext cx="5638800" cy="8381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kern="0" dirty="0" smtClean="0"/>
              <a:t>1.  Sim City Computer Model</a:t>
            </a:r>
          </a:p>
        </p:txBody>
      </p:sp>
      <p:pic>
        <p:nvPicPr>
          <p:cNvPr id="7170" name="Picture 2" descr="C:\Users\HardyFamily\Desktop\IMG_4433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2209800"/>
            <a:ext cx="4648200" cy="3486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269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74894"/>
            <a:ext cx="6559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Future City – How from Students</a:t>
            </a:r>
            <a:endParaRPr lang="en-US" sz="3200" b="1" dirty="0">
              <a:latin typeface="+mj-lt"/>
            </a:endParaRPr>
          </a:p>
        </p:txBody>
      </p:sp>
      <p:pic>
        <p:nvPicPr>
          <p:cNvPr id="5" name="Picture 12" descr="http://www.education.com/files/739001_740000/739190/file_73919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0286" y="106565"/>
            <a:ext cx="1993271" cy="13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600201"/>
            <a:ext cx="8001000" cy="8381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2800" b="1" kern="0" dirty="0" smtClean="0"/>
          </a:p>
        </p:txBody>
      </p:sp>
      <p:pic>
        <p:nvPicPr>
          <p:cNvPr id="8194" name="Picture 2" descr="C:\Users\HardyFamily\Desktop\IMG_4448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2362200"/>
            <a:ext cx="42672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562100" y="1603871"/>
            <a:ext cx="5638800" cy="8381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kern="0" dirty="0"/>
              <a:t>2</a:t>
            </a:r>
            <a:r>
              <a:rPr lang="en-US" sz="2800" b="1" kern="0" dirty="0" smtClean="0"/>
              <a:t>.  Research Essay</a:t>
            </a:r>
          </a:p>
        </p:txBody>
      </p:sp>
    </p:spTree>
    <p:extLst>
      <p:ext uri="{BB962C8B-B14F-4D97-AF65-F5344CB8AC3E}">
        <p14:creationId xmlns:p14="http://schemas.microsoft.com/office/powerpoint/2010/main" val="116366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74894"/>
            <a:ext cx="6559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Future City – How from Students</a:t>
            </a:r>
            <a:endParaRPr lang="en-US" sz="3200" b="1" dirty="0">
              <a:latin typeface="+mj-lt"/>
            </a:endParaRPr>
          </a:p>
        </p:txBody>
      </p:sp>
      <p:pic>
        <p:nvPicPr>
          <p:cNvPr id="5" name="Picture 12" descr="http://www.education.com/files/739001_740000/739190/file_73919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0286" y="106565"/>
            <a:ext cx="1993271" cy="13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1066800" y="1517571"/>
            <a:ext cx="6629400" cy="8381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kern="0" dirty="0" smtClean="0"/>
              <a:t>Research: Field Trip to Boise State </a:t>
            </a:r>
          </a:p>
          <a:p>
            <a:pPr marL="0" indent="0" algn="ctr">
              <a:buFontTx/>
              <a:buNone/>
            </a:pPr>
            <a:r>
              <a:rPr lang="en-US" sz="2800" b="1" kern="0" dirty="0" smtClean="0"/>
              <a:t>Roof Top Garden and Bees</a:t>
            </a:r>
          </a:p>
        </p:txBody>
      </p:sp>
      <p:pic>
        <p:nvPicPr>
          <p:cNvPr id="5123" name="Picture 3" descr="C:\Users\HardyFamily\Desktop\IMG_429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7920" y="2544524"/>
            <a:ext cx="3647285" cy="2735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HardyFamily\Desktop\IMG_4301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66800" y="4419600"/>
            <a:ext cx="1878653" cy="1763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HardyFamily\Desktop\IMG_4304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8427" y="2523267"/>
            <a:ext cx="3703972" cy="277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60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3400" y="2442070"/>
            <a:ext cx="4419147" cy="3784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474894"/>
            <a:ext cx="6559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Future City – How from Students</a:t>
            </a:r>
            <a:endParaRPr lang="en-US" sz="3200" b="1" dirty="0">
              <a:latin typeface="+mj-lt"/>
            </a:endParaRPr>
          </a:p>
        </p:txBody>
      </p:sp>
      <p:pic>
        <p:nvPicPr>
          <p:cNvPr id="5" name="Picture 12" descr="http://www.education.com/files/739001_740000/739190/file_739190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0286" y="106565"/>
            <a:ext cx="1993271" cy="13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600201"/>
            <a:ext cx="8001000" cy="8381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2800" b="1" kern="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62100" y="1603871"/>
            <a:ext cx="5638800" cy="8381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kern="0" dirty="0" smtClean="0"/>
              <a:t>3.  City Narrative – Cool Features of City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3693745" y="3276600"/>
            <a:ext cx="5638800" cy="8381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kern="0" dirty="0" smtClean="0"/>
              <a:t>Review past winners on-line</a:t>
            </a:r>
          </a:p>
          <a:p>
            <a:pPr marL="0" indent="0" algn="ctr">
              <a:buFontTx/>
              <a:buNone/>
            </a:pPr>
            <a:r>
              <a:rPr lang="en-US" sz="2800" b="1" kern="0" dirty="0"/>
              <a:t>http://futurecity.org/gallery</a:t>
            </a:r>
            <a:endParaRPr lang="en-US" sz="2800" b="1" kern="0" dirty="0" smtClean="0"/>
          </a:p>
        </p:txBody>
      </p:sp>
    </p:spTree>
    <p:extLst>
      <p:ext uri="{BB962C8B-B14F-4D97-AF65-F5344CB8AC3E}">
        <p14:creationId xmlns:p14="http://schemas.microsoft.com/office/powerpoint/2010/main" val="890862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74894"/>
            <a:ext cx="6559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Future City – How from Students</a:t>
            </a:r>
            <a:endParaRPr lang="en-US" sz="3200" b="1" dirty="0">
              <a:latin typeface="+mj-lt"/>
            </a:endParaRPr>
          </a:p>
        </p:txBody>
      </p:sp>
      <p:pic>
        <p:nvPicPr>
          <p:cNvPr id="5" name="Picture 12" descr="http://www.education.com/files/739001_740000/739190/file_73919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0286" y="106565"/>
            <a:ext cx="1993271" cy="13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600201"/>
            <a:ext cx="8001000" cy="8381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2800" b="1" kern="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62100" y="1603871"/>
            <a:ext cx="5638800" cy="8381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kern="0" dirty="0" smtClean="0"/>
              <a:t>4.  3D Model</a:t>
            </a:r>
          </a:p>
        </p:txBody>
      </p:sp>
      <p:pic>
        <p:nvPicPr>
          <p:cNvPr id="9218" name="Picture 2" descr="C:\Users\HardyFamily\Desktop\IMG_4437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2576712"/>
            <a:ext cx="3962399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HardyFamily\Desktop\2015-02-15 16.45.04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724400" y="2514600"/>
            <a:ext cx="3517079" cy="309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2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74894"/>
            <a:ext cx="382668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Future City -  </a:t>
            </a:r>
            <a:r>
              <a:rPr lang="en-US" sz="3200" b="1" dirty="0" smtClean="0"/>
              <a:t>Who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 smtClean="0"/>
              <a:t>Future City Participants</a:t>
            </a:r>
            <a:endParaRPr lang="en-US" sz="2800" b="1" u="sng" dirty="0"/>
          </a:p>
          <a:p>
            <a:r>
              <a:rPr lang="en-US" sz="2800" dirty="0" smtClean="0"/>
              <a:t>6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-8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grade </a:t>
            </a:r>
          </a:p>
          <a:p>
            <a:r>
              <a:rPr lang="en-US" sz="2800" dirty="0" smtClean="0"/>
              <a:t>public, private, home schools </a:t>
            </a:r>
          </a:p>
          <a:p>
            <a:r>
              <a:rPr lang="en-US" sz="2800" dirty="0" smtClean="0"/>
              <a:t>recognized </a:t>
            </a:r>
            <a:r>
              <a:rPr lang="en-US" sz="2800" dirty="0"/>
              <a:t>youth-focused 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/>
              <a:t> </a:t>
            </a:r>
            <a:r>
              <a:rPr lang="en-US" sz="2800" dirty="0" smtClean="0"/>
              <a:t>  organization such as Boy/Girl </a:t>
            </a:r>
            <a:r>
              <a:rPr lang="en-US" sz="2800" dirty="0"/>
              <a:t>Scouts, </a:t>
            </a:r>
            <a:r>
              <a:rPr lang="en-US" sz="2800" dirty="0" smtClean="0"/>
              <a:t>Clubs</a:t>
            </a:r>
            <a:r>
              <a:rPr lang="en-US" sz="2800" dirty="0"/>
              <a:t>, </a:t>
            </a:r>
            <a:r>
              <a:rPr lang="en-US" sz="2800" dirty="0" smtClean="0"/>
              <a:t>4H, Y</a:t>
            </a:r>
          </a:p>
          <a:p>
            <a:r>
              <a:rPr lang="en-US" sz="2800" dirty="0" smtClean="0"/>
              <a:t>minimum of 3 students up to entire classroom</a:t>
            </a:r>
          </a:p>
          <a:p>
            <a:r>
              <a:rPr lang="en-US" sz="2800" dirty="0" smtClean="0"/>
              <a:t>3 teams per school </a:t>
            </a:r>
            <a:endParaRPr lang="en-US" sz="2800" dirty="0"/>
          </a:p>
        </p:txBody>
      </p:sp>
      <p:pic>
        <p:nvPicPr>
          <p:cNvPr id="5122" name="Picture 2" descr="U:\Future City\14-15\Photos\Pa o Te Pamu Raro\Syringa Middle Pa o Te Pamu Raro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62401" y="4495801"/>
            <a:ext cx="3048000" cy="134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U:\Future City\14-15\Photos\Nova Terra\Syringa Middle Nova Terra 2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1175" y="1447800"/>
            <a:ext cx="3404008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U:\Future City\14-15\Photos\Ciudad de Cupulas de Agua\Syringa Middle Ciudad de Cupulas de Agua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1600" y="5000778"/>
            <a:ext cx="2374696" cy="1781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105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74894"/>
            <a:ext cx="6559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Future City – How from Students</a:t>
            </a:r>
            <a:endParaRPr lang="en-US" sz="3200" b="1" dirty="0">
              <a:latin typeface="+mj-lt"/>
            </a:endParaRPr>
          </a:p>
        </p:txBody>
      </p:sp>
      <p:pic>
        <p:nvPicPr>
          <p:cNvPr id="5" name="Picture 12" descr="http://www.education.com/files/739001_740000/739190/file_73919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0286" y="106565"/>
            <a:ext cx="1993271" cy="13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600201"/>
            <a:ext cx="8001000" cy="8381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FontTx/>
              <a:buNone/>
            </a:pPr>
            <a:endParaRPr lang="en-US" sz="2800" b="1" kern="0" dirty="0" smtClean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62100" y="1603871"/>
            <a:ext cx="5638800" cy="8381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2800" b="1" kern="0" dirty="0" smtClean="0"/>
              <a:t>5.  Oral Presentation</a:t>
            </a:r>
          </a:p>
        </p:txBody>
      </p:sp>
      <p:pic>
        <p:nvPicPr>
          <p:cNvPr id="10242" name="Picture 2" descr="C:\Users\HardyFamily\Desktop\2015-02-15 17.33.2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37613" y="2133600"/>
            <a:ext cx="5179396" cy="3446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8420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74894"/>
            <a:ext cx="6559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Future City – How from Students</a:t>
            </a:r>
            <a:endParaRPr lang="en-US" sz="3200" b="1" dirty="0">
              <a:latin typeface="+mj-lt"/>
            </a:endParaRPr>
          </a:p>
        </p:txBody>
      </p:sp>
      <p:pic>
        <p:nvPicPr>
          <p:cNvPr id="5" name="Picture 12" descr="http://www.education.com/files/739001_740000/739190/file_739190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0286" y="106565"/>
            <a:ext cx="1993271" cy="13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19300"/>
            <a:ext cx="8229600" cy="4106863"/>
          </a:xfrm>
        </p:spPr>
        <p:txBody>
          <a:bodyPr/>
          <a:lstStyle/>
          <a:p>
            <a:r>
              <a:rPr lang="en-US" dirty="0" smtClean="0"/>
              <a:t>Oral Presentation clip (max. 7 minutes)</a:t>
            </a:r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364865"/>
              </p:ext>
            </p:extLst>
          </p:nvPr>
        </p:nvGraphicFramePr>
        <p:xfrm>
          <a:off x="3662363" y="3086100"/>
          <a:ext cx="181768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Packager Shell Object" showAsIcon="1" r:id="rId5" imgW="1818000" imgH="685440" progId="Package">
                  <p:embed/>
                </p:oleObj>
              </mc:Choice>
              <mc:Fallback>
                <p:oleObj name="Packager Shell Object" showAsIcon="1" r:id="rId5" imgW="1818000" imgH="6854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62363" y="3086100"/>
                        <a:ext cx="1817687" cy="685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184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74894"/>
            <a:ext cx="6559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Future City – How from Students</a:t>
            </a:r>
            <a:endParaRPr lang="en-US" sz="3200" b="1" dirty="0">
              <a:latin typeface="+mj-lt"/>
            </a:endParaRPr>
          </a:p>
        </p:txBody>
      </p:sp>
      <p:pic>
        <p:nvPicPr>
          <p:cNvPr id="5" name="Picture 12" descr="http://www.education.com/files/739001_740000/739190/file_73919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0286" y="106565"/>
            <a:ext cx="1993271" cy="13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KHardy FC Nationals\DSC_0397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295401" y="2752725"/>
            <a:ext cx="5314950" cy="2581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KHardy FC Nationals\DSC_029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28600" y="3924299"/>
            <a:ext cx="2343150" cy="179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838200" y="1600201"/>
            <a:ext cx="8001000" cy="838199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sz="2800" b="1" kern="0" dirty="0" smtClean="0"/>
              <a:t>National competition in Washington D.C.</a:t>
            </a:r>
          </a:p>
        </p:txBody>
      </p:sp>
      <p:pic>
        <p:nvPicPr>
          <p:cNvPr id="10" name="Picture 2" descr="C:\Users\HardyFamily\Desktop\2011-04-04 00.20.38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65760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5408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74894"/>
            <a:ext cx="6559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Future City – How from Students</a:t>
            </a:r>
            <a:endParaRPr lang="en-US" sz="3200" b="1" dirty="0">
              <a:latin typeface="+mj-lt"/>
            </a:endParaRPr>
          </a:p>
        </p:txBody>
      </p:sp>
      <p:pic>
        <p:nvPicPr>
          <p:cNvPr id="5" name="Picture 12" descr="http://www.education.com/files/739001_740000/739190/file_73919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0286" y="106565"/>
            <a:ext cx="1993271" cy="13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019300"/>
            <a:ext cx="8229600" cy="41068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Student Discussion</a:t>
            </a:r>
          </a:p>
          <a:p>
            <a:r>
              <a:rPr lang="en-US" dirty="0" smtClean="0"/>
              <a:t>What did you learn?</a:t>
            </a:r>
          </a:p>
          <a:p>
            <a:r>
              <a:rPr lang="en-US" dirty="0" smtClean="0"/>
              <a:t>What was your favorite part?</a:t>
            </a:r>
          </a:p>
          <a:p>
            <a:r>
              <a:rPr lang="en-US" dirty="0" smtClean="0"/>
              <a:t>What did you learn about city planning?</a:t>
            </a:r>
          </a:p>
          <a:p>
            <a:r>
              <a:rPr lang="en-US" dirty="0" smtClean="0"/>
              <a:t>Talk about some futuristic aspects of your city</a:t>
            </a:r>
          </a:p>
        </p:txBody>
      </p:sp>
    </p:spTree>
    <p:extLst>
      <p:ext uri="{BB962C8B-B14F-4D97-AF65-F5344CB8AC3E}">
        <p14:creationId xmlns:p14="http://schemas.microsoft.com/office/powerpoint/2010/main" val="341981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74894"/>
            <a:ext cx="65598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Future City – How from Students</a:t>
            </a:r>
            <a:endParaRPr lang="en-US" sz="3200" b="1" dirty="0">
              <a:latin typeface="+mj-lt"/>
            </a:endParaRPr>
          </a:p>
        </p:txBody>
      </p:sp>
      <p:pic>
        <p:nvPicPr>
          <p:cNvPr id="5" name="Picture 12" descr="http://www.education.com/files/739001_740000/739190/file_739190.pn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80286" y="106565"/>
            <a:ext cx="1993271" cy="132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19400" y="2895600"/>
            <a:ext cx="3124200" cy="990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011916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74894"/>
            <a:ext cx="5077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Future City - </a:t>
            </a:r>
            <a:r>
              <a:rPr lang="en-US" sz="3200" b="1" dirty="0">
                <a:latin typeface="+mj-lt"/>
              </a:rPr>
              <a:t> </a:t>
            </a:r>
            <a:r>
              <a:rPr lang="en-US" sz="3200" b="1" dirty="0" smtClean="0">
                <a:latin typeface="+mj-lt"/>
              </a:rPr>
              <a:t>Who (cont.)</a:t>
            </a:r>
            <a:endParaRPr lang="en-US" sz="3200" b="1" dirty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14478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 smtClean="0"/>
              <a:t>Support Team</a:t>
            </a:r>
            <a:endParaRPr lang="en-US" sz="2800" b="1" u="sng" dirty="0"/>
          </a:p>
          <a:p>
            <a:r>
              <a:rPr lang="en-US" sz="2800" dirty="0" smtClean="0"/>
              <a:t>Educator</a:t>
            </a:r>
            <a:endParaRPr lang="en-US" sz="2800" dirty="0"/>
          </a:p>
          <a:p>
            <a:r>
              <a:rPr lang="en-US" sz="2800" dirty="0" smtClean="0"/>
              <a:t>Mentor (Engineer)</a:t>
            </a:r>
          </a:p>
          <a:p>
            <a:r>
              <a:rPr lang="en-US" sz="2800" dirty="0" smtClean="0"/>
              <a:t>ID Steering Committee – ideas/contacts</a:t>
            </a:r>
          </a:p>
          <a:p>
            <a:r>
              <a:rPr lang="en-US" sz="2800" dirty="0" smtClean="0"/>
              <a:t>Website (new and improved, launching July 2015)</a:t>
            </a:r>
          </a:p>
          <a:p>
            <a:pPr lvl="1"/>
            <a:r>
              <a:rPr lang="en-US" sz="2400" dirty="0" smtClean="0"/>
              <a:t>About program, leading team, resources</a:t>
            </a:r>
          </a:p>
          <a:p>
            <a:r>
              <a:rPr lang="en-US" sz="2800" dirty="0" smtClean="0"/>
              <a:t>Revised Handbook – framework for engineering design process, project management, activities</a:t>
            </a:r>
          </a:p>
          <a:p>
            <a:r>
              <a:rPr lang="en-US" sz="2800" dirty="0" smtClean="0"/>
              <a:t>Online webinars</a:t>
            </a:r>
          </a:p>
          <a:p>
            <a:r>
              <a:rPr lang="en-US" sz="2800" dirty="0" smtClean="0"/>
              <a:t>Online Project Management Center</a:t>
            </a:r>
            <a:endParaRPr lang="en-US" sz="2800" dirty="0"/>
          </a:p>
        </p:txBody>
      </p:sp>
      <p:pic>
        <p:nvPicPr>
          <p:cNvPr id="6148" name="Picture 4" descr="U:\Future City\14-15\Photos\Special Award - ASABE (1)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306185" y="1447800"/>
            <a:ext cx="4596197" cy="205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823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74894"/>
            <a:ext cx="50770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Future City -  </a:t>
            </a:r>
            <a:r>
              <a:rPr lang="en-US" sz="3200" b="1" dirty="0" smtClean="0"/>
              <a:t>Who </a:t>
            </a:r>
            <a:r>
              <a:rPr lang="en-US" sz="3200" b="1" dirty="0"/>
              <a:t>(cont.)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381000" y="1371600"/>
            <a:ext cx="8382000" cy="0"/>
          </a:xfrm>
          <a:prstGeom prst="line">
            <a:avLst/>
          </a:prstGeom>
          <a:ln w="50800" cmpd="sng">
            <a:solidFill>
              <a:srgbClr val="1B4EA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 descr="Screen Shot 2015-05-01 at 4.30.09 PM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2103" y="1524000"/>
            <a:ext cx="3997097" cy="3314413"/>
          </a:xfrm>
          <a:prstGeom prst="rect">
            <a:avLst/>
          </a:prstGeom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b="1" u="sng" dirty="0" smtClean="0"/>
              <a:t>2015-16 Idaho Schools </a:t>
            </a:r>
            <a:endParaRPr lang="en-US" sz="2800" b="1" u="sng" dirty="0"/>
          </a:p>
          <a:p>
            <a:pPr lvl="0"/>
            <a:r>
              <a:rPr lang="en-US" sz="1700" dirty="0"/>
              <a:t>Battle Mountain Middle </a:t>
            </a:r>
            <a:r>
              <a:rPr lang="en-US" sz="1700" dirty="0" smtClean="0"/>
              <a:t>School (new)</a:t>
            </a:r>
            <a:endParaRPr lang="en-US" sz="1700" dirty="0"/>
          </a:p>
          <a:p>
            <a:pPr lvl="0"/>
            <a:r>
              <a:rPr lang="en-US" sz="1700" dirty="0" smtClean="0"/>
              <a:t>Falcon </a:t>
            </a:r>
            <a:r>
              <a:rPr lang="en-US" sz="1700" dirty="0"/>
              <a:t>Ridge Charter School</a:t>
            </a:r>
          </a:p>
          <a:p>
            <a:pPr lvl="0"/>
            <a:r>
              <a:rPr lang="en-US" sz="1700" dirty="0"/>
              <a:t>Idaho Science &amp; Tech Charter School	</a:t>
            </a:r>
          </a:p>
          <a:p>
            <a:pPr lvl="0"/>
            <a:r>
              <a:rPr lang="en-US" sz="1700" dirty="0"/>
              <a:t>Homedale Middle School</a:t>
            </a:r>
          </a:p>
          <a:p>
            <a:pPr lvl="0"/>
            <a:r>
              <a:rPr lang="en-US" sz="1700" dirty="0"/>
              <a:t>Kootenai Elementary (new)</a:t>
            </a:r>
          </a:p>
          <a:p>
            <a:pPr lvl="0"/>
            <a:r>
              <a:rPr lang="en-US" sz="1700" dirty="0"/>
              <a:t>Lake Hazel Middle School</a:t>
            </a:r>
          </a:p>
          <a:p>
            <a:pPr lvl="0"/>
            <a:r>
              <a:rPr lang="en-US" sz="1700" dirty="0"/>
              <a:t>Meadows Valley Jr/Sr. High School (new</a:t>
            </a:r>
            <a:r>
              <a:rPr lang="en-US" sz="1700" dirty="0" smtClean="0"/>
              <a:t>)</a:t>
            </a:r>
          </a:p>
          <a:p>
            <a:pPr lvl="0"/>
            <a:r>
              <a:rPr lang="en-US" sz="1700" dirty="0" smtClean="0"/>
              <a:t>Meridian Middle School</a:t>
            </a:r>
            <a:endParaRPr lang="en-US" sz="1700" dirty="0"/>
          </a:p>
          <a:p>
            <a:pPr lvl="0"/>
            <a:r>
              <a:rPr lang="en-US" sz="1700" dirty="0"/>
              <a:t>Sacred Heart </a:t>
            </a:r>
            <a:r>
              <a:rPr lang="en-US" sz="1700" dirty="0" smtClean="0"/>
              <a:t>School</a:t>
            </a:r>
          </a:p>
          <a:p>
            <a:pPr lvl="0"/>
            <a:r>
              <a:rPr lang="en-US" sz="1700" dirty="0" smtClean="0"/>
              <a:t>Saint Mary’s School</a:t>
            </a:r>
          </a:p>
          <a:p>
            <a:pPr lvl="0"/>
            <a:r>
              <a:rPr lang="en-US" sz="1700" dirty="0" smtClean="0"/>
              <a:t>Salmon River Jr./Sr. High</a:t>
            </a:r>
          </a:p>
          <a:p>
            <a:pPr lvl="0"/>
            <a:r>
              <a:rPr lang="en-US" sz="1700" dirty="0" smtClean="0"/>
              <a:t>South </a:t>
            </a:r>
            <a:r>
              <a:rPr lang="en-US" sz="1700" dirty="0"/>
              <a:t>Junior High</a:t>
            </a:r>
          </a:p>
          <a:p>
            <a:pPr lvl="0"/>
            <a:r>
              <a:rPr lang="en-US" sz="1700" dirty="0"/>
              <a:t>Syringa Middle School</a:t>
            </a:r>
          </a:p>
          <a:p>
            <a:pPr lvl="0"/>
            <a:r>
              <a:rPr lang="en-US" sz="1700" dirty="0"/>
              <a:t>Timberline Schools (new)</a:t>
            </a:r>
          </a:p>
          <a:p>
            <a:pPr lvl="0"/>
            <a:r>
              <a:rPr lang="en-US" sz="1700" dirty="0"/>
              <a:t>Vision Charter School</a:t>
            </a:r>
          </a:p>
          <a:p>
            <a:pPr lvl="0"/>
            <a:r>
              <a:rPr lang="en-US" sz="1700" dirty="0" smtClean="0"/>
              <a:t>Washington Elementary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32272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74894"/>
            <a:ext cx="38042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Future City – </a:t>
            </a:r>
            <a:r>
              <a:rPr lang="en-US" sz="3200" b="1" dirty="0" smtClean="0"/>
              <a:t>What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A national</a:t>
            </a:r>
            <a:r>
              <a:rPr lang="en-US" sz="2800" dirty="0"/>
              <a:t>, project-based learning experience where students </a:t>
            </a:r>
            <a:r>
              <a:rPr lang="en-US" sz="2800" dirty="0" smtClean="0"/>
              <a:t>imagine</a:t>
            </a:r>
            <a:r>
              <a:rPr lang="en-US" sz="2800" dirty="0"/>
              <a:t>, design, and build cities of the future. </a:t>
            </a:r>
            <a:endParaRPr lang="en-US" sz="2400" dirty="0" smtClean="0"/>
          </a:p>
          <a:p>
            <a:pPr lvl="1"/>
            <a:r>
              <a:rPr lang="en-US" sz="2400" dirty="0"/>
              <a:t>plan cities using SimCity™ software;</a:t>
            </a:r>
          </a:p>
          <a:p>
            <a:pPr lvl="1"/>
            <a:r>
              <a:rPr lang="en-US" sz="2400" dirty="0" smtClean="0"/>
              <a:t>research &amp; </a:t>
            </a:r>
            <a:r>
              <a:rPr lang="en-US" sz="2400" dirty="0"/>
              <a:t>write </a:t>
            </a:r>
            <a:r>
              <a:rPr lang="en-US" sz="2400" dirty="0" smtClean="0"/>
              <a:t>solutions </a:t>
            </a:r>
            <a:r>
              <a:rPr lang="en-US" sz="2400" dirty="0"/>
              <a:t>to an engineering problem; </a:t>
            </a:r>
          </a:p>
          <a:p>
            <a:pPr lvl="1"/>
            <a:r>
              <a:rPr lang="en-US" sz="2400" dirty="0" smtClean="0"/>
              <a:t>build </a:t>
            </a:r>
            <a:r>
              <a:rPr lang="en-US" sz="2400" dirty="0"/>
              <a:t>tabletop scale models with recycled </a:t>
            </a:r>
            <a:r>
              <a:rPr lang="en-US" sz="2400" dirty="0" smtClean="0"/>
              <a:t>materials</a:t>
            </a:r>
          </a:p>
          <a:p>
            <a:pPr lvl="1"/>
            <a:r>
              <a:rPr lang="en-US" sz="2400" dirty="0" smtClean="0"/>
              <a:t>present </a:t>
            </a:r>
            <a:r>
              <a:rPr lang="en-US" sz="2400" dirty="0"/>
              <a:t>their ideas before </a:t>
            </a:r>
            <a:r>
              <a:rPr lang="en-US" sz="2400" dirty="0" smtClean="0"/>
              <a:t>judges @ 12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Idaho Regional Competition, January 23, 2015</a:t>
            </a:r>
            <a:r>
              <a:rPr lang="en-US" sz="2400" dirty="0"/>
              <a:t> </a:t>
            </a:r>
            <a:r>
              <a:rPr lang="en-US" sz="2400" dirty="0" smtClean="0"/>
              <a:t>Boise State.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4890752"/>
            <a:ext cx="3112347" cy="1739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U:\Future City\14-15\Photos\Cicade da Abundancia\IMG_0434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6864" y="4754900"/>
            <a:ext cx="3242336" cy="2011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19600" y="152400"/>
            <a:ext cx="4488882" cy="1073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04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74894"/>
            <a:ext cx="5168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Future City – </a:t>
            </a:r>
            <a:r>
              <a:rPr lang="en-US" sz="3200" b="1" dirty="0" smtClean="0"/>
              <a:t>What (cont.)</a:t>
            </a:r>
            <a:endParaRPr lang="en-US" sz="3200" b="1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Students identify </a:t>
            </a:r>
            <a:r>
              <a:rPr lang="en-US" sz="2800" dirty="0"/>
              <a:t>problems; brainstorm ideas; design solutions; test, retest and build; and share their </a:t>
            </a:r>
            <a:r>
              <a:rPr lang="en-US" sz="2800" dirty="0" smtClean="0"/>
              <a:t>results, aka, the </a:t>
            </a:r>
            <a:r>
              <a:rPr lang="en-US" sz="2800" dirty="0"/>
              <a:t>engineering design </a:t>
            </a:r>
            <a:r>
              <a:rPr lang="en-US" sz="2800" dirty="0" smtClean="0"/>
              <a:t>process</a:t>
            </a:r>
            <a:r>
              <a:rPr lang="en-US" sz="2800" dirty="0"/>
              <a:t>   </a:t>
            </a:r>
          </a:p>
          <a:p>
            <a:r>
              <a:rPr lang="en-US" sz="2400" dirty="0"/>
              <a:t>Apply math and science concepts to real-world issues</a:t>
            </a:r>
          </a:p>
          <a:p>
            <a:r>
              <a:rPr lang="en-US" sz="2400" dirty="0"/>
              <a:t>Develop writing, public speaking, problem solving, and time management skills</a:t>
            </a:r>
          </a:p>
          <a:p>
            <a:r>
              <a:rPr lang="en-US" sz="2400" dirty="0"/>
              <a:t>Research </a:t>
            </a:r>
            <a:r>
              <a:rPr lang="en-US" sz="2400" dirty="0" smtClean="0"/>
              <a:t>&amp; </a:t>
            </a:r>
            <a:r>
              <a:rPr lang="en-US" sz="2400" dirty="0"/>
              <a:t>propose solutions to engineering challenges</a:t>
            </a:r>
          </a:p>
          <a:p>
            <a:r>
              <a:rPr lang="en-US" sz="2400" dirty="0"/>
              <a:t>Discover </a:t>
            </a:r>
            <a:r>
              <a:rPr lang="en-US" sz="2400" dirty="0" smtClean="0"/>
              <a:t>types </a:t>
            </a:r>
            <a:r>
              <a:rPr lang="en-US" sz="2400" dirty="0"/>
              <a:t>of engineering </a:t>
            </a:r>
            <a:r>
              <a:rPr lang="en-US" sz="2400" dirty="0" smtClean="0"/>
              <a:t>&amp; </a:t>
            </a:r>
            <a:r>
              <a:rPr lang="en-US" sz="2400" dirty="0"/>
              <a:t>explore careers options</a:t>
            </a:r>
          </a:p>
          <a:p>
            <a:r>
              <a:rPr lang="en-US" sz="2400" dirty="0"/>
              <a:t>Learn how </a:t>
            </a:r>
            <a:r>
              <a:rPr lang="en-US" sz="2400" dirty="0" smtClean="0"/>
              <a:t>communities </a:t>
            </a:r>
            <a:r>
              <a:rPr lang="en-US" sz="2400" dirty="0"/>
              <a:t>work </a:t>
            </a:r>
            <a:r>
              <a:rPr lang="en-US" sz="2400" dirty="0" smtClean="0"/>
              <a:t>to become </a:t>
            </a:r>
            <a:r>
              <a:rPr lang="en-US" sz="2400" dirty="0"/>
              <a:t>better citizens</a:t>
            </a:r>
          </a:p>
          <a:p>
            <a:r>
              <a:rPr lang="en-US" sz="2400" dirty="0"/>
              <a:t>Develop strong teamwork skills </a:t>
            </a:r>
          </a:p>
        </p:txBody>
      </p:sp>
    </p:spTree>
    <p:extLst>
      <p:ext uri="{BB962C8B-B14F-4D97-AF65-F5344CB8AC3E}">
        <p14:creationId xmlns:p14="http://schemas.microsoft.com/office/powerpoint/2010/main" val="47841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474894"/>
            <a:ext cx="5168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Future City – What (cont.)</a:t>
            </a:r>
            <a:endParaRPr lang="en-US" sz="3200" b="1" dirty="0">
              <a:latin typeface="+mj-lt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2954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Deliverables</a:t>
            </a:r>
            <a:endParaRPr lang="en-US" b="1" u="sng" dirty="0"/>
          </a:p>
          <a:p>
            <a:r>
              <a:rPr lang="en-US" sz="2800" dirty="0" smtClean="0"/>
              <a:t>SimCity (early Dec)</a:t>
            </a:r>
            <a:endParaRPr lang="en-US" sz="2800" dirty="0"/>
          </a:p>
          <a:p>
            <a:r>
              <a:rPr lang="en-US" sz="2800" dirty="0" smtClean="0"/>
              <a:t>City Description (mid Dec)</a:t>
            </a:r>
          </a:p>
          <a:p>
            <a:pPr lvl="1"/>
            <a:r>
              <a:rPr lang="en-US" sz="2400" dirty="0" smtClean="0"/>
              <a:t>1500 words </a:t>
            </a:r>
            <a:endParaRPr lang="en-US" sz="2400" dirty="0"/>
          </a:p>
          <a:p>
            <a:r>
              <a:rPr lang="en-US" sz="2800" dirty="0" smtClean="0"/>
              <a:t>City Model (at Competition)</a:t>
            </a:r>
          </a:p>
          <a:p>
            <a:pPr lvl="1"/>
            <a:r>
              <a:rPr lang="en-US" sz="2400" dirty="0" smtClean="0"/>
              <a:t> recycled materials, </a:t>
            </a:r>
            <a:r>
              <a:rPr lang="en-US" sz="2400" dirty="0"/>
              <a:t> </a:t>
            </a:r>
            <a:r>
              <a:rPr lang="en-US" sz="2400" dirty="0" smtClean="0"/>
              <a:t>&lt;$100</a:t>
            </a:r>
            <a:endParaRPr lang="en-US" sz="2400" dirty="0"/>
          </a:p>
          <a:p>
            <a:r>
              <a:rPr lang="en-US" sz="2800" dirty="0"/>
              <a:t>City </a:t>
            </a:r>
            <a:r>
              <a:rPr lang="en-US" sz="2800" dirty="0" smtClean="0"/>
              <a:t>Presentation (at Competition</a:t>
            </a:r>
            <a:r>
              <a:rPr lang="en-US" sz="2800" dirty="0"/>
              <a:t>)</a:t>
            </a:r>
          </a:p>
          <a:p>
            <a:pPr lvl="1"/>
            <a:r>
              <a:rPr lang="en-US" sz="2400" dirty="0" smtClean="0"/>
              <a:t>7 minute presentation</a:t>
            </a:r>
            <a:endParaRPr lang="en-US" sz="2400" dirty="0"/>
          </a:p>
          <a:p>
            <a:r>
              <a:rPr lang="en-US" sz="2800" dirty="0"/>
              <a:t>Project </a:t>
            </a:r>
            <a:r>
              <a:rPr lang="en-US" sz="2800" dirty="0" smtClean="0"/>
              <a:t>Plan (1 week before Competition)</a:t>
            </a:r>
          </a:p>
          <a:p>
            <a:pPr lvl="1"/>
            <a:r>
              <a:rPr lang="en-US" sz="2800" dirty="0" smtClean="0"/>
              <a:t> </a:t>
            </a:r>
            <a:r>
              <a:rPr lang="en-US" sz="2400" dirty="0" smtClean="0"/>
              <a:t>4 worksheets</a:t>
            </a:r>
          </a:p>
          <a:p>
            <a:pPr lvl="1"/>
            <a:r>
              <a:rPr lang="en-US" sz="2400" dirty="0" smtClean="0"/>
              <a:t>plan</a:t>
            </a:r>
            <a:r>
              <a:rPr lang="en-US" sz="2400" dirty="0"/>
              <a:t>, organize, stay on task, roles</a:t>
            </a:r>
          </a:p>
        </p:txBody>
      </p:sp>
      <p:pic>
        <p:nvPicPr>
          <p:cNvPr id="9219" name="Picture 3" descr="C:\Users\lynnolson1\Downloads\20130124_ID_FC-PM_001024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029200" y="1447800"/>
            <a:ext cx="4038600" cy="2711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939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00751" y="215530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7933" y="1447800"/>
            <a:ext cx="836506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>
                <a:latin typeface="+mj-lt"/>
              </a:rPr>
              <a:t>Theme for 2015-16</a:t>
            </a:r>
          </a:p>
          <a:p>
            <a:r>
              <a:rPr lang="en-US" sz="2800" b="1" dirty="0" smtClean="0"/>
              <a:t>Waste Not, Want Not Challenge</a:t>
            </a:r>
            <a:r>
              <a:rPr lang="en-US" sz="2800" dirty="0" smtClean="0"/>
              <a:t>: </a:t>
            </a:r>
          </a:p>
          <a:p>
            <a:r>
              <a:rPr lang="en-US" sz="2800" dirty="0" smtClean="0"/>
              <a:t>Design </a:t>
            </a:r>
            <a:r>
              <a:rPr lang="en-US" sz="2800" dirty="0"/>
              <a:t>an innovative city-wide solid waste disposal system for your future city that is safe, environmentally sound, and energy efficient.</a:t>
            </a:r>
            <a:r>
              <a:rPr lang="en-US" sz="2800" dirty="0" smtClean="0">
                <a:effectLst/>
              </a:rPr>
              <a:t> </a:t>
            </a:r>
          </a:p>
          <a:p>
            <a:endParaRPr lang="en-US" sz="1600" dirty="0"/>
          </a:p>
          <a:p>
            <a:r>
              <a:rPr lang="en-US" sz="2800" dirty="0" smtClean="0">
                <a:effectLst/>
              </a:rPr>
              <a:t>Ideas for Field Trips</a:t>
            </a:r>
          </a:p>
          <a:p>
            <a:pPr lvl="1"/>
            <a:r>
              <a:rPr lang="en-US" sz="2800" dirty="0" smtClean="0">
                <a:latin typeface="Calibri"/>
                <a:cs typeface="Calibri"/>
              </a:rPr>
              <a:t>Trash </a:t>
            </a:r>
            <a:r>
              <a:rPr lang="en-US" sz="2800" dirty="0">
                <a:latin typeface="Calibri"/>
                <a:cs typeface="Calibri"/>
              </a:rPr>
              <a:t>museums</a:t>
            </a:r>
          </a:p>
          <a:p>
            <a:pPr lvl="1"/>
            <a:r>
              <a:rPr lang="en-US" sz="2800" dirty="0" smtClean="0">
                <a:latin typeface="Calibri"/>
                <a:cs typeface="Calibri"/>
              </a:rPr>
              <a:t>Local </a:t>
            </a:r>
            <a:r>
              <a:rPr lang="en-US" sz="2800" dirty="0">
                <a:latin typeface="Calibri"/>
                <a:cs typeface="Calibri"/>
              </a:rPr>
              <a:t>recycling centers</a:t>
            </a:r>
          </a:p>
          <a:p>
            <a:pPr lvl="1"/>
            <a:r>
              <a:rPr lang="en-US" sz="2800" dirty="0" smtClean="0">
                <a:latin typeface="Calibri"/>
              </a:rPr>
              <a:t>Department </a:t>
            </a:r>
            <a:r>
              <a:rPr lang="en-US" sz="2800" dirty="0">
                <a:latin typeface="Calibri"/>
              </a:rPr>
              <a:t>of Public Works</a:t>
            </a:r>
          </a:p>
          <a:p>
            <a:pPr lvl="1"/>
            <a:r>
              <a:rPr lang="en-US" sz="2800" dirty="0" smtClean="0">
                <a:latin typeface="Calibri"/>
              </a:rPr>
              <a:t>Keep </a:t>
            </a:r>
            <a:r>
              <a:rPr lang="en-US" sz="2800" dirty="0">
                <a:latin typeface="Calibri"/>
              </a:rPr>
              <a:t>America </a:t>
            </a:r>
            <a:r>
              <a:rPr lang="en-US" sz="2800" dirty="0" smtClean="0">
                <a:latin typeface="Calibri"/>
              </a:rPr>
              <a:t>Beautiful</a:t>
            </a:r>
            <a:endParaRPr lang="en-US" sz="2800" dirty="0">
              <a:latin typeface="Calibri"/>
              <a:cs typeface="Calibri"/>
            </a:endParaRPr>
          </a:p>
          <a:p>
            <a:pPr lvl="1"/>
            <a:r>
              <a:rPr lang="en-US" sz="2800" dirty="0">
                <a:latin typeface="Calibri"/>
                <a:cs typeface="Calibri"/>
              </a:rPr>
              <a:t>Landfill tours</a:t>
            </a:r>
          </a:p>
          <a:p>
            <a:endParaRPr lang="en-US" sz="2400" dirty="0" smtClean="0">
              <a:effectLst/>
            </a:endParaRPr>
          </a:p>
          <a:p>
            <a:endParaRPr lang="en-US" sz="8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474894"/>
            <a:ext cx="5168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Future City – What (cont.)</a:t>
            </a:r>
            <a:endParaRPr lang="en-US" sz="3200" b="1" dirty="0">
              <a:latin typeface="+mj-lt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00800" y="3886200"/>
            <a:ext cx="2652713" cy="285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7255" y="3657600"/>
            <a:ext cx="25806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67255" y="5932061"/>
            <a:ext cx="2513262" cy="92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5076" y="4724400"/>
            <a:ext cx="10001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178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Slidevana Dark">
  <a:themeElements>
    <a:clrScheme name="Slidevana Dark">
      <a:dk1>
        <a:sysClr val="windowText" lastClr="000000"/>
      </a:dk1>
      <a:lt1>
        <a:sysClr val="window" lastClr="FFFFFF"/>
      </a:lt1>
      <a:dk2>
        <a:srgbClr val="000000"/>
      </a:dk2>
      <a:lt2>
        <a:srgbClr val="FFFCF2"/>
      </a:lt2>
      <a:accent1>
        <a:srgbClr val="4D4D4D"/>
      </a:accent1>
      <a:accent2>
        <a:srgbClr val="DA8E00"/>
      </a:accent2>
      <a:accent3>
        <a:srgbClr val="D93700"/>
      </a:accent3>
      <a:accent4>
        <a:srgbClr val="B2040A"/>
      </a:accent4>
      <a:accent5>
        <a:srgbClr val="22AC56"/>
      </a:accent5>
      <a:accent6>
        <a:srgbClr val="1277B5"/>
      </a:accent6>
      <a:hlink>
        <a:srgbClr val="1277B5"/>
      </a:hlink>
      <a:folHlink>
        <a:srgbClr val="A22F73"/>
      </a:folHlink>
    </a:clrScheme>
    <a:fontScheme name="Office 2">
      <a:majorFont>
        <a:latin typeface="Helvetica Neue Bold Condensed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askerville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4D4D4D"/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FFFFFF"/>
            </a:solidFill>
            <a:effectLst/>
            <a:latin typeface="Helvetica Neue Bold Condensed" charset="0"/>
            <a:ea typeface="ヒラギノ角ゴ ProN W6" charset="0"/>
            <a:cs typeface="ヒラギノ角ゴ ProN W6" charset="0"/>
            <a:sym typeface="Helvetica Neue Bold Condensed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21022</TotalTime>
  <Words>1080</Words>
  <Application>Microsoft Office PowerPoint</Application>
  <PresentationFormat>On-screen Show (4:3)</PresentationFormat>
  <Paragraphs>188</Paragraphs>
  <Slides>34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5" baseType="lpstr">
      <vt:lpstr>ＭＳ Ｐゴシック</vt:lpstr>
      <vt:lpstr>Arial</vt:lpstr>
      <vt:lpstr>Baskerville</vt:lpstr>
      <vt:lpstr>Calibri</vt:lpstr>
      <vt:lpstr>Helvetica Neue Bold Condensed</vt:lpstr>
      <vt:lpstr>Lucida Grande</vt:lpstr>
      <vt:lpstr>ヒラギノ明朝 ProN W3</vt:lpstr>
      <vt:lpstr>ヒラギノ角ゴ ProN W6</vt:lpstr>
      <vt:lpstr>Default Design</vt:lpstr>
      <vt:lpstr>Slidevana Dark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Future City – How from Teacher Syringa Middle School </vt:lpstr>
      <vt:lpstr>Future City – How from Teacher Syringa Middle School </vt:lpstr>
      <vt:lpstr>Future City – How from Mentor Lake Hazel Middle School </vt:lpstr>
      <vt:lpstr>Future City – How from Mentor Lake Hazel Middle School </vt:lpstr>
      <vt:lpstr>Future City – How from Mentor Lake Hazel Middle School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Leslie</dc:creator>
  <cp:lastModifiedBy>SUSAN STAUFFER</cp:lastModifiedBy>
  <cp:revision>377</cp:revision>
  <cp:lastPrinted>2015-06-08T19:45:33Z</cp:lastPrinted>
  <dcterms:created xsi:type="dcterms:W3CDTF">2015-05-02T02:19:42Z</dcterms:created>
  <dcterms:modified xsi:type="dcterms:W3CDTF">2015-07-07T01:52:07Z</dcterms:modified>
</cp:coreProperties>
</file>