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2" r:id="rId4"/>
    <p:sldId id="259" r:id="rId5"/>
    <p:sldId id="260" r:id="rId6"/>
    <p:sldId id="273" r:id="rId7"/>
    <p:sldId id="267" r:id="rId8"/>
    <p:sldId id="261" r:id="rId9"/>
    <p:sldId id="264" r:id="rId10"/>
    <p:sldId id="263" r:id="rId11"/>
    <p:sldId id="265" r:id="rId12"/>
    <p:sldId id="268" r:id="rId13"/>
    <p:sldId id="266" r:id="rId14"/>
    <p:sldId id="269" r:id="rId15"/>
    <p:sldId id="270" r:id="rId16"/>
    <p:sldId id="275" r:id="rId17"/>
    <p:sldId id="272" r:id="rId18"/>
    <p:sldId id="271" r:id="rId19"/>
    <p:sldId id="258"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8592D4-BAAC-F2E8-2EAB-F1BA4FB1A781}" name="Child, Andrew (awchild@uidaho.edu)" initials="CA(" userId="S::awchild@uidaho.edu::4d941487-f10d-4543-8c0c-3cb29062a6a1" providerId="AD"/>
  <p188:author id="{877D41EA-0097-0BDC-615F-E883D35CDB6A}" name="Kenyon, Jeremy (jkenyon@uidaho.edu)" initials="KJ(" userId="S::jkenyon@uidaho.edu::bc39617e-92a7-474c-af5f-f10c154a21c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5" autoAdjust="0"/>
    <p:restoredTop sz="94660"/>
  </p:normalViewPr>
  <p:slideViewPr>
    <p:cSldViewPr snapToGrid="0">
      <p:cViewPr varScale="1">
        <p:scale>
          <a:sx n="119" d="100"/>
          <a:sy n="119" d="100"/>
        </p:scale>
        <p:origin x="5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onick, Sarah (smartonick@uidaho.edu)" userId="7525ce5b-b6e6-4975-8b90-372a623e15ae" providerId="ADAL" clId="{C22F8AB7-4DC9-4B2F-9F9D-7DD8CFEDA38C}"/>
    <pc:docChg chg="">
      <pc:chgData name="Martonick, Sarah (smartonick@uidaho.edu)" userId="7525ce5b-b6e6-4975-8b90-372a623e15ae" providerId="ADAL" clId="{C22F8AB7-4DC9-4B2F-9F9D-7DD8CFEDA38C}" dt="2023-01-17T20:05:20.175" v="7"/>
      <pc:docMkLst>
        <pc:docMk/>
      </pc:docMkLst>
      <pc:sldChg chg="delCm">
        <pc:chgData name="Martonick, Sarah (smartonick@uidaho.edu)" userId="7525ce5b-b6e6-4975-8b90-372a623e15ae" providerId="ADAL" clId="{C22F8AB7-4DC9-4B2F-9F9D-7DD8CFEDA38C}" dt="2023-01-17T20:04:43.968" v="2"/>
        <pc:sldMkLst>
          <pc:docMk/>
          <pc:sldMk cId="2205265140" sldId="259"/>
        </pc:sldMkLst>
      </pc:sldChg>
      <pc:sldChg chg="delCm">
        <pc:chgData name="Martonick, Sarah (smartonick@uidaho.edu)" userId="7525ce5b-b6e6-4975-8b90-372a623e15ae" providerId="ADAL" clId="{C22F8AB7-4DC9-4B2F-9F9D-7DD8CFEDA38C}" dt="2023-01-17T20:04:53.961" v="4"/>
        <pc:sldMkLst>
          <pc:docMk/>
          <pc:sldMk cId="4272002183" sldId="260"/>
        </pc:sldMkLst>
      </pc:sldChg>
      <pc:sldChg chg="delCm">
        <pc:chgData name="Martonick, Sarah (smartonick@uidaho.edu)" userId="7525ce5b-b6e6-4975-8b90-372a623e15ae" providerId="ADAL" clId="{C22F8AB7-4DC9-4B2F-9F9D-7DD8CFEDA38C}" dt="2023-01-17T20:05:02.096" v="5"/>
        <pc:sldMkLst>
          <pc:docMk/>
          <pc:sldMk cId="1661898537" sldId="267"/>
        </pc:sldMkLst>
      </pc:sldChg>
      <pc:sldChg chg="delCm modCm">
        <pc:chgData name="Martonick, Sarah (smartonick@uidaho.edu)" userId="7525ce5b-b6e6-4975-8b90-372a623e15ae" providerId="ADAL" clId="{C22F8AB7-4DC9-4B2F-9F9D-7DD8CFEDA38C}" dt="2023-01-17T20:05:20.175" v="7"/>
        <pc:sldMkLst>
          <pc:docMk/>
          <pc:sldMk cId="1533083562" sldId="274"/>
        </pc:sldMkLst>
      </pc:sldChg>
      <pc:sldChg chg="delCm">
        <pc:chgData name="Martonick, Sarah (smartonick@uidaho.edu)" userId="7525ce5b-b6e6-4975-8b90-372a623e15ae" providerId="ADAL" clId="{C22F8AB7-4DC9-4B2F-9F9D-7DD8CFEDA38C}" dt="2023-01-17T20:05:14.126" v="6"/>
        <pc:sldMkLst>
          <pc:docMk/>
          <pc:sldMk cId="2987374289" sldId="2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505E3C-BF04-445D-B703-3EEBD398D434}" type="datetimeFigureOut">
              <a:rPr lang="en-US" smtClean="0"/>
              <a:t>1/17/2023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FECAB1-16D0-4C87-8ED8-7028C8EDC087}" type="slidenum">
              <a:rPr lang="en-US" smtClean="0"/>
              <a:t>‹#›</a:t>
            </a:fld>
            <a:endParaRPr lang="en-US"/>
          </a:p>
        </p:txBody>
      </p:sp>
    </p:spTree>
    <p:extLst>
      <p:ext uri="{BB962C8B-B14F-4D97-AF65-F5344CB8AC3E}">
        <p14:creationId xmlns:p14="http://schemas.microsoft.com/office/powerpoint/2010/main" val="2098970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B3FF1-7FBE-6068-6EE2-118882D6AC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4B6810-E7EB-A4FF-BB95-170635C96A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330E08-5658-4339-8EEB-607D752B14B2}"/>
              </a:ext>
            </a:extLst>
          </p:cNvPr>
          <p:cNvSpPr>
            <a:spLocks noGrp="1"/>
          </p:cNvSpPr>
          <p:nvPr>
            <p:ph type="dt" sz="half" idx="10"/>
          </p:nvPr>
        </p:nvSpPr>
        <p:spPr/>
        <p:txBody>
          <a:bodyPr/>
          <a:lstStyle/>
          <a:p>
            <a:fld id="{0CF21ECA-3986-4868-AF1C-29CF477FDBEA}" type="datetimeFigureOut">
              <a:rPr lang="en-US" smtClean="0"/>
              <a:t>1/17/2023</a:t>
            </a:fld>
            <a:endParaRPr lang="en-US"/>
          </a:p>
        </p:txBody>
      </p:sp>
      <p:sp>
        <p:nvSpPr>
          <p:cNvPr id="5" name="Footer Placeholder 4">
            <a:extLst>
              <a:ext uri="{FF2B5EF4-FFF2-40B4-BE49-F238E27FC236}">
                <a16:creationId xmlns:a16="http://schemas.microsoft.com/office/drawing/2014/main" id="{59C5431C-8951-5831-9669-960403A092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DA1CF4-DBCF-7B15-54E2-12D7549239D2}"/>
              </a:ext>
            </a:extLst>
          </p:cNvPr>
          <p:cNvSpPr>
            <a:spLocks noGrp="1"/>
          </p:cNvSpPr>
          <p:nvPr>
            <p:ph type="sldNum" sz="quarter" idx="12"/>
          </p:nvPr>
        </p:nvSpPr>
        <p:spPr/>
        <p:txBody>
          <a:bodyPr/>
          <a:lstStyle/>
          <a:p>
            <a:fld id="{EAEC13A7-A3E0-4A5B-A983-F6E642F5BAC3}" type="slidenum">
              <a:rPr lang="en-US" smtClean="0"/>
              <a:t>‹#›</a:t>
            </a:fld>
            <a:endParaRPr lang="en-US"/>
          </a:p>
        </p:txBody>
      </p:sp>
    </p:spTree>
    <p:extLst>
      <p:ext uri="{BB962C8B-B14F-4D97-AF65-F5344CB8AC3E}">
        <p14:creationId xmlns:p14="http://schemas.microsoft.com/office/powerpoint/2010/main" val="42208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02A00-E789-D6CE-C266-9843D35549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204817-E1B2-02BB-015F-5333AFBFC5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AE5F0C-44A0-357A-E48D-D7F896AD1624}"/>
              </a:ext>
            </a:extLst>
          </p:cNvPr>
          <p:cNvSpPr>
            <a:spLocks noGrp="1"/>
          </p:cNvSpPr>
          <p:nvPr>
            <p:ph type="dt" sz="half" idx="10"/>
          </p:nvPr>
        </p:nvSpPr>
        <p:spPr/>
        <p:txBody>
          <a:bodyPr/>
          <a:lstStyle/>
          <a:p>
            <a:fld id="{0CF21ECA-3986-4868-AF1C-29CF477FDBEA}" type="datetimeFigureOut">
              <a:rPr lang="en-US" smtClean="0"/>
              <a:t>1/17/2023</a:t>
            </a:fld>
            <a:endParaRPr lang="en-US"/>
          </a:p>
        </p:txBody>
      </p:sp>
      <p:sp>
        <p:nvSpPr>
          <p:cNvPr id="5" name="Footer Placeholder 4">
            <a:extLst>
              <a:ext uri="{FF2B5EF4-FFF2-40B4-BE49-F238E27FC236}">
                <a16:creationId xmlns:a16="http://schemas.microsoft.com/office/drawing/2014/main" id="{2D16A424-A62E-B17C-67D1-9D2A1BD996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80C8EE-F30A-EB22-6B08-3A37A3276DB9}"/>
              </a:ext>
            </a:extLst>
          </p:cNvPr>
          <p:cNvSpPr>
            <a:spLocks noGrp="1"/>
          </p:cNvSpPr>
          <p:nvPr>
            <p:ph type="sldNum" sz="quarter" idx="12"/>
          </p:nvPr>
        </p:nvSpPr>
        <p:spPr/>
        <p:txBody>
          <a:bodyPr/>
          <a:lstStyle/>
          <a:p>
            <a:fld id="{EAEC13A7-A3E0-4A5B-A983-F6E642F5BAC3}" type="slidenum">
              <a:rPr lang="en-US" smtClean="0"/>
              <a:t>‹#›</a:t>
            </a:fld>
            <a:endParaRPr lang="en-US"/>
          </a:p>
        </p:txBody>
      </p:sp>
    </p:spTree>
    <p:extLst>
      <p:ext uri="{BB962C8B-B14F-4D97-AF65-F5344CB8AC3E}">
        <p14:creationId xmlns:p14="http://schemas.microsoft.com/office/powerpoint/2010/main" val="3060743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83C5C2-03D5-D326-3E28-5B0710D62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3078C1-1D5D-79FF-1352-F44EF24679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EC19C7-E62F-406C-FC17-D898A018CEA1}"/>
              </a:ext>
            </a:extLst>
          </p:cNvPr>
          <p:cNvSpPr>
            <a:spLocks noGrp="1"/>
          </p:cNvSpPr>
          <p:nvPr>
            <p:ph type="dt" sz="half" idx="10"/>
          </p:nvPr>
        </p:nvSpPr>
        <p:spPr/>
        <p:txBody>
          <a:bodyPr/>
          <a:lstStyle/>
          <a:p>
            <a:fld id="{0CF21ECA-3986-4868-AF1C-29CF477FDBEA}" type="datetimeFigureOut">
              <a:rPr lang="en-US" smtClean="0"/>
              <a:t>1/17/2023</a:t>
            </a:fld>
            <a:endParaRPr lang="en-US"/>
          </a:p>
        </p:txBody>
      </p:sp>
      <p:sp>
        <p:nvSpPr>
          <p:cNvPr id="5" name="Footer Placeholder 4">
            <a:extLst>
              <a:ext uri="{FF2B5EF4-FFF2-40B4-BE49-F238E27FC236}">
                <a16:creationId xmlns:a16="http://schemas.microsoft.com/office/drawing/2014/main" id="{36CFB255-F622-FAA6-E9E7-03FB2BF50F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08321E-6714-68F0-B1FF-902CF5460146}"/>
              </a:ext>
            </a:extLst>
          </p:cNvPr>
          <p:cNvSpPr>
            <a:spLocks noGrp="1"/>
          </p:cNvSpPr>
          <p:nvPr>
            <p:ph type="sldNum" sz="quarter" idx="12"/>
          </p:nvPr>
        </p:nvSpPr>
        <p:spPr/>
        <p:txBody>
          <a:bodyPr/>
          <a:lstStyle/>
          <a:p>
            <a:fld id="{EAEC13A7-A3E0-4A5B-A983-F6E642F5BAC3}" type="slidenum">
              <a:rPr lang="en-US" smtClean="0"/>
              <a:t>‹#›</a:t>
            </a:fld>
            <a:endParaRPr lang="en-US"/>
          </a:p>
        </p:txBody>
      </p:sp>
    </p:spTree>
    <p:extLst>
      <p:ext uri="{BB962C8B-B14F-4D97-AF65-F5344CB8AC3E}">
        <p14:creationId xmlns:p14="http://schemas.microsoft.com/office/powerpoint/2010/main" val="36054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47BA8-0228-E521-52B9-8974B5CDB5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73A262-A31C-3076-6641-E5945B9D96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FD280-E88E-83B3-BFC2-89E8A03F600E}"/>
              </a:ext>
            </a:extLst>
          </p:cNvPr>
          <p:cNvSpPr>
            <a:spLocks noGrp="1"/>
          </p:cNvSpPr>
          <p:nvPr>
            <p:ph type="dt" sz="half" idx="10"/>
          </p:nvPr>
        </p:nvSpPr>
        <p:spPr/>
        <p:txBody>
          <a:bodyPr/>
          <a:lstStyle/>
          <a:p>
            <a:fld id="{0CF21ECA-3986-4868-AF1C-29CF477FDBEA}" type="datetimeFigureOut">
              <a:rPr lang="en-US" smtClean="0"/>
              <a:t>1/17/2023</a:t>
            </a:fld>
            <a:endParaRPr lang="en-US"/>
          </a:p>
        </p:txBody>
      </p:sp>
      <p:sp>
        <p:nvSpPr>
          <p:cNvPr id="5" name="Footer Placeholder 4">
            <a:extLst>
              <a:ext uri="{FF2B5EF4-FFF2-40B4-BE49-F238E27FC236}">
                <a16:creationId xmlns:a16="http://schemas.microsoft.com/office/drawing/2014/main" id="{FC3FBC2D-ED1F-B79B-9845-E073E10C31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5DECBE-3831-CDD4-89E1-53D2F8EA75DB}"/>
              </a:ext>
            </a:extLst>
          </p:cNvPr>
          <p:cNvSpPr>
            <a:spLocks noGrp="1"/>
          </p:cNvSpPr>
          <p:nvPr>
            <p:ph type="sldNum" sz="quarter" idx="12"/>
          </p:nvPr>
        </p:nvSpPr>
        <p:spPr/>
        <p:txBody>
          <a:bodyPr/>
          <a:lstStyle/>
          <a:p>
            <a:fld id="{EAEC13A7-A3E0-4A5B-A983-F6E642F5BAC3}" type="slidenum">
              <a:rPr lang="en-US" smtClean="0"/>
              <a:t>‹#›</a:t>
            </a:fld>
            <a:endParaRPr lang="en-US"/>
          </a:p>
        </p:txBody>
      </p:sp>
    </p:spTree>
    <p:extLst>
      <p:ext uri="{BB962C8B-B14F-4D97-AF65-F5344CB8AC3E}">
        <p14:creationId xmlns:p14="http://schemas.microsoft.com/office/powerpoint/2010/main" val="163904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24259-41CD-E5CB-F71B-84DD5E696A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4A28BA-3537-0634-4665-EC415C5074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C026C4-AA06-3E00-61ED-AE48346E9F0C}"/>
              </a:ext>
            </a:extLst>
          </p:cNvPr>
          <p:cNvSpPr>
            <a:spLocks noGrp="1"/>
          </p:cNvSpPr>
          <p:nvPr>
            <p:ph type="dt" sz="half" idx="10"/>
          </p:nvPr>
        </p:nvSpPr>
        <p:spPr/>
        <p:txBody>
          <a:bodyPr/>
          <a:lstStyle/>
          <a:p>
            <a:fld id="{0CF21ECA-3986-4868-AF1C-29CF477FDBEA}" type="datetimeFigureOut">
              <a:rPr lang="en-US" smtClean="0"/>
              <a:t>1/17/2023</a:t>
            </a:fld>
            <a:endParaRPr lang="en-US"/>
          </a:p>
        </p:txBody>
      </p:sp>
      <p:sp>
        <p:nvSpPr>
          <p:cNvPr id="5" name="Footer Placeholder 4">
            <a:extLst>
              <a:ext uri="{FF2B5EF4-FFF2-40B4-BE49-F238E27FC236}">
                <a16:creationId xmlns:a16="http://schemas.microsoft.com/office/drawing/2014/main" id="{E86A40C1-0547-0B91-6CA9-C73FD9E0F9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7F29D-8571-C896-1649-7DD6357A9DF1}"/>
              </a:ext>
            </a:extLst>
          </p:cNvPr>
          <p:cNvSpPr>
            <a:spLocks noGrp="1"/>
          </p:cNvSpPr>
          <p:nvPr>
            <p:ph type="sldNum" sz="quarter" idx="12"/>
          </p:nvPr>
        </p:nvSpPr>
        <p:spPr/>
        <p:txBody>
          <a:bodyPr/>
          <a:lstStyle/>
          <a:p>
            <a:fld id="{EAEC13A7-A3E0-4A5B-A983-F6E642F5BAC3}" type="slidenum">
              <a:rPr lang="en-US" smtClean="0"/>
              <a:t>‹#›</a:t>
            </a:fld>
            <a:endParaRPr lang="en-US"/>
          </a:p>
        </p:txBody>
      </p:sp>
    </p:spTree>
    <p:extLst>
      <p:ext uri="{BB962C8B-B14F-4D97-AF65-F5344CB8AC3E}">
        <p14:creationId xmlns:p14="http://schemas.microsoft.com/office/powerpoint/2010/main" val="142826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427ED-4A43-3D56-052D-67357D61B4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3FE3B4-1484-F43A-1DAA-1D3DF82A08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20A10CB-19F3-4E29-C648-A22655E2E2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08947E-25AA-9366-3DCB-79C5FB2F5447}"/>
              </a:ext>
            </a:extLst>
          </p:cNvPr>
          <p:cNvSpPr>
            <a:spLocks noGrp="1"/>
          </p:cNvSpPr>
          <p:nvPr>
            <p:ph type="dt" sz="half" idx="10"/>
          </p:nvPr>
        </p:nvSpPr>
        <p:spPr/>
        <p:txBody>
          <a:bodyPr/>
          <a:lstStyle/>
          <a:p>
            <a:fld id="{0CF21ECA-3986-4868-AF1C-29CF477FDBEA}" type="datetimeFigureOut">
              <a:rPr lang="en-US" smtClean="0"/>
              <a:t>1/17/2023</a:t>
            </a:fld>
            <a:endParaRPr lang="en-US"/>
          </a:p>
        </p:txBody>
      </p:sp>
      <p:sp>
        <p:nvSpPr>
          <p:cNvPr id="6" name="Footer Placeholder 5">
            <a:extLst>
              <a:ext uri="{FF2B5EF4-FFF2-40B4-BE49-F238E27FC236}">
                <a16:creationId xmlns:a16="http://schemas.microsoft.com/office/drawing/2014/main" id="{50A2E3B6-6E4A-BC11-8FBA-24ED45D17A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6BC3D4-DBF3-9432-146B-09181313572C}"/>
              </a:ext>
            </a:extLst>
          </p:cNvPr>
          <p:cNvSpPr>
            <a:spLocks noGrp="1"/>
          </p:cNvSpPr>
          <p:nvPr>
            <p:ph type="sldNum" sz="quarter" idx="12"/>
          </p:nvPr>
        </p:nvSpPr>
        <p:spPr/>
        <p:txBody>
          <a:bodyPr/>
          <a:lstStyle/>
          <a:p>
            <a:fld id="{EAEC13A7-A3E0-4A5B-A983-F6E642F5BAC3}" type="slidenum">
              <a:rPr lang="en-US" smtClean="0"/>
              <a:t>‹#›</a:t>
            </a:fld>
            <a:endParaRPr lang="en-US"/>
          </a:p>
        </p:txBody>
      </p:sp>
    </p:spTree>
    <p:extLst>
      <p:ext uri="{BB962C8B-B14F-4D97-AF65-F5344CB8AC3E}">
        <p14:creationId xmlns:p14="http://schemas.microsoft.com/office/powerpoint/2010/main" val="2489163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D1FC3-EDC9-CCAF-D984-F214442A56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FD1D4C-1D71-6C2A-E4B3-A1C1277276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DA73CE-FB07-1843-B5DA-A9E77C3AD3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4F7BD8-4380-FDD8-5529-1EA4E0392F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F03FA3-3E4E-AC62-C7D1-C3B2F4CC77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FC0DA-D03D-DD69-1F4F-BACC325ECC63}"/>
              </a:ext>
            </a:extLst>
          </p:cNvPr>
          <p:cNvSpPr>
            <a:spLocks noGrp="1"/>
          </p:cNvSpPr>
          <p:nvPr>
            <p:ph type="dt" sz="half" idx="10"/>
          </p:nvPr>
        </p:nvSpPr>
        <p:spPr/>
        <p:txBody>
          <a:bodyPr/>
          <a:lstStyle/>
          <a:p>
            <a:fld id="{0CF21ECA-3986-4868-AF1C-29CF477FDBEA}" type="datetimeFigureOut">
              <a:rPr lang="en-US" smtClean="0"/>
              <a:t>1/17/2023</a:t>
            </a:fld>
            <a:endParaRPr lang="en-US"/>
          </a:p>
        </p:txBody>
      </p:sp>
      <p:sp>
        <p:nvSpPr>
          <p:cNvPr id="8" name="Footer Placeholder 7">
            <a:extLst>
              <a:ext uri="{FF2B5EF4-FFF2-40B4-BE49-F238E27FC236}">
                <a16:creationId xmlns:a16="http://schemas.microsoft.com/office/drawing/2014/main" id="{6886FB64-6F8B-AECB-ABF0-A2E4C40FFE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1BD0F7-2965-7024-7A67-A1225D265AA6}"/>
              </a:ext>
            </a:extLst>
          </p:cNvPr>
          <p:cNvSpPr>
            <a:spLocks noGrp="1"/>
          </p:cNvSpPr>
          <p:nvPr>
            <p:ph type="sldNum" sz="quarter" idx="12"/>
          </p:nvPr>
        </p:nvSpPr>
        <p:spPr/>
        <p:txBody>
          <a:bodyPr/>
          <a:lstStyle/>
          <a:p>
            <a:fld id="{EAEC13A7-A3E0-4A5B-A983-F6E642F5BAC3}" type="slidenum">
              <a:rPr lang="en-US" smtClean="0"/>
              <a:t>‹#›</a:t>
            </a:fld>
            <a:endParaRPr lang="en-US"/>
          </a:p>
        </p:txBody>
      </p:sp>
    </p:spTree>
    <p:extLst>
      <p:ext uri="{BB962C8B-B14F-4D97-AF65-F5344CB8AC3E}">
        <p14:creationId xmlns:p14="http://schemas.microsoft.com/office/powerpoint/2010/main" val="3685785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76E4B-C35F-8380-ACA0-10B052ABF1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C2FDD0-05EC-4A2A-13E6-D032FD576299}"/>
              </a:ext>
            </a:extLst>
          </p:cNvPr>
          <p:cNvSpPr>
            <a:spLocks noGrp="1"/>
          </p:cNvSpPr>
          <p:nvPr>
            <p:ph type="dt" sz="half" idx="10"/>
          </p:nvPr>
        </p:nvSpPr>
        <p:spPr/>
        <p:txBody>
          <a:bodyPr/>
          <a:lstStyle/>
          <a:p>
            <a:fld id="{0CF21ECA-3986-4868-AF1C-29CF477FDBEA}" type="datetimeFigureOut">
              <a:rPr lang="en-US" smtClean="0"/>
              <a:t>1/17/2023</a:t>
            </a:fld>
            <a:endParaRPr lang="en-US"/>
          </a:p>
        </p:txBody>
      </p:sp>
      <p:sp>
        <p:nvSpPr>
          <p:cNvPr id="4" name="Footer Placeholder 3">
            <a:extLst>
              <a:ext uri="{FF2B5EF4-FFF2-40B4-BE49-F238E27FC236}">
                <a16:creationId xmlns:a16="http://schemas.microsoft.com/office/drawing/2014/main" id="{B1D0007E-6736-0ED5-4CFF-8EAD018A1E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957DC7-537A-95E1-22C1-E20A713B9305}"/>
              </a:ext>
            </a:extLst>
          </p:cNvPr>
          <p:cNvSpPr>
            <a:spLocks noGrp="1"/>
          </p:cNvSpPr>
          <p:nvPr>
            <p:ph type="sldNum" sz="quarter" idx="12"/>
          </p:nvPr>
        </p:nvSpPr>
        <p:spPr/>
        <p:txBody>
          <a:bodyPr/>
          <a:lstStyle/>
          <a:p>
            <a:fld id="{EAEC13A7-A3E0-4A5B-A983-F6E642F5BAC3}" type="slidenum">
              <a:rPr lang="en-US" smtClean="0"/>
              <a:t>‹#›</a:t>
            </a:fld>
            <a:endParaRPr lang="en-US"/>
          </a:p>
        </p:txBody>
      </p:sp>
    </p:spTree>
    <p:extLst>
      <p:ext uri="{BB962C8B-B14F-4D97-AF65-F5344CB8AC3E}">
        <p14:creationId xmlns:p14="http://schemas.microsoft.com/office/powerpoint/2010/main" val="294342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067A2-772C-9988-6D1F-9F60CA632627}"/>
              </a:ext>
            </a:extLst>
          </p:cNvPr>
          <p:cNvSpPr>
            <a:spLocks noGrp="1"/>
          </p:cNvSpPr>
          <p:nvPr>
            <p:ph type="dt" sz="half" idx="10"/>
          </p:nvPr>
        </p:nvSpPr>
        <p:spPr/>
        <p:txBody>
          <a:bodyPr/>
          <a:lstStyle/>
          <a:p>
            <a:fld id="{0CF21ECA-3986-4868-AF1C-29CF477FDBEA}" type="datetimeFigureOut">
              <a:rPr lang="en-US" smtClean="0"/>
              <a:t>1/17/2023</a:t>
            </a:fld>
            <a:endParaRPr lang="en-US"/>
          </a:p>
        </p:txBody>
      </p:sp>
      <p:sp>
        <p:nvSpPr>
          <p:cNvPr id="3" name="Footer Placeholder 2">
            <a:extLst>
              <a:ext uri="{FF2B5EF4-FFF2-40B4-BE49-F238E27FC236}">
                <a16:creationId xmlns:a16="http://schemas.microsoft.com/office/drawing/2014/main" id="{4917E831-7741-9509-C750-E7031392EC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B9F978-D06D-EEE1-F938-0B8684193B88}"/>
              </a:ext>
            </a:extLst>
          </p:cNvPr>
          <p:cNvSpPr>
            <a:spLocks noGrp="1"/>
          </p:cNvSpPr>
          <p:nvPr>
            <p:ph type="sldNum" sz="quarter" idx="12"/>
          </p:nvPr>
        </p:nvSpPr>
        <p:spPr/>
        <p:txBody>
          <a:bodyPr/>
          <a:lstStyle/>
          <a:p>
            <a:fld id="{EAEC13A7-A3E0-4A5B-A983-F6E642F5BAC3}" type="slidenum">
              <a:rPr lang="en-US" smtClean="0"/>
              <a:t>‹#›</a:t>
            </a:fld>
            <a:endParaRPr lang="en-US"/>
          </a:p>
        </p:txBody>
      </p:sp>
    </p:spTree>
    <p:extLst>
      <p:ext uri="{BB962C8B-B14F-4D97-AF65-F5344CB8AC3E}">
        <p14:creationId xmlns:p14="http://schemas.microsoft.com/office/powerpoint/2010/main" val="393784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F13FD-63A1-57E0-FF42-F181FD59D3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BACB60-91E8-A8B4-A55F-B4EB9C54C6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E4FA72-34B7-1B3D-1404-18D5BDD51C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6A9BAB-B4AD-3DE5-EA6A-14F3FA67EBFA}"/>
              </a:ext>
            </a:extLst>
          </p:cNvPr>
          <p:cNvSpPr>
            <a:spLocks noGrp="1"/>
          </p:cNvSpPr>
          <p:nvPr>
            <p:ph type="dt" sz="half" idx="10"/>
          </p:nvPr>
        </p:nvSpPr>
        <p:spPr/>
        <p:txBody>
          <a:bodyPr/>
          <a:lstStyle/>
          <a:p>
            <a:fld id="{0CF21ECA-3986-4868-AF1C-29CF477FDBEA}" type="datetimeFigureOut">
              <a:rPr lang="en-US" smtClean="0"/>
              <a:t>1/17/2023</a:t>
            </a:fld>
            <a:endParaRPr lang="en-US"/>
          </a:p>
        </p:txBody>
      </p:sp>
      <p:sp>
        <p:nvSpPr>
          <p:cNvPr id="6" name="Footer Placeholder 5">
            <a:extLst>
              <a:ext uri="{FF2B5EF4-FFF2-40B4-BE49-F238E27FC236}">
                <a16:creationId xmlns:a16="http://schemas.microsoft.com/office/drawing/2014/main" id="{E2FC1120-8B55-A9E8-B98E-88C33D0F22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BDE903-9B62-BCAB-C7F1-135E4C9A1343}"/>
              </a:ext>
            </a:extLst>
          </p:cNvPr>
          <p:cNvSpPr>
            <a:spLocks noGrp="1"/>
          </p:cNvSpPr>
          <p:nvPr>
            <p:ph type="sldNum" sz="quarter" idx="12"/>
          </p:nvPr>
        </p:nvSpPr>
        <p:spPr/>
        <p:txBody>
          <a:bodyPr/>
          <a:lstStyle/>
          <a:p>
            <a:fld id="{EAEC13A7-A3E0-4A5B-A983-F6E642F5BAC3}" type="slidenum">
              <a:rPr lang="en-US" smtClean="0"/>
              <a:t>‹#›</a:t>
            </a:fld>
            <a:endParaRPr lang="en-US"/>
          </a:p>
        </p:txBody>
      </p:sp>
    </p:spTree>
    <p:extLst>
      <p:ext uri="{BB962C8B-B14F-4D97-AF65-F5344CB8AC3E}">
        <p14:creationId xmlns:p14="http://schemas.microsoft.com/office/powerpoint/2010/main" val="2437220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3D7AF-8310-5156-FF3C-806DAF3391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3DB1FA-EC58-9E8E-DB1A-FB39ACEF3D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B83104-484A-C508-9FEA-C65261C15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2AEC98-992E-530C-4172-42945882D54B}"/>
              </a:ext>
            </a:extLst>
          </p:cNvPr>
          <p:cNvSpPr>
            <a:spLocks noGrp="1"/>
          </p:cNvSpPr>
          <p:nvPr>
            <p:ph type="dt" sz="half" idx="10"/>
          </p:nvPr>
        </p:nvSpPr>
        <p:spPr/>
        <p:txBody>
          <a:bodyPr/>
          <a:lstStyle/>
          <a:p>
            <a:fld id="{0CF21ECA-3986-4868-AF1C-29CF477FDBEA}" type="datetimeFigureOut">
              <a:rPr lang="en-US" smtClean="0"/>
              <a:t>1/17/2023</a:t>
            </a:fld>
            <a:endParaRPr lang="en-US"/>
          </a:p>
        </p:txBody>
      </p:sp>
      <p:sp>
        <p:nvSpPr>
          <p:cNvPr id="6" name="Footer Placeholder 5">
            <a:extLst>
              <a:ext uri="{FF2B5EF4-FFF2-40B4-BE49-F238E27FC236}">
                <a16:creationId xmlns:a16="http://schemas.microsoft.com/office/drawing/2014/main" id="{9C6BF320-C331-7648-1694-A39C8A758B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72DDD1-CEF1-E9D7-745D-E7C649E2B11C}"/>
              </a:ext>
            </a:extLst>
          </p:cNvPr>
          <p:cNvSpPr>
            <a:spLocks noGrp="1"/>
          </p:cNvSpPr>
          <p:nvPr>
            <p:ph type="sldNum" sz="quarter" idx="12"/>
          </p:nvPr>
        </p:nvSpPr>
        <p:spPr/>
        <p:txBody>
          <a:bodyPr/>
          <a:lstStyle/>
          <a:p>
            <a:fld id="{EAEC13A7-A3E0-4A5B-A983-F6E642F5BAC3}" type="slidenum">
              <a:rPr lang="en-US" smtClean="0"/>
              <a:t>‹#›</a:t>
            </a:fld>
            <a:endParaRPr lang="en-US"/>
          </a:p>
        </p:txBody>
      </p:sp>
    </p:spTree>
    <p:extLst>
      <p:ext uri="{BB962C8B-B14F-4D97-AF65-F5344CB8AC3E}">
        <p14:creationId xmlns:p14="http://schemas.microsoft.com/office/powerpoint/2010/main" val="1824496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B31724-3E7F-40E6-487F-C9730DCEE6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9087FE-FE9B-EB93-DFC1-1627DD88C3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080E17-9157-B753-1743-0008E7EF5F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21ECA-3986-4868-AF1C-29CF477FDBEA}" type="datetimeFigureOut">
              <a:rPr lang="en-US" smtClean="0"/>
              <a:t>1/17/2023</a:t>
            </a:fld>
            <a:endParaRPr lang="en-US"/>
          </a:p>
        </p:txBody>
      </p:sp>
      <p:sp>
        <p:nvSpPr>
          <p:cNvPr id="5" name="Footer Placeholder 4">
            <a:extLst>
              <a:ext uri="{FF2B5EF4-FFF2-40B4-BE49-F238E27FC236}">
                <a16:creationId xmlns:a16="http://schemas.microsoft.com/office/drawing/2014/main" id="{EB8B2D67-17CF-00A6-9A2E-3EDC4136D8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CDC16EB-9135-CE48-C1F9-0227CCB0B6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C13A7-A3E0-4A5B-A983-F6E642F5BAC3}" type="slidenum">
              <a:rPr lang="en-US" smtClean="0"/>
              <a:t>‹#›</a:t>
            </a:fld>
            <a:endParaRPr lang="en-US"/>
          </a:p>
        </p:txBody>
      </p:sp>
    </p:spTree>
    <p:extLst>
      <p:ext uri="{BB962C8B-B14F-4D97-AF65-F5344CB8AC3E}">
        <p14:creationId xmlns:p14="http://schemas.microsoft.com/office/powerpoint/2010/main" val="2367666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grants.nih.gov/grants/guide/notice-files/NOT-OD-21-013.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grants.nih.gov/grants/how-to-apply-application-guide.html" TargetMode="External"/><Relationship Id="rId2" Type="http://schemas.openxmlformats.org/officeDocument/2006/relationships/hyperlink" Target="https://grants.nih.gov/grants/policy/nihgps/html5/section_7/7.3_direct_costs_and_facilities_and_administrative_costs.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grants.nih.gov/grants/guide/notice-files/NOT-OD-22-189.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grants.nih.gov/grants/policy/nihgps/HTML5/section_2/2.5.1_just-in-time_procedures.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asklib.hms.harvard.edu/nih-dmsp/faq/377113"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grants.nih.gov/grants/guide/notice-files/NOT-OD-22-198.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postaward@uidaho.edu" TargetMode="External"/><Relationship Id="rId2" Type="http://schemas.openxmlformats.org/officeDocument/2006/relationships/hyperlink" Target="mailto:preaward@uidaho.edu" TargetMode="External"/><Relationship Id="rId1" Type="http://schemas.openxmlformats.org/officeDocument/2006/relationships/slideLayout" Target="../slideLayouts/slideLayout2.xml"/><Relationship Id="rId6" Type="http://schemas.openxmlformats.org/officeDocument/2006/relationships/hyperlink" Target="mailto:awchild@uidaho.edu?subject=NIH%20Data%20Managment%20and%20Sharing%20Plan" TargetMode="External"/><Relationship Id="rId5" Type="http://schemas.openxmlformats.org/officeDocument/2006/relationships/hyperlink" Target="mailto:sheneman@uidaho.edu" TargetMode="External"/><Relationship Id="rId4" Type="http://schemas.openxmlformats.org/officeDocument/2006/relationships/hyperlink" Target="mailto:jkenyon@uidaho.ed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ants.nih.gov/grants/guide/notice-files/NOT-OD-22-198.html" TargetMode="External"/><Relationship Id="rId2" Type="http://schemas.openxmlformats.org/officeDocument/2006/relationships/hyperlink" Target="https://dmptool.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lib.uidaho.edu/services/data/data-management/guide/planning/nih/" TargetMode="External"/><Relationship Id="rId2" Type="http://schemas.openxmlformats.org/officeDocument/2006/relationships/hyperlink" Target="https://sharing.nih.gov/data-management-and-sharing-policy/about-data-management-and-sharing-policies/data-management-and-sharing-policy-overview" TargetMode="External"/><Relationship Id="rId1" Type="http://schemas.openxmlformats.org/officeDocument/2006/relationships/slideLayout" Target="../slideLayouts/slideLayout2.xml"/><Relationship Id="rId5" Type="http://schemas.openxmlformats.org/officeDocument/2006/relationships/hyperlink" Target="https://www.hpc.uidaho.edu/general/Services/" TargetMode="External"/><Relationship Id="rId4" Type="http://schemas.openxmlformats.org/officeDocument/2006/relationships/hyperlink" Target="https://www.dmptool.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nlm.nih.gov/NIHbmic/domain_specific_repositories.html" TargetMode="External"/><Relationship Id="rId2" Type="http://schemas.openxmlformats.org/officeDocument/2006/relationships/hyperlink" Target="https://grants.nih.gov/grants/guide/notice-files/NOT-OD-21-016.html" TargetMode="External"/><Relationship Id="rId1" Type="http://schemas.openxmlformats.org/officeDocument/2006/relationships/slideLayout" Target="../slideLayouts/slideLayout2.xml"/><Relationship Id="rId4" Type="http://schemas.openxmlformats.org/officeDocument/2006/relationships/hyperlink" Target="https://www.nlm.nih.gov/NIHbmic/generalist_repositorie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haring.nih.gov/data-management-and-sharing-policy/planning-and-budgeting-for-data-management-and-sharing/budgeting-for-data-management-sharing" TargetMode="External"/><Relationship Id="rId2" Type="http://schemas.openxmlformats.org/officeDocument/2006/relationships/hyperlink" Target="https://grants.nih.gov/grants/how-to-apply-application-guide/forms-h/general/g.320-phs-398-modular-budget-form.htm#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D8601-4404-95A8-C8AA-F7C5DFE52E23}"/>
              </a:ext>
            </a:extLst>
          </p:cNvPr>
          <p:cNvSpPr>
            <a:spLocks noGrp="1"/>
          </p:cNvSpPr>
          <p:nvPr>
            <p:ph type="ctrTitle"/>
          </p:nvPr>
        </p:nvSpPr>
        <p:spPr/>
        <p:txBody>
          <a:bodyPr>
            <a:normAutofit fontScale="90000"/>
          </a:bodyPr>
          <a:lstStyle/>
          <a:p>
            <a:r>
              <a:rPr lang="en-US" dirty="0"/>
              <a:t>National Institutes of Health (NIH) Data Management and Sharing Plan Requirements</a:t>
            </a:r>
          </a:p>
        </p:txBody>
      </p:sp>
      <p:sp>
        <p:nvSpPr>
          <p:cNvPr id="3" name="Subtitle 2">
            <a:extLst>
              <a:ext uri="{FF2B5EF4-FFF2-40B4-BE49-F238E27FC236}">
                <a16:creationId xmlns:a16="http://schemas.microsoft.com/office/drawing/2014/main" id="{C3397FCC-0102-6086-1F1B-6B822DF8C152}"/>
              </a:ext>
            </a:extLst>
          </p:cNvPr>
          <p:cNvSpPr>
            <a:spLocks noGrp="1"/>
          </p:cNvSpPr>
          <p:nvPr>
            <p:ph type="subTitle" idx="1"/>
          </p:nvPr>
        </p:nvSpPr>
        <p:spPr/>
        <p:txBody>
          <a:bodyPr/>
          <a:lstStyle/>
          <a:p>
            <a:r>
              <a:rPr lang="en-US" dirty="0"/>
              <a:t>Effective Jan 25, 2023</a:t>
            </a:r>
            <a:br>
              <a:rPr lang="en-US" dirty="0"/>
            </a:br>
            <a:r>
              <a:rPr lang="en-US" dirty="0"/>
              <a:t>NOT-OD-21-013</a:t>
            </a:r>
          </a:p>
          <a:p>
            <a:r>
              <a:rPr lang="en-US" dirty="0">
                <a:hlinkClick r:id="rId2"/>
              </a:rPr>
              <a:t>Policy for Data Management and Sharing (DMS Policy)</a:t>
            </a:r>
            <a:endParaRPr lang="en-US" dirty="0"/>
          </a:p>
        </p:txBody>
      </p:sp>
    </p:spTree>
    <p:extLst>
      <p:ext uri="{BB962C8B-B14F-4D97-AF65-F5344CB8AC3E}">
        <p14:creationId xmlns:p14="http://schemas.microsoft.com/office/powerpoint/2010/main" val="3074988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8F23B-7A3D-8645-46C5-9444C45331AB}"/>
              </a:ext>
            </a:extLst>
          </p:cNvPr>
          <p:cNvSpPr>
            <a:spLocks noGrp="1"/>
          </p:cNvSpPr>
          <p:nvPr>
            <p:ph type="title"/>
          </p:nvPr>
        </p:nvSpPr>
        <p:spPr/>
        <p:txBody>
          <a:bodyPr/>
          <a:lstStyle/>
          <a:p>
            <a:r>
              <a:rPr lang="en-US"/>
              <a:t>Cost allowability continued</a:t>
            </a:r>
          </a:p>
        </p:txBody>
      </p:sp>
      <p:sp>
        <p:nvSpPr>
          <p:cNvPr id="3" name="Content Placeholder 2">
            <a:extLst>
              <a:ext uri="{FF2B5EF4-FFF2-40B4-BE49-F238E27FC236}">
                <a16:creationId xmlns:a16="http://schemas.microsoft.com/office/drawing/2014/main" id="{4AB05E19-7748-7F1A-F07F-6D3E109AB2BC}"/>
              </a:ext>
            </a:extLst>
          </p:cNvPr>
          <p:cNvSpPr>
            <a:spLocks noGrp="1"/>
          </p:cNvSpPr>
          <p:nvPr>
            <p:ph idx="1"/>
          </p:nvPr>
        </p:nvSpPr>
        <p:spPr>
          <a:xfrm>
            <a:off x="838200" y="1690688"/>
            <a:ext cx="10515600" cy="4351338"/>
          </a:xfrm>
        </p:spPr>
        <p:txBody>
          <a:bodyPr/>
          <a:lstStyle/>
          <a:p>
            <a:pPr>
              <a:lnSpc>
                <a:spcPct val="100000"/>
              </a:lnSpc>
              <a:spcBef>
                <a:spcPts val="600"/>
              </a:spcBef>
            </a:pPr>
            <a:r>
              <a:rPr lang="en-US" b="1"/>
              <a:t>Costs associated with making data accessible and reusable for other researchers (as outlined on the prior slide) must be incurred in the awarded period of performance</a:t>
            </a:r>
            <a:r>
              <a:rPr lang="en-US"/>
              <a:t>, even for scientific data and metadata that are shared beyond the period of performance.</a:t>
            </a:r>
          </a:p>
          <a:p>
            <a:pPr lvl="1">
              <a:lnSpc>
                <a:spcPct val="100000"/>
              </a:lnSpc>
              <a:spcBef>
                <a:spcPts val="600"/>
              </a:spcBef>
            </a:pPr>
            <a:r>
              <a:rPr lang="en-US"/>
              <a:t>Example: If your DMSP proposes costs for housing data in a repository for 10 years, with a deposition fee, the entire fee for the full ten-year period must be incurred (paid) before the project end-date.</a:t>
            </a:r>
          </a:p>
          <a:p>
            <a:pPr>
              <a:lnSpc>
                <a:spcPct val="100000"/>
              </a:lnSpc>
              <a:spcBef>
                <a:spcPts val="600"/>
              </a:spcBef>
            </a:pPr>
            <a:endParaRPr lang="en-US"/>
          </a:p>
        </p:txBody>
      </p:sp>
    </p:spTree>
    <p:extLst>
      <p:ext uri="{BB962C8B-B14F-4D97-AF65-F5344CB8AC3E}">
        <p14:creationId xmlns:p14="http://schemas.microsoft.com/office/powerpoint/2010/main" val="1281395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335A0-A244-8631-6A74-1FC15A4B9AD0}"/>
              </a:ext>
            </a:extLst>
          </p:cNvPr>
          <p:cNvSpPr>
            <a:spLocks noGrp="1"/>
          </p:cNvSpPr>
          <p:nvPr>
            <p:ph type="title"/>
          </p:nvPr>
        </p:nvSpPr>
        <p:spPr/>
        <p:txBody>
          <a:bodyPr/>
          <a:lstStyle/>
          <a:p>
            <a:r>
              <a:rPr lang="en-US"/>
              <a:t>Unallowable costs relating to DMS Plans</a:t>
            </a:r>
          </a:p>
        </p:txBody>
      </p:sp>
      <p:sp>
        <p:nvSpPr>
          <p:cNvPr id="3" name="Content Placeholder 2">
            <a:extLst>
              <a:ext uri="{FF2B5EF4-FFF2-40B4-BE49-F238E27FC236}">
                <a16:creationId xmlns:a16="http://schemas.microsoft.com/office/drawing/2014/main" id="{D5B8E8D5-8DF8-E014-4D4C-DB6A684CB4BD}"/>
              </a:ext>
            </a:extLst>
          </p:cNvPr>
          <p:cNvSpPr>
            <a:spLocks noGrp="1"/>
          </p:cNvSpPr>
          <p:nvPr>
            <p:ph idx="1"/>
          </p:nvPr>
        </p:nvSpPr>
        <p:spPr>
          <a:xfrm>
            <a:off x="838200" y="1690688"/>
            <a:ext cx="10515600" cy="4351338"/>
          </a:xfrm>
        </p:spPr>
        <p:txBody>
          <a:bodyPr/>
          <a:lstStyle/>
          <a:p>
            <a:pPr algn="l">
              <a:buFont typeface="Arial" panose="020B0604020202020204" pitchFamily="34" charset="0"/>
              <a:buChar char="•"/>
            </a:pPr>
            <a:r>
              <a:rPr lang="en-US" b="1" i="0">
                <a:solidFill>
                  <a:srgbClr val="212529"/>
                </a:solidFill>
                <a:effectLst/>
                <a:latin typeface="Calibri" panose="020F0502020204030204" pitchFamily="34" charset="0"/>
                <a:cs typeface="Calibri" panose="020F0502020204030204" pitchFamily="34" charset="0"/>
              </a:rPr>
              <a:t>Budget requests must NOT include:</a:t>
            </a:r>
            <a:endParaRPr lang="en-US" b="0" i="0">
              <a:solidFill>
                <a:srgbClr val="212529"/>
              </a:solidFill>
              <a:effectLst/>
              <a:latin typeface="Calibri" panose="020F0502020204030204" pitchFamily="34" charset="0"/>
              <a:cs typeface="Calibri" panose="020F0502020204030204" pitchFamily="34" charset="0"/>
            </a:endParaRPr>
          </a:p>
          <a:p>
            <a:pPr marL="742950" lvl="1" indent="-285750" algn="l">
              <a:buFont typeface="Arial" panose="020B0604020202020204" pitchFamily="34" charset="0"/>
              <a:buChar char="•"/>
            </a:pPr>
            <a:r>
              <a:rPr lang="en-US" b="0" i="0">
                <a:solidFill>
                  <a:srgbClr val="212529"/>
                </a:solidFill>
                <a:effectLst/>
                <a:latin typeface="Calibri" panose="020F0502020204030204" pitchFamily="34" charset="0"/>
                <a:cs typeface="Calibri" panose="020F0502020204030204" pitchFamily="34" charset="0"/>
              </a:rPr>
              <a:t>Infrastructure costs that are included in institutional overhead (for instance, </a:t>
            </a:r>
            <a:r>
              <a:rPr lang="en-US" b="0" i="0" u="none" strike="noStrike">
                <a:solidFill>
                  <a:srgbClr val="212529"/>
                </a:solidFill>
                <a:effectLst/>
                <a:latin typeface="Calibri" panose="020F0502020204030204" pitchFamily="34" charset="0"/>
                <a:cs typeface="Calibri" panose="020F0502020204030204" pitchFamily="34" charset="0"/>
                <a:hlinkClick r:id="rId2"/>
              </a:rPr>
              <a:t>Facilities and Administrative costs</a:t>
            </a:r>
            <a:r>
              <a:rPr lang="en-US" b="0" i="0">
                <a:solidFill>
                  <a:srgbClr val="212529"/>
                </a:solidFill>
                <a:effectLst/>
                <a:latin typeface="Calibri" panose="020F0502020204030204" pitchFamily="34" charset="0"/>
                <a:cs typeface="Calibri" panose="020F0502020204030204" pitchFamily="34" charset="0"/>
              </a:rPr>
              <a:t>) </a:t>
            </a:r>
          </a:p>
          <a:p>
            <a:pPr marL="742950" lvl="1" indent="-285750" algn="l">
              <a:buFont typeface="Arial" panose="020B0604020202020204" pitchFamily="34" charset="0"/>
              <a:buChar char="•"/>
            </a:pPr>
            <a:r>
              <a:rPr lang="en-US" b="0" i="0">
                <a:solidFill>
                  <a:srgbClr val="212529"/>
                </a:solidFill>
                <a:effectLst/>
                <a:latin typeface="Calibri" panose="020F0502020204030204" pitchFamily="34" charset="0"/>
                <a:cs typeface="Calibri" panose="020F0502020204030204" pitchFamily="34" charset="0"/>
              </a:rPr>
              <a:t>Costs associated with the routine conduct of research, including costs associated with collecting or gaining access to research data </a:t>
            </a:r>
          </a:p>
          <a:p>
            <a:pPr marL="742950" lvl="1" indent="-285750" algn="l">
              <a:buFont typeface="Arial" panose="020B0604020202020204" pitchFamily="34" charset="0"/>
              <a:buChar char="•"/>
            </a:pPr>
            <a:r>
              <a:rPr lang="en-US" b="0" i="0">
                <a:solidFill>
                  <a:srgbClr val="212529"/>
                </a:solidFill>
                <a:effectLst/>
                <a:latin typeface="Calibri" panose="020F0502020204030204" pitchFamily="34" charset="0"/>
                <a:cs typeface="Calibri" panose="020F0502020204030204" pitchFamily="34" charset="0"/>
              </a:rPr>
              <a:t>Costs that are double-charged or inconsistently charged as both direct and indirect costs </a:t>
            </a:r>
          </a:p>
          <a:p>
            <a:pPr algn="l"/>
            <a:r>
              <a:rPr lang="en-US" b="0" i="0">
                <a:solidFill>
                  <a:srgbClr val="212529"/>
                </a:solidFill>
                <a:effectLst/>
                <a:latin typeface="Calibri" panose="020F0502020204030204" pitchFamily="34" charset="0"/>
                <a:cs typeface="Calibri" panose="020F0502020204030204" pitchFamily="34" charset="0"/>
              </a:rPr>
              <a:t>For more information about developing budgets for grant applications, check out the </a:t>
            </a:r>
            <a:r>
              <a:rPr lang="en-US" b="0" i="0" u="none" strike="noStrike">
                <a:solidFill>
                  <a:srgbClr val="212529"/>
                </a:solidFill>
                <a:effectLst/>
                <a:latin typeface="Calibri" panose="020F0502020204030204" pitchFamily="34" charset="0"/>
                <a:cs typeface="Calibri" panose="020F0502020204030204" pitchFamily="34" charset="0"/>
                <a:hlinkClick r:id="rId3"/>
              </a:rPr>
              <a:t>How to Apply – Application Guide</a:t>
            </a:r>
            <a:endParaRPr lang="en-US" b="0" i="0">
              <a:solidFill>
                <a:srgbClr val="212529"/>
              </a:solidFill>
              <a:effectLst/>
              <a:latin typeface="Calibri" panose="020F0502020204030204" pitchFamily="34" charset="0"/>
              <a:cs typeface="Calibri" panose="020F0502020204030204" pitchFamily="34" charset="0"/>
            </a:endParaRPr>
          </a:p>
          <a:p>
            <a:endParaRPr lang="en-US">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7944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2D9E3-2B1F-6A56-31FA-34D613CA8628}"/>
              </a:ext>
            </a:extLst>
          </p:cNvPr>
          <p:cNvSpPr>
            <a:spLocks noGrp="1"/>
          </p:cNvSpPr>
          <p:nvPr>
            <p:ph type="title"/>
          </p:nvPr>
        </p:nvSpPr>
        <p:spPr/>
        <p:txBody>
          <a:bodyPr/>
          <a:lstStyle/>
          <a:p>
            <a:r>
              <a:rPr lang="en-US"/>
              <a:t>Does this policy effect other proposal sections?</a:t>
            </a:r>
          </a:p>
        </p:txBody>
      </p:sp>
      <p:sp>
        <p:nvSpPr>
          <p:cNvPr id="3" name="Content Placeholder 2">
            <a:extLst>
              <a:ext uri="{FF2B5EF4-FFF2-40B4-BE49-F238E27FC236}">
                <a16:creationId xmlns:a16="http://schemas.microsoft.com/office/drawing/2014/main" id="{002F2913-42CB-77AB-5D64-9278DF851E7D}"/>
              </a:ext>
            </a:extLst>
          </p:cNvPr>
          <p:cNvSpPr>
            <a:spLocks noGrp="1"/>
          </p:cNvSpPr>
          <p:nvPr>
            <p:ph idx="1"/>
          </p:nvPr>
        </p:nvSpPr>
        <p:spPr/>
        <p:txBody>
          <a:bodyPr/>
          <a:lstStyle/>
          <a:p>
            <a:r>
              <a:rPr lang="en-US"/>
              <a:t>The Research Strategy section should include how the data will be collected, analyzed, and interpreted. Reference the DMSP as appropriate.</a:t>
            </a:r>
          </a:p>
          <a:p>
            <a:r>
              <a:rPr lang="en-US" b="1"/>
              <a:t>The budget justification must include a specific section labeled ‘Data Management and Sharing Justification’.</a:t>
            </a:r>
          </a:p>
          <a:p>
            <a:pPr lvl="1"/>
            <a:r>
              <a:rPr lang="en-US"/>
              <a:t>Note that for R&amp;R budgets, this is the section that reviewers will have access to (and not the DMSP).</a:t>
            </a:r>
          </a:p>
          <a:p>
            <a:r>
              <a:rPr lang="en-US"/>
              <a:t>R&amp;R budget – see prior slides for details</a:t>
            </a:r>
          </a:p>
          <a:p>
            <a:r>
              <a:rPr lang="en-US"/>
              <a:t>Modular budget – see prior slides for details</a:t>
            </a:r>
          </a:p>
        </p:txBody>
      </p:sp>
    </p:spTree>
    <p:extLst>
      <p:ext uri="{BB962C8B-B14F-4D97-AF65-F5344CB8AC3E}">
        <p14:creationId xmlns:p14="http://schemas.microsoft.com/office/powerpoint/2010/main" val="2427117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4E3ED-6B78-C58A-D135-20D37A30FDDA}"/>
              </a:ext>
            </a:extLst>
          </p:cNvPr>
          <p:cNvSpPr>
            <a:spLocks noGrp="1"/>
          </p:cNvSpPr>
          <p:nvPr>
            <p:ph type="title"/>
          </p:nvPr>
        </p:nvSpPr>
        <p:spPr/>
        <p:txBody>
          <a:bodyPr/>
          <a:lstStyle/>
          <a:p>
            <a:r>
              <a:rPr lang="en-US"/>
              <a:t>Will my DMS plan affect peer review?</a:t>
            </a:r>
          </a:p>
        </p:txBody>
      </p:sp>
      <p:sp>
        <p:nvSpPr>
          <p:cNvPr id="3" name="Content Placeholder 2">
            <a:extLst>
              <a:ext uri="{FF2B5EF4-FFF2-40B4-BE49-F238E27FC236}">
                <a16:creationId xmlns:a16="http://schemas.microsoft.com/office/drawing/2014/main" id="{C073ACD8-0DC4-E946-187C-FC8A04E68E17}"/>
              </a:ext>
            </a:extLst>
          </p:cNvPr>
          <p:cNvSpPr>
            <a:spLocks noGrp="1"/>
          </p:cNvSpPr>
          <p:nvPr>
            <p:ph idx="1"/>
          </p:nvPr>
        </p:nvSpPr>
        <p:spPr/>
        <p:txBody>
          <a:bodyPr/>
          <a:lstStyle/>
          <a:p>
            <a:r>
              <a:rPr lang="en-US"/>
              <a:t>Peer reviewers will not have access to the Data Management and Sharing plan, and cannot score based on reasonableness of the budget costs.</a:t>
            </a:r>
          </a:p>
          <a:p>
            <a:pPr lvl="1"/>
            <a:r>
              <a:rPr lang="en-US"/>
              <a:t>Note that peer reviewers can comment on reasonableness of the budget request, based on the budget justification summary of the DMS plan.</a:t>
            </a:r>
          </a:p>
          <a:p>
            <a:pPr lvl="1"/>
            <a:r>
              <a:rPr lang="en-US"/>
              <a:t>See </a:t>
            </a:r>
            <a:r>
              <a:rPr lang="en-US">
                <a:hlinkClick r:id="rId2"/>
              </a:rPr>
              <a:t>NOT-OD-22-189</a:t>
            </a:r>
            <a:r>
              <a:rPr lang="en-US"/>
              <a:t> for details.</a:t>
            </a:r>
          </a:p>
        </p:txBody>
      </p:sp>
    </p:spTree>
    <p:extLst>
      <p:ext uri="{BB962C8B-B14F-4D97-AF65-F5344CB8AC3E}">
        <p14:creationId xmlns:p14="http://schemas.microsoft.com/office/powerpoint/2010/main" val="122107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22E89-D3C9-3828-744A-A7655DAFECFC}"/>
              </a:ext>
            </a:extLst>
          </p:cNvPr>
          <p:cNvSpPr>
            <a:spLocks noGrp="1"/>
          </p:cNvSpPr>
          <p:nvPr>
            <p:ph type="title"/>
          </p:nvPr>
        </p:nvSpPr>
        <p:spPr/>
        <p:txBody>
          <a:bodyPr/>
          <a:lstStyle/>
          <a:p>
            <a:r>
              <a:rPr lang="en-US"/>
              <a:t>What happens at Just-in-Time?</a:t>
            </a:r>
          </a:p>
        </p:txBody>
      </p:sp>
      <p:sp>
        <p:nvSpPr>
          <p:cNvPr id="3" name="Content Placeholder 2">
            <a:extLst>
              <a:ext uri="{FF2B5EF4-FFF2-40B4-BE49-F238E27FC236}">
                <a16:creationId xmlns:a16="http://schemas.microsoft.com/office/drawing/2014/main" id="{C0625909-FD8E-6969-1D64-45588D54C02D}"/>
              </a:ext>
            </a:extLst>
          </p:cNvPr>
          <p:cNvSpPr>
            <a:spLocks noGrp="1"/>
          </p:cNvSpPr>
          <p:nvPr>
            <p:ph idx="1"/>
          </p:nvPr>
        </p:nvSpPr>
        <p:spPr/>
        <p:txBody>
          <a:bodyPr>
            <a:normAutofit fontScale="92500" lnSpcReduction="10000"/>
          </a:bodyPr>
          <a:lstStyle/>
          <a:p>
            <a:pPr algn="l">
              <a:lnSpc>
                <a:spcPct val="110000"/>
              </a:lnSpc>
            </a:pPr>
            <a:r>
              <a:rPr lang="en-US" b="1" i="0">
                <a:solidFill>
                  <a:srgbClr val="333333"/>
                </a:solidFill>
                <a:effectLst/>
              </a:rPr>
              <a:t>Processes for Plan Revisions Requested and Just-in-Time Submission Process</a:t>
            </a:r>
          </a:p>
          <a:p>
            <a:pPr marL="969963" algn="l">
              <a:lnSpc>
                <a:spcPct val="110000"/>
              </a:lnSpc>
            </a:pPr>
            <a:r>
              <a:rPr lang="en-US" sz="2400" b="0" i="0">
                <a:solidFill>
                  <a:srgbClr val="333333"/>
                </a:solidFill>
                <a:effectLst/>
              </a:rPr>
              <a:t>If the DMS Plan provided in the application </a:t>
            </a:r>
            <a:r>
              <a:rPr lang="en-US" sz="2400" b="0" i="0" u="sng">
                <a:solidFill>
                  <a:srgbClr val="333333"/>
                </a:solidFill>
                <a:effectLst/>
              </a:rPr>
              <a:t>cannot</a:t>
            </a:r>
            <a:r>
              <a:rPr lang="en-US" sz="2400" b="0" i="0">
                <a:solidFill>
                  <a:srgbClr val="333333"/>
                </a:solidFill>
                <a:effectLst/>
              </a:rPr>
              <a:t> be approved based on the information provided, applicants will be notified that additional information is needed. This will occur through the Just-in-Time (JIT) process. </a:t>
            </a:r>
          </a:p>
          <a:p>
            <a:pPr marL="969963" algn="l">
              <a:lnSpc>
                <a:spcPct val="110000"/>
              </a:lnSpc>
            </a:pPr>
            <a:r>
              <a:rPr lang="en-US" sz="2400" b="0" i="0">
                <a:solidFill>
                  <a:srgbClr val="333333"/>
                </a:solidFill>
                <a:effectLst/>
              </a:rPr>
              <a:t>Applicants will be expected to communicate with their Program Officer or Grants Management Specialist to resolve any issues that prevent the funding NIH Institute or Center from approving the DMS Plan, and potentially to submit a revised DMS Plan. </a:t>
            </a:r>
          </a:p>
          <a:p>
            <a:pPr marL="457200" lvl="1" indent="0">
              <a:lnSpc>
                <a:spcPct val="110000"/>
              </a:lnSpc>
              <a:buNone/>
            </a:pPr>
            <a:endParaRPr lang="en-US" sz="1400" b="0" i="0">
              <a:solidFill>
                <a:srgbClr val="333333"/>
              </a:solidFill>
              <a:effectLst/>
            </a:endParaRPr>
          </a:p>
          <a:p>
            <a:pPr marL="457200" lvl="1" indent="0">
              <a:lnSpc>
                <a:spcPct val="110000"/>
              </a:lnSpc>
              <a:buNone/>
            </a:pPr>
            <a:r>
              <a:rPr lang="en-US" sz="1400" b="0" i="0">
                <a:solidFill>
                  <a:srgbClr val="333333"/>
                </a:solidFill>
                <a:effectLst/>
              </a:rPr>
              <a:t>Refer to </a:t>
            </a:r>
            <a:r>
              <a:rPr lang="en-US" sz="1400" b="0" i="0" u="none" strike="noStrike">
                <a:solidFill>
                  <a:srgbClr val="428BCA"/>
                </a:solidFill>
                <a:effectLst/>
                <a:hlinkClick r:id="rId2"/>
              </a:rPr>
              <a:t>NIH Grants Policy Statement Section 2.5.1 Just-in-Time Procedures</a:t>
            </a:r>
            <a:r>
              <a:rPr lang="en-US" sz="1400" b="0" i="0">
                <a:solidFill>
                  <a:srgbClr val="333333"/>
                </a:solidFill>
                <a:effectLst/>
              </a:rPr>
              <a:t> for additional guidance.</a:t>
            </a:r>
          </a:p>
          <a:p>
            <a:pPr marL="0" indent="0">
              <a:lnSpc>
                <a:spcPct val="110000"/>
              </a:lnSpc>
              <a:buNone/>
            </a:pPr>
            <a:endParaRPr lang="en-US"/>
          </a:p>
        </p:txBody>
      </p:sp>
    </p:spTree>
    <p:extLst>
      <p:ext uri="{BB962C8B-B14F-4D97-AF65-F5344CB8AC3E}">
        <p14:creationId xmlns:p14="http://schemas.microsoft.com/office/powerpoint/2010/main" val="3062691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A1DA-F3C6-D01A-476A-47DB4C1B634F}"/>
              </a:ext>
            </a:extLst>
          </p:cNvPr>
          <p:cNvSpPr>
            <a:spLocks noGrp="1"/>
          </p:cNvSpPr>
          <p:nvPr>
            <p:ph type="title"/>
          </p:nvPr>
        </p:nvSpPr>
        <p:spPr>
          <a:xfrm>
            <a:off x="838200" y="365125"/>
            <a:ext cx="9640078" cy="1325563"/>
          </a:xfrm>
        </p:spPr>
        <p:txBody>
          <a:bodyPr/>
          <a:lstStyle/>
          <a:p>
            <a:r>
              <a:rPr lang="en-US"/>
              <a:t>What are my responsibilities during award life and at closeout?</a:t>
            </a:r>
          </a:p>
        </p:txBody>
      </p:sp>
      <p:sp>
        <p:nvSpPr>
          <p:cNvPr id="3" name="Content Placeholder 2">
            <a:extLst>
              <a:ext uri="{FF2B5EF4-FFF2-40B4-BE49-F238E27FC236}">
                <a16:creationId xmlns:a16="http://schemas.microsoft.com/office/drawing/2014/main" id="{285C9967-4546-F2A8-F9ED-2B0BC75EA611}"/>
              </a:ext>
            </a:extLst>
          </p:cNvPr>
          <p:cNvSpPr>
            <a:spLocks noGrp="1"/>
          </p:cNvSpPr>
          <p:nvPr>
            <p:ph idx="1"/>
          </p:nvPr>
        </p:nvSpPr>
        <p:spPr/>
        <p:txBody>
          <a:bodyPr>
            <a:normAutofit/>
          </a:bodyPr>
          <a:lstStyle/>
          <a:p>
            <a:r>
              <a:rPr lang="en-US"/>
              <a:t>The PI is responsible for ensuring data are handled and made available per the approved Data Management and Sharing Plan;</a:t>
            </a:r>
          </a:p>
          <a:p>
            <a:pPr lvl="1"/>
            <a:r>
              <a:rPr lang="en-US"/>
              <a:t>This includes coordination of staff and project personnel,</a:t>
            </a:r>
          </a:p>
          <a:p>
            <a:pPr lvl="1"/>
            <a:r>
              <a:rPr lang="en-US"/>
              <a:t>Review and monitoring of work progress,</a:t>
            </a:r>
          </a:p>
          <a:p>
            <a:pPr lvl="1"/>
            <a:r>
              <a:rPr lang="en-US"/>
              <a:t>Reporting changes and progress via the appropriate mechanisms to NIH,</a:t>
            </a:r>
          </a:p>
          <a:p>
            <a:pPr lvl="1"/>
            <a:r>
              <a:rPr lang="en-US" b="1">
                <a:highlight>
                  <a:srgbClr val="FFFF00"/>
                </a:highlight>
              </a:rPr>
              <a:t>Making the data available via the approved repository(ies) by the date of an associated publication or the project end-date, whichever comes first.</a:t>
            </a:r>
          </a:p>
          <a:p>
            <a:r>
              <a:rPr lang="en-US"/>
              <a:t>OSP is responsible for compliance reviews of the Data Management and Sharing Plan, and review of the RPPR information to identify inconsistencies.</a:t>
            </a:r>
          </a:p>
        </p:txBody>
      </p:sp>
    </p:spTree>
    <p:extLst>
      <p:ext uri="{BB962C8B-B14F-4D97-AF65-F5344CB8AC3E}">
        <p14:creationId xmlns:p14="http://schemas.microsoft.com/office/powerpoint/2010/main" val="2432753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883E7-0DF1-C2B6-739C-1F3B1E77CE5D}"/>
              </a:ext>
            </a:extLst>
          </p:cNvPr>
          <p:cNvSpPr>
            <a:spLocks noGrp="1"/>
          </p:cNvSpPr>
          <p:nvPr>
            <p:ph type="title"/>
          </p:nvPr>
        </p:nvSpPr>
        <p:spPr/>
        <p:txBody>
          <a:bodyPr/>
          <a:lstStyle/>
          <a:p>
            <a:r>
              <a:rPr lang="en-US" dirty="0"/>
              <a:t>Limitations on Sharing</a:t>
            </a:r>
          </a:p>
        </p:txBody>
      </p:sp>
      <p:sp>
        <p:nvSpPr>
          <p:cNvPr id="3" name="Content Placeholder 2">
            <a:extLst>
              <a:ext uri="{FF2B5EF4-FFF2-40B4-BE49-F238E27FC236}">
                <a16:creationId xmlns:a16="http://schemas.microsoft.com/office/drawing/2014/main" id="{DF3EF693-805B-09C6-10CC-4CBA247D52DE}"/>
              </a:ext>
            </a:extLst>
          </p:cNvPr>
          <p:cNvSpPr>
            <a:spLocks noGrp="1"/>
          </p:cNvSpPr>
          <p:nvPr>
            <p:ph idx="1"/>
          </p:nvPr>
        </p:nvSpPr>
        <p:spPr/>
        <p:txBody>
          <a:bodyPr/>
          <a:lstStyle/>
          <a:p>
            <a:r>
              <a:rPr lang="en-US"/>
              <a:t>DMS Plans should maximize </a:t>
            </a:r>
            <a:r>
              <a:rPr lang="en-US" b="1" u="sng"/>
              <a:t>appropriate</a:t>
            </a:r>
            <a:r>
              <a:rPr lang="en-US"/>
              <a:t> sharing</a:t>
            </a:r>
          </a:p>
          <a:p>
            <a:r>
              <a:rPr lang="en-US"/>
              <a:t>Justifiable ethical, legal, and technical factors for limiting sharing include:</a:t>
            </a:r>
          </a:p>
          <a:p>
            <a:pPr lvl="1"/>
            <a:r>
              <a:rPr lang="en-US"/>
              <a:t>Informed consent will not permit or limits scope of sharing or use</a:t>
            </a:r>
          </a:p>
          <a:p>
            <a:pPr lvl="1"/>
            <a:r>
              <a:rPr lang="en-US"/>
              <a:t>Privacy or safety of research participants would be compromised and available protections insufficient</a:t>
            </a:r>
          </a:p>
          <a:p>
            <a:pPr lvl="1"/>
            <a:r>
              <a:rPr lang="en-US"/>
              <a:t>Explicit federal, state, local, or Tribal law, regulation, or policy prohibits disclosure</a:t>
            </a:r>
          </a:p>
          <a:p>
            <a:pPr lvl="1"/>
            <a:r>
              <a:rPr lang="en-US"/>
              <a:t>Restrictions imposed by existing or anticipated agreements with other parties</a:t>
            </a:r>
          </a:p>
        </p:txBody>
      </p:sp>
    </p:spTree>
    <p:extLst>
      <p:ext uri="{BB962C8B-B14F-4D97-AF65-F5344CB8AC3E}">
        <p14:creationId xmlns:p14="http://schemas.microsoft.com/office/powerpoint/2010/main" val="2987374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6F844-CE1C-4C8B-D0F8-A7EA3CA8E64D}"/>
              </a:ext>
            </a:extLst>
          </p:cNvPr>
          <p:cNvSpPr>
            <a:spLocks noGrp="1"/>
          </p:cNvSpPr>
          <p:nvPr>
            <p:ph type="title"/>
          </p:nvPr>
        </p:nvSpPr>
        <p:spPr/>
        <p:txBody>
          <a:bodyPr/>
          <a:lstStyle/>
          <a:p>
            <a:r>
              <a:rPr lang="en-US"/>
              <a:t>Making data available: When?</a:t>
            </a:r>
          </a:p>
        </p:txBody>
      </p:sp>
      <p:sp>
        <p:nvSpPr>
          <p:cNvPr id="3" name="Content Placeholder 2">
            <a:extLst>
              <a:ext uri="{FF2B5EF4-FFF2-40B4-BE49-F238E27FC236}">
                <a16:creationId xmlns:a16="http://schemas.microsoft.com/office/drawing/2014/main" id="{2BC95110-9922-3E50-AAB1-7080DD18514B}"/>
              </a:ext>
            </a:extLst>
          </p:cNvPr>
          <p:cNvSpPr>
            <a:spLocks noGrp="1"/>
          </p:cNvSpPr>
          <p:nvPr>
            <p:ph idx="1"/>
          </p:nvPr>
        </p:nvSpPr>
        <p:spPr>
          <a:xfrm>
            <a:off x="283335" y="1429555"/>
            <a:ext cx="11070465" cy="4964806"/>
          </a:xfrm>
        </p:spPr>
        <p:txBody>
          <a:bodyPr>
            <a:normAutofit fontScale="55000" lnSpcReduction="20000"/>
          </a:bodyPr>
          <a:lstStyle/>
          <a:p>
            <a:pPr algn="l">
              <a:lnSpc>
                <a:spcPct val="120000"/>
              </a:lnSpc>
            </a:pPr>
            <a:r>
              <a:rPr lang="en-US" sz="3600" b="0" i="0">
                <a:effectLst/>
              </a:rPr>
              <a:t>NIH encourages scientific data to be shared as soon as possible, and </a:t>
            </a:r>
            <a:r>
              <a:rPr lang="en-US" sz="3600" b="1" i="0">
                <a:effectLst/>
              </a:rPr>
              <a:t>no later than at the time of an associated publication or the end of the performance period, whichever comes first</a:t>
            </a:r>
            <a:r>
              <a:rPr lang="en-US" sz="3600" b="0" i="0">
                <a:effectLst/>
              </a:rPr>
              <a:t>.  </a:t>
            </a:r>
          </a:p>
          <a:p>
            <a:pPr lvl="1">
              <a:lnSpc>
                <a:spcPct val="120000"/>
              </a:lnSpc>
            </a:pPr>
            <a:r>
              <a:rPr lang="en-US" sz="3300" b="1" i="0">
                <a:effectLst/>
              </a:rPr>
              <a:t>The time of an associated publication</a:t>
            </a:r>
            <a:r>
              <a:rPr lang="en-US" sz="3300" b="0" i="0">
                <a:effectLst/>
              </a:rPr>
              <a:t>: Scientific data underlying peer-reviewed journal articles should be made accessible no later than the date on which the article is first made available in print or electronic format. </a:t>
            </a:r>
          </a:p>
          <a:p>
            <a:pPr lvl="1">
              <a:lnSpc>
                <a:spcPct val="120000"/>
              </a:lnSpc>
            </a:pPr>
            <a:r>
              <a:rPr lang="en-US" sz="3300" b="1" i="0">
                <a:effectLst/>
              </a:rPr>
              <a:t>The end of the performance period</a:t>
            </a:r>
            <a:r>
              <a:rPr lang="en-US" sz="3300" b="0" i="0">
                <a:effectLst/>
              </a:rPr>
              <a:t>: Scientific data underlying findings not disseminated through peer-reviewed journal articles should be shared by the end of the performance period unless the grant enters a no-cost extension. If a no cost extension is permitted, then the recipient should share the data by the end of the extended performance period. These scientific data may underlie unpublished key findings, developments, and conclusions; or findings documented within preprints, conference proceedings, or book chapters. For example, scientific data underlying null and negative findings are important to share even though these key findings are not always published. Researchers should be aware that some preprint servers may require the sharing of data upon preprint posting, and repositories storing data may similarly require public release of data upon preprint posting. </a:t>
            </a:r>
          </a:p>
          <a:p>
            <a:pPr algn="l">
              <a:lnSpc>
                <a:spcPct val="120000"/>
              </a:lnSpc>
            </a:pPr>
            <a:r>
              <a:rPr lang="en-US" sz="2400" b="0" i="0">
                <a:effectLst/>
              </a:rPr>
              <a:t>NIH Institutes, Centers and Offices (ICOs), Notice of Funding Opportunities (NOFOs), funding opportunity announcements (FOAs), and other NIH policies (e.g., the Genomic Data Sharing Policy) may specify earlier expectations for data sharing timelines, in which case, the data should be made available as required by those expectations.</a:t>
            </a:r>
          </a:p>
          <a:p>
            <a:pPr marL="0" indent="0">
              <a:buNone/>
            </a:pPr>
            <a:endParaRPr lang="en-US"/>
          </a:p>
        </p:txBody>
      </p:sp>
      <p:sp>
        <p:nvSpPr>
          <p:cNvPr id="4" name="TextBox 3">
            <a:extLst>
              <a:ext uri="{FF2B5EF4-FFF2-40B4-BE49-F238E27FC236}">
                <a16:creationId xmlns:a16="http://schemas.microsoft.com/office/drawing/2014/main" id="{B3D83CE8-FF28-3770-0D15-926633065D55}"/>
              </a:ext>
            </a:extLst>
          </p:cNvPr>
          <p:cNvSpPr txBox="1"/>
          <p:nvPr/>
        </p:nvSpPr>
        <p:spPr>
          <a:xfrm>
            <a:off x="1397358" y="6317087"/>
            <a:ext cx="9665594" cy="369332"/>
          </a:xfrm>
          <a:prstGeom prst="rect">
            <a:avLst/>
          </a:prstGeom>
          <a:noFill/>
        </p:spPr>
        <p:txBody>
          <a:bodyPr wrap="square" rtlCol="0">
            <a:spAutoFit/>
          </a:bodyPr>
          <a:lstStyle/>
          <a:p>
            <a:r>
              <a:rPr lang="en-US">
                <a:hlinkClick r:id="rId2"/>
              </a:rPr>
              <a:t>Source: When do I need to make my data available? - </a:t>
            </a:r>
            <a:r>
              <a:rPr lang="en-US" err="1">
                <a:hlinkClick r:id="rId2"/>
              </a:rPr>
              <a:t>Countway</a:t>
            </a:r>
            <a:r>
              <a:rPr lang="en-US">
                <a:hlinkClick r:id="rId2"/>
              </a:rPr>
              <a:t> </a:t>
            </a:r>
            <a:r>
              <a:rPr lang="en-US" err="1">
                <a:hlinkClick r:id="rId2"/>
              </a:rPr>
              <a:t>LibAnswers</a:t>
            </a:r>
            <a:r>
              <a:rPr lang="en-US">
                <a:hlinkClick r:id="rId2"/>
              </a:rPr>
              <a:t> (harvard.edu)</a:t>
            </a:r>
            <a:endParaRPr lang="en-US"/>
          </a:p>
        </p:txBody>
      </p:sp>
    </p:spTree>
    <p:extLst>
      <p:ext uri="{BB962C8B-B14F-4D97-AF65-F5344CB8AC3E}">
        <p14:creationId xmlns:p14="http://schemas.microsoft.com/office/powerpoint/2010/main" val="2983311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5CE69-478B-86DB-75BB-638AFCF351F1}"/>
              </a:ext>
            </a:extLst>
          </p:cNvPr>
          <p:cNvSpPr>
            <a:spLocks noGrp="1"/>
          </p:cNvSpPr>
          <p:nvPr>
            <p:ph type="title"/>
          </p:nvPr>
        </p:nvSpPr>
        <p:spPr/>
        <p:txBody>
          <a:bodyPr>
            <a:normAutofit fontScale="90000"/>
          </a:bodyPr>
          <a:lstStyle/>
          <a:p>
            <a:r>
              <a:rPr lang="en-US"/>
              <a:t>What is required in the RPPR (research progress and performance report) and Final RPPR? </a:t>
            </a:r>
          </a:p>
        </p:txBody>
      </p:sp>
      <p:sp>
        <p:nvSpPr>
          <p:cNvPr id="3" name="Content Placeholder 2">
            <a:extLst>
              <a:ext uri="{FF2B5EF4-FFF2-40B4-BE49-F238E27FC236}">
                <a16:creationId xmlns:a16="http://schemas.microsoft.com/office/drawing/2014/main" id="{83B61BBF-12FA-AD39-DF21-9AC22BEEE651}"/>
              </a:ext>
            </a:extLst>
          </p:cNvPr>
          <p:cNvSpPr>
            <a:spLocks noGrp="1"/>
          </p:cNvSpPr>
          <p:nvPr>
            <p:ph idx="1"/>
          </p:nvPr>
        </p:nvSpPr>
        <p:spPr/>
        <p:txBody>
          <a:bodyPr/>
          <a:lstStyle/>
          <a:p>
            <a:pPr>
              <a:lnSpc>
                <a:spcPct val="100000"/>
              </a:lnSpc>
            </a:pPr>
            <a:r>
              <a:rPr lang="en-US"/>
              <a:t>A new section will be added to the required RPPR “Data Management and Sharing” with required questions anticipated to be: </a:t>
            </a:r>
          </a:p>
          <a:p>
            <a:pPr lvl="1">
              <a:lnSpc>
                <a:spcPct val="100000"/>
              </a:lnSpc>
            </a:pPr>
            <a:r>
              <a:rPr lang="en-US"/>
              <a:t>Have scientific data been generated and shared during this reporting period? Describe activities related to the approved Data Management and Sharing Plan. Enter response below. </a:t>
            </a:r>
          </a:p>
          <a:p>
            <a:pPr lvl="1">
              <a:lnSpc>
                <a:spcPct val="100000"/>
              </a:lnSpc>
            </a:pPr>
            <a:r>
              <a:rPr lang="en-US"/>
              <a:t>Are there changes to the Data Management and Sharing Plan? </a:t>
            </a:r>
          </a:p>
          <a:p>
            <a:pPr lvl="2">
              <a:lnSpc>
                <a:spcPct val="100000"/>
              </a:lnSpc>
            </a:pPr>
            <a:r>
              <a:rPr lang="en-US"/>
              <a:t>❑ No Change </a:t>
            </a:r>
          </a:p>
          <a:p>
            <a:pPr lvl="2">
              <a:lnSpc>
                <a:spcPct val="100000"/>
              </a:lnSpc>
            </a:pPr>
            <a:r>
              <a:rPr lang="en-US"/>
              <a:t>❑ Enter description of change and upload revised Data Management and Sharing Plan</a:t>
            </a:r>
          </a:p>
        </p:txBody>
      </p:sp>
      <p:sp>
        <p:nvSpPr>
          <p:cNvPr id="4" name="TextBox 3">
            <a:extLst>
              <a:ext uri="{FF2B5EF4-FFF2-40B4-BE49-F238E27FC236}">
                <a16:creationId xmlns:a16="http://schemas.microsoft.com/office/drawing/2014/main" id="{B0770403-A3E9-C5EF-64BE-FE2A57963FD0}"/>
              </a:ext>
            </a:extLst>
          </p:cNvPr>
          <p:cNvSpPr txBox="1"/>
          <p:nvPr/>
        </p:nvSpPr>
        <p:spPr>
          <a:xfrm>
            <a:off x="1113409" y="5369571"/>
            <a:ext cx="9965181" cy="646331"/>
          </a:xfrm>
          <a:prstGeom prst="rect">
            <a:avLst/>
          </a:prstGeom>
          <a:noFill/>
        </p:spPr>
        <p:txBody>
          <a:bodyPr wrap="square" rtlCol="0">
            <a:spAutoFit/>
          </a:bodyPr>
          <a:lstStyle/>
          <a:p>
            <a:r>
              <a:rPr lang="en-US"/>
              <a:t>If a proposal was not required to include a DMSP at the proposal stage, these questions can be marked as not applicable in the RPPR.</a:t>
            </a:r>
          </a:p>
        </p:txBody>
      </p:sp>
    </p:spTree>
    <p:extLst>
      <p:ext uri="{BB962C8B-B14F-4D97-AF65-F5344CB8AC3E}">
        <p14:creationId xmlns:p14="http://schemas.microsoft.com/office/powerpoint/2010/main" val="3613353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101E2-616C-9E36-9F60-06E6DE17EF6F}"/>
              </a:ext>
            </a:extLst>
          </p:cNvPr>
          <p:cNvSpPr>
            <a:spLocks noGrp="1"/>
          </p:cNvSpPr>
          <p:nvPr>
            <p:ph type="title"/>
          </p:nvPr>
        </p:nvSpPr>
        <p:spPr/>
        <p:txBody>
          <a:bodyPr/>
          <a:lstStyle/>
          <a:p>
            <a:r>
              <a:rPr lang="en-US"/>
              <a:t>Non-compliance</a:t>
            </a:r>
          </a:p>
        </p:txBody>
      </p:sp>
      <p:sp>
        <p:nvSpPr>
          <p:cNvPr id="3" name="Content Placeholder 2">
            <a:extLst>
              <a:ext uri="{FF2B5EF4-FFF2-40B4-BE49-F238E27FC236}">
                <a16:creationId xmlns:a16="http://schemas.microsoft.com/office/drawing/2014/main" id="{6D96C00C-DA9B-520A-6C06-5E5D084EF3F9}"/>
              </a:ext>
            </a:extLst>
          </p:cNvPr>
          <p:cNvSpPr>
            <a:spLocks noGrp="1"/>
          </p:cNvSpPr>
          <p:nvPr>
            <p:ph idx="1"/>
          </p:nvPr>
        </p:nvSpPr>
        <p:spPr/>
        <p:txBody>
          <a:bodyPr/>
          <a:lstStyle/>
          <a:p>
            <a:r>
              <a:rPr lang="en-US"/>
              <a:t>Proposals submitted without a compliant DMS plan can be returned without review by the NIH.</a:t>
            </a:r>
          </a:p>
          <a:p>
            <a:r>
              <a:rPr lang="en-US"/>
              <a:t>Projects that are awarded that are found to be non-compliant with the approved data management and sharing plan can result in NIH enforcement actions including but not limited to: </a:t>
            </a:r>
          </a:p>
          <a:p>
            <a:pPr lvl="1"/>
            <a:r>
              <a:rPr lang="en-US"/>
              <a:t>additional restrictive terms and conditions, </a:t>
            </a:r>
          </a:p>
          <a:p>
            <a:pPr lvl="1"/>
            <a:r>
              <a:rPr lang="en-US"/>
              <a:t>cancellation of the project and return of funding, </a:t>
            </a:r>
          </a:p>
          <a:p>
            <a:pPr lvl="1"/>
            <a:r>
              <a:rPr lang="en-US"/>
              <a:t>restriction for project personnel and the university to future funding opportunities,</a:t>
            </a:r>
          </a:p>
          <a:p>
            <a:pPr lvl="1"/>
            <a:r>
              <a:rPr lang="en-US"/>
              <a:t>other enforcement actions as deemed appropriate by NSF and OIG. </a:t>
            </a:r>
          </a:p>
        </p:txBody>
      </p:sp>
    </p:spTree>
    <p:extLst>
      <p:ext uri="{BB962C8B-B14F-4D97-AF65-F5344CB8AC3E}">
        <p14:creationId xmlns:p14="http://schemas.microsoft.com/office/powerpoint/2010/main" val="1029634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B9A6F-10E8-D8E3-C1D5-B0DFD46D6075}"/>
              </a:ext>
            </a:extLst>
          </p:cNvPr>
          <p:cNvSpPr>
            <a:spLocks noGrp="1"/>
          </p:cNvSpPr>
          <p:nvPr>
            <p:ph type="title"/>
          </p:nvPr>
        </p:nvSpPr>
        <p:spPr>
          <a:xfrm>
            <a:off x="838200" y="365126"/>
            <a:ext cx="10515600" cy="1019354"/>
          </a:xfrm>
        </p:spPr>
        <p:txBody>
          <a:bodyPr/>
          <a:lstStyle/>
          <a:p>
            <a:r>
              <a:rPr lang="en-US" dirty="0"/>
              <a:t>Requirements</a:t>
            </a:r>
          </a:p>
        </p:txBody>
      </p:sp>
      <p:sp>
        <p:nvSpPr>
          <p:cNvPr id="3" name="Content Placeholder 2">
            <a:extLst>
              <a:ext uri="{FF2B5EF4-FFF2-40B4-BE49-F238E27FC236}">
                <a16:creationId xmlns:a16="http://schemas.microsoft.com/office/drawing/2014/main" id="{4D6F7387-FCE4-F90C-A4FE-3D6CB519CBE2}"/>
              </a:ext>
            </a:extLst>
          </p:cNvPr>
          <p:cNvSpPr>
            <a:spLocks noGrp="1"/>
          </p:cNvSpPr>
          <p:nvPr>
            <p:ph idx="1"/>
          </p:nvPr>
        </p:nvSpPr>
        <p:spPr>
          <a:xfrm>
            <a:off x="838200" y="1384480"/>
            <a:ext cx="10515600" cy="4301543"/>
          </a:xfrm>
        </p:spPr>
        <p:txBody>
          <a:bodyPr>
            <a:normAutofit fontScale="70000" lnSpcReduction="20000"/>
          </a:bodyPr>
          <a:lstStyle/>
          <a:p>
            <a:pPr>
              <a:lnSpc>
                <a:spcPct val="120000"/>
              </a:lnSpc>
              <a:spcBef>
                <a:spcPts val="0"/>
              </a:spcBef>
            </a:pPr>
            <a:r>
              <a:rPr lang="en-US" dirty="0"/>
              <a:t>All research proposals that result in the generation of scientific data*, submitted to National Institutes of Health (NIH) for deadlines 1/25/2023 or later, require a data management and sharing plan (DMSP) to be included with the proposal. </a:t>
            </a:r>
          </a:p>
          <a:p>
            <a:pPr lvl="1">
              <a:lnSpc>
                <a:spcPct val="120000"/>
              </a:lnSpc>
              <a:spcBef>
                <a:spcPts val="0"/>
              </a:spcBef>
            </a:pPr>
            <a:r>
              <a:rPr lang="en-US" dirty="0"/>
              <a:t>The plan is excluded from peer review.</a:t>
            </a:r>
          </a:p>
          <a:p>
            <a:pPr>
              <a:lnSpc>
                <a:spcPct val="120000"/>
              </a:lnSpc>
              <a:spcBef>
                <a:spcPts val="0"/>
              </a:spcBef>
            </a:pPr>
            <a:r>
              <a:rPr lang="en-US" b="1" dirty="0"/>
              <a:t>The plan informs how data will be managed and shared throughout the project life (if awarded) and how the data will be made publicly available by the time of the associated publication or project end-date (whichever comes first).</a:t>
            </a:r>
          </a:p>
          <a:p>
            <a:pPr>
              <a:lnSpc>
                <a:spcPct val="120000"/>
              </a:lnSpc>
              <a:spcBef>
                <a:spcPts val="0"/>
              </a:spcBef>
            </a:pPr>
            <a:r>
              <a:rPr lang="en-US" dirty="0"/>
              <a:t>Plan updates or changes must be reported to NIH</a:t>
            </a:r>
          </a:p>
          <a:p>
            <a:pPr lvl="1">
              <a:lnSpc>
                <a:spcPct val="120000"/>
              </a:lnSpc>
              <a:spcBef>
                <a:spcPts val="0"/>
              </a:spcBef>
            </a:pPr>
            <a:r>
              <a:rPr lang="en-US" dirty="0"/>
              <a:t>This can be done via the RPPR, Just-in-time, or other mechanisms,</a:t>
            </a:r>
          </a:p>
          <a:p>
            <a:pPr lvl="1">
              <a:lnSpc>
                <a:spcPct val="120000"/>
              </a:lnSpc>
              <a:spcBef>
                <a:spcPts val="0"/>
              </a:spcBef>
            </a:pPr>
            <a:r>
              <a:rPr lang="en-US" dirty="0"/>
              <a:t>NIH will monitor compliance with the plan elements.</a:t>
            </a:r>
          </a:p>
          <a:p>
            <a:pPr>
              <a:lnSpc>
                <a:spcPct val="120000"/>
              </a:lnSpc>
              <a:spcBef>
                <a:spcPts val="0"/>
              </a:spcBef>
            </a:pPr>
            <a:r>
              <a:rPr lang="en-US" b="1" dirty="0"/>
              <a:t>Data must be shared in an approved repository at the time of publication and/or by the end of the project (term date).</a:t>
            </a:r>
          </a:p>
          <a:p>
            <a:pPr marL="0" indent="0">
              <a:lnSpc>
                <a:spcPct val="120000"/>
              </a:lnSpc>
              <a:spcBef>
                <a:spcPts val="0"/>
              </a:spcBef>
              <a:buNone/>
            </a:pPr>
            <a:endParaRPr lang="en-US" b="1" dirty="0"/>
          </a:p>
          <a:p>
            <a:pPr>
              <a:lnSpc>
                <a:spcPct val="120000"/>
              </a:lnSpc>
              <a:spcBef>
                <a:spcPts val="0"/>
              </a:spcBef>
            </a:pPr>
            <a:r>
              <a:rPr lang="en-US" dirty="0"/>
              <a:t>Note: Genomic Data Sharing policy is outlined in </a:t>
            </a:r>
            <a:r>
              <a:rPr lang="en-US" dirty="0">
                <a:hlinkClick r:id="rId2"/>
              </a:rPr>
              <a:t>NOT-OD-22-198</a:t>
            </a:r>
            <a:r>
              <a:rPr lang="en-US" dirty="0"/>
              <a:t>.</a:t>
            </a:r>
          </a:p>
          <a:p>
            <a:pPr>
              <a:lnSpc>
                <a:spcPct val="120000"/>
              </a:lnSpc>
              <a:spcBef>
                <a:spcPts val="0"/>
              </a:spcBef>
            </a:pPr>
            <a:endParaRPr lang="en-US" dirty="0"/>
          </a:p>
        </p:txBody>
      </p:sp>
      <p:sp>
        <p:nvSpPr>
          <p:cNvPr id="4" name="TextBox 3">
            <a:extLst>
              <a:ext uri="{FF2B5EF4-FFF2-40B4-BE49-F238E27FC236}">
                <a16:creationId xmlns:a16="http://schemas.microsoft.com/office/drawing/2014/main" id="{FFFD5946-D939-5499-52C2-243D148217DE}"/>
              </a:ext>
            </a:extLst>
          </p:cNvPr>
          <p:cNvSpPr txBox="1"/>
          <p:nvPr/>
        </p:nvSpPr>
        <p:spPr>
          <a:xfrm>
            <a:off x="379926" y="5686023"/>
            <a:ext cx="10592874" cy="1138773"/>
          </a:xfrm>
          <a:prstGeom prst="rect">
            <a:avLst/>
          </a:prstGeom>
          <a:noFill/>
        </p:spPr>
        <p:txBody>
          <a:bodyPr wrap="square" rtlCol="0">
            <a:spAutoFit/>
          </a:bodyPr>
          <a:lstStyle/>
          <a:p>
            <a:pPr algn="l"/>
            <a:r>
              <a:rPr lang="en-US" sz="1000" dirty="0"/>
              <a:t>*</a:t>
            </a:r>
            <a:r>
              <a:rPr lang="en-US" sz="1000" b="1" i="0" dirty="0">
                <a:solidFill>
                  <a:srgbClr val="212529"/>
                </a:solidFill>
                <a:effectLst/>
                <a:latin typeface="Nunito Sans" pitchFamily="2" charset="0"/>
              </a:rPr>
              <a:t>Scientific Data</a:t>
            </a:r>
            <a:r>
              <a:rPr lang="en-US" sz="1000" b="0" i="0" dirty="0">
                <a:solidFill>
                  <a:srgbClr val="212529"/>
                </a:solidFill>
                <a:effectLst/>
                <a:latin typeface="Nunito Sans" pitchFamily="2" charset="0"/>
              </a:rPr>
              <a:t> is defined as data commonly accepted in the scientific community as of sufficient quality to validate and replicate research findings, regardless of whether the data are used to support scholarly publications.</a:t>
            </a:r>
          </a:p>
          <a:p>
            <a:pPr lvl="1">
              <a:buFont typeface="Arial" panose="020B0604020202020204" pitchFamily="34" charset="0"/>
              <a:buChar char="•"/>
            </a:pPr>
            <a:r>
              <a:rPr lang="en-US" sz="1000" b="0" i="0" dirty="0">
                <a:solidFill>
                  <a:srgbClr val="212529"/>
                </a:solidFill>
                <a:effectLst/>
                <a:latin typeface="Nunito Sans" pitchFamily="2" charset="0"/>
              </a:rPr>
              <a:t>Scientific data</a:t>
            </a:r>
            <a:r>
              <a:rPr lang="en-US" sz="1000" b="1" i="0" dirty="0">
                <a:solidFill>
                  <a:srgbClr val="212529"/>
                </a:solidFill>
                <a:effectLst/>
                <a:latin typeface="Nunito Sans" pitchFamily="2" charset="0"/>
              </a:rPr>
              <a:t> includes</a:t>
            </a:r>
            <a:r>
              <a:rPr lang="en-US" sz="1000" b="0" i="0" dirty="0">
                <a:solidFill>
                  <a:srgbClr val="212529"/>
                </a:solidFill>
                <a:effectLst/>
                <a:latin typeface="Nunito Sans" pitchFamily="2" charset="0"/>
              </a:rPr>
              <a:t> any data needed to validate and replicate research findings.</a:t>
            </a:r>
          </a:p>
          <a:p>
            <a:pPr lvl="1">
              <a:buFont typeface="Arial" panose="020B0604020202020204" pitchFamily="34" charset="0"/>
              <a:buChar char="•"/>
            </a:pPr>
            <a:r>
              <a:rPr lang="en-US" sz="1000" b="0" i="0" dirty="0">
                <a:solidFill>
                  <a:srgbClr val="212529"/>
                </a:solidFill>
                <a:effectLst/>
                <a:latin typeface="Nunito Sans" pitchFamily="2" charset="0"/>
              </a:rPr>
              <a:t>Scientific data </a:t>
            </a:r>
            <a:r>
              <a:rPr lang="en-US" sz="1000" b="1" i="0" dirty="0">
                <a:solidFill>
                  <a:srgbClr val="212529"/>
                </a:solidFill>
                <a:effectLst/>
                <a:latin typeface="Nunito Sans" pitchFamily="2" charset="0"/>
              </a:rPr>
              <a:t>does </a:t>
            </a:r>
            <a:r>
              <a:rPr lang="en-US" sz="1000" b="1" i="0" u="sng" dirty="0">
                <a:solidFill>
                  <a:srgbClr val="212529"/>
                </a:solidFill>
                <a:effectLst/>
                <a:latin typeface="Nunito Sans" pitchFamily="2" charset="0"/>
              </a:rPr>
              <a:t>not</a:t>
            </a:r>
            <a:r>
              <a:rPr lang="en-US" sz="1000" b="1" i="0" dirty="0">
                <a:solidFill>
                  <a:srgbClr val="212529"/>
                </a:solidFill>
                <a:effectLst/>
                <a:latin typeface="Nunito Sans" pitchFamily="2" charset="0"/>
              </a:rPr>
              <a:t> include</a:t>
            </a:r>
            <a:r>
              <a:rPr lang="en-US" sz="1000" b="0" i="0" dirty="0">
                <a:solidFill>
                  <a:srgbClr val="212529"/>
                </a:solidFill>
                <a:effectLst/>
                <a:latin typeface="Nunito Sans" pitchFamily="2" charset="0"/>
              </a:rPr>
              <a:t> laboratory notebooks, preliminary analyses, completed case report forms, drafts of scientific papers, plans for future research, peer reviews, communications with colleagues, or physical objects such as laboratory specimens.</a:t>
            </a:r>
          </a:p>
          <a:p>
            <a:endParaRPr lang="en-US" dirty="0"/>
          </a:p>
        </p:txBody>
      </p:sp>
    </p:spTree>
    <p:extLst>
      <p:ext uri="{BB962C8B-B14F-4D97-AF65-F5344CB8AC3E}">
        <p14:creationId xmlns:p14="http://schemas.microsoft.com/office/powerpoint/2010/main" val="894833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E2509-6629-CFB3-B310-3C47C1209333}"/>
              </a:ext>
            </a:extLst>
          </p:cNvPr>
          <p:cNvSpPr>
            <a:spLocks noGrp="1"/>
          </p:cNvSpPr>
          <p:nvPr>
            <p:ph type="title"/>
          </p:nvPr>
        </p:nvSpPr>
        <p:spPr/>
        <p:txBody>
          <a:bodyPr/>
          <a:lstStyle/>
          <a:p>
            <a:r>
              <a:rPr lang="en-US"/>
              <a:t>What if I have questions?</a:t>
            </a:r>
          </a:p>
        </p:txBody>
      </p:sp>
      <p:sp>
        <p:nvSpPr>
          <p:cNvPr id="3" name="Content Placeholder 2">
            <a:extLst>
              <a:ext uri="{FF2B5EF4-FFF2-40B4-BE49-F238E27FC236}">
                <a16:creationId xmlns:a16="http://schemas.microsoft.com/office/drawing/2014/main" id="{15C5FE5A-C529-B52E-B950-8BA55A736EBE}"/>
              </a:ext>
            </a:extLst>
          </p:cNvPr>
          <p:cNvSpPr>
            <a:spLocks noGrp="1"/>
          </p:cNvSpPr>
          <p:nvPr>
            <p:ph idx="1"/>
          </p:nvPr>
        </p:nvSpPr>
        <p:spPr/>
        <p:txBody>
          <a:bodyPr/>
          <a:lstStyle/>
          <a:p>
            <a:r>
              <a:rPr lang="en-US" dirty="0"/>
              <a:t>Office of Sponsored Programs: </a:t>
            </a:r>
          </a:p>
          <a:p>
            <a:pPr lvl="1"/>
            <a:r>
              <a:rPr lang="en-US" dirty="0"/>
              <a:t>Pre-award team – </a:t>
            </a:r>
            <a:r>
              <a:rPr lang="en-US" dirty="0">
                <a:hlinkClick r:id="rId2"/>
              </a:rPr>
              <a:t>preaward@uidaho.edu</a:t>
            </a:r>
            <a:r>
              <a:rPr lang="en-US" dirty="0"/>
              <a:t> (proposals and JIT)</a:t>
            </a:r>
          </a:p>
          <a:p>
            <a:pPr lvl="1"/>
            <a:r>
              <a:rPr lang="en-US" dirty="0"/>
              <a:t>Post award team – </a:t>
            </a:r>
            <a:r>
              <a:rPr lang="en-US" dirty="0">
                <a:hlinkClick r:id="rId3"/>
              </a:rPr>
              <a:t>postaward@uidaho.edu</a:t>
            </a:r>
            <a:r>
              <a:rPr lang="en-US" dirty="0"/>
              <a:t> (RPPRs and project plan changes)</a:t>
            </a:r>
          </a:p>
          <a:p>
            <a:r>
              <a:rPr lang="en-US" dirty="0"/>
              <a:t>UI Library:</a:t>
            </a:r>
          </a:p>
          <a:p>
            <a:pPr lvl="1"/>
            <a:r>
              <a:rPr lang="en-US" dirty="0"/>
              <a:t>Jeremy Kenyon (Research Librarian) – </a:t>
            </a:r>
            <a:r>
              <a:rPr lang="en-US" dirty="0">
                <a:hlinkClick r:id="rId4"/>
              </a:rPr>
              <a:t>jkenyon@uidaho.edu</a:t>
            </a:r>
            <a:endParaRPr lang="en-US" dirty="0"/>
          </a:p>
          <a:p>
            <a:r>
              <a:rPr lang="en-US" dirty="0"/>
              <a:t>UI RCDS (note this is part of Institute for Interdisciplinary Data Sciences (IIDS)): </a:t>
            </a:r>
          </a:p>
          <a:p>
            <a:pPr lvl="1"/>
            <a:r>
              <a:rPr lang="en-US" dirty="0"/>
              <a:t>Dr. Luke Sheneman (Director)— </a:t>
            </a:r>
            <a:r>
              <a:rPr lang="en-US" dirty="0">
                <a:hlinkClick r:id="rId5"/>
              </a:rPr>
              <a:t>sheneman@uidaho.edu</a:t>
            </a:r>
            <a:r>
              <a:rPr lang="en-US" dirty="0"/>
              <a:t> </a:t>
            </a:r>
          </a:p>
          <a:p>
            <a:pPr lvl="1"/>
            <a:r>
              <a:rPr lang="en-US" dirty="0"/>
              <a:t>Dr. Andrew Child (Environmental Data Manager)—</a:t>
            </a:r>
            <a:r>
              <a:rPr lang="en-US" dirty="0">
                <a:hlinkClick r:id="rId6"/>
              </a:rPr>
              <a:t>awchild@uidaho.edu</a:t>
            </a:r>
            <a:endParaRPr lang="en-US" dirty="0"/>
          </a:p>
        </p:txBody>
      </p:sp>
    </p:spTree>
    <p:extLst>
      <p:ext uri="{BB962C8B-B14F-4D97-AF65-F5344CB8AC3E}">
        <p14:creationId xmlns:p14="http://schemas.microsoft.com/office/powerpoint/2010/main" val="153308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50091-4EF8-8375-7C36-7C238C648044}"/>
              </a:ext>
            </a:extLst>
          </p:cNvPr>
          <p:cNvSpPr>
            <a:spLocks noGrp="1"/>
          </p:cNvSpPr>
          <p:nvPr>
            <p:ph type="title"/>
          </p:nvPr>
        </p:nvSpPr>
        <p:spPr/>
        <p:txBody>
          <a:bodyPr/>
          <a:lstStyle/>
          <a:p>
            <a:r>
              <a:rPr lang="en-US" dirty="0"/>
              <a:t>Specifics on policy application</a:t>
            </a:r>
          </a:p>
        </p:txBody>
      </p:sp>
      <p:pic>
        <p:nvPicPr>
          <p:cNvPr id="5" name="Content Placeholder 4">
            <a:extLst>
              <a:ext uri="{FF2B5EF4-FFF2-40B4-BE49-F238E27FC236}">
                <a16:creationId xmlns:a16="http://schemas.microsoft.com/office/drawing/2014/main" id="{D70C3BCA-EA82-F940-AB0F-67981817A8C4}"/>
              </a:ext>
            </a:extLst>
          </p:cNvPr>
          <p:cNvPicPr>
            <a:picLocks noGrp="1" noChangeAspect="1"/>
          </p:cNvPicPr>
          <p:nvPr>
            <p:ph idx="1"/>
          </p:nvPr>
        </p:nvPicPr>
        <p:blipFill>
          <a:blip r:embed="rId2"/>
          <a:stretch>
            <a:fillRect/>
          </a:stretch>
        </p:blipFill>
        <p:spPr>
          <a:xfrm>
            <a:off x="838200" y="2116359"/>
            <a:ext cx="10515600" cy="3769869"/>
          </a:xfrm>
        </p:spPr>
      </p:pic>
      <p:sp>
        <p:nvSpPr>
          <p:cNvPr id="6" name="Footer Placeholder 5">
            <a:extLst>
              <a:ext uri="{FF2B5EF4-FFF2-40B4-BE49-F238E27FC236}">
                <a16:creationId xmlns:a16="http://schemas.microsoft.com/office/drawing/2014/main" id="{74E5D464-3D03-5FFC-0BD6-DDB549FC24D8}"/>
              </a:ext>
            </a:extLst>
          </p:cNvPr>
          <p:cNvSpPr>
            <a:spLocks noGrp="1"/>
          </p:cNvSpPr>
          <p:nvPr>
            <p:ph type="ftr" sz="quarter" idx="11"/>
          </p:nvPr>
        </p:nvSpPr>
        <p:spPr/>
        <p:txBody>
          <a:bodyPr/>
          <a:lstStyle/>
          <a:p>
            <a:r>
              <a:rPr lang="en-US" dirty="0"/>
              <a:t>https://</a:t>
            </a:r>
            <a:r>
              <a:rPr lang="en-US" dirty="0" err="1"/>
              <a:t>sharing.nih.gov</a:t>
            </a:r>
            <a:r>
              <a:rPr lang="en-US"/>
              <a:t>/data-management-and-sharing-policy/about-data-management-and-sharing-policies/research-covered-under-the-data-management-sharing-policy#after</a:t>
            </a:r>
          </a:p>
        </p:txBody>
      </p:sp>
    </p:spTree>
    <p:extLst>
      <p:ext uri="{BB962C8B-B14F-4D97-AF65-F5344CB8AC3E}">
        <p14:creationId xmlns:p14="http://schemas.microsoft.com/office/powerpoint/2010/main" val="368375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AF265-F14F-D1A0-9908-507FD818BED4}"/>
              </a:ext>
            </a:extLst>
          </p:cNvPr>
          <p:cNvSpPr>
            <a:spLocks noGrp="1"/>
          </p:cNvSpPr>
          <p:nvPr>
            <p:ph type="title"/>
          </p:nvPr>
        </p:nvSpPr>
        <p:spPr/>
        <p:txBody>
          <a:bodyPr/>
          <a:lstStyle/>
          <a:p>
            <a:r>
              <a:rPr lang="en-US"/>
              <a:t>What elements are required in the plan?</a:t>
            </a:r>
          </a:p>
        </p:txBody>
      </p:sp>
      <p:sp>
        <p:nvSpPr>
          <p:cNvPr id="3" name="Content Placeholder 2">
            <a:extLst>
              <a:ext uri="{FF2B5EF4-FFF2-40B4-BE49-F238E27FC236}">
                <a16:creationId xmlns:a16="http://schemas.microsoft.com/office/drawing/2014/main" id="{186A78AC-B157-5A52-6F68-FC18505A26E6}"/>
              </a:ext>
            </a:extLst>
          </p:cNvPr>
          <p:cNvSpPr>
            <a:spLocks noGrp="1"/>
          </p:cNvSpPr>
          <p:nvPr>
            <p:ph idx="1"/>
          </p:nvPr>
        </p:nvSpPr>
        <p:spPr>
          <a:xfrm>
            <a:off x="838200" y="1564783"/>
            <a:ext cx="10515600" cy="4404575"/>
          </a:xfrm>
        </p:spPr>
        <p:txBody>
          <a:bodyPr>
            <a:normAutofit fontScale="92500" lnSpcReduction="20000"/>
          </a:bodyPr>
          <a:lstStyle/>
          <a:p>
            <a:pPr algn="l">
              <a:buFont typeface="Arial" panose="020B0604020202020204" pitchFamily="34" charset="0"/>
              <a:buChar char="•"/>
            </a:pPr>
            <a:r>
              <a:rPr lang="en-US" i="0" dirty="0">
                <a:solidFill>
                  <a:srgbClr val="1E1E1E"/>
                </a:solidFill>
                <a:effectLst/>
                <a:latin typeface="Calibri" panose="020F0502020204030204" pitchFamily="34" charset="0"/>
                <a:cs typeface="Calibri" panose="020F0502020204030204" pitchFamily="34" charset="0"/>
              </a:rPr>
              <a:t>Data Type</a:t>
            </a:r>
          </a:p>
          <a:p>
            <a:pPr algn="l">
              <a:buFont typeface="Arial" panose="020B0604020202020204" pitchFamily="34" charset="0"/>
              <a:buChar char="•"/>
            </a:pPr>
            <a:r>
              <a:rPr lang="en-US" i="0" dirty="0">
                <a:solidFill>
                  <a:srgbClr val="1E1E1E"/>
                </a:solidFill>
                <a:effectLst/>
                <a:latin typeface="Calibri" panose="020F0502020204030204" pitchFamily="34" charset="0"/>
                <a:cs typeface="Calibri" panose="020F0502020204030204" pitchFamily="34" charset="0"/>
              </a:rPr>
              <a:t>Related Tools, Software, and/or Code</a:t>
            </a:r>
          </a:p>
          <a:p>
            <a:pPr algn="l">
              <a:buFont typeface="Arial" panose="020B0604020202020204" pitchFamily="34" charset="0"/>
              <a:buChar char="•"/>
            </a:pPr>
            <a:r>
              <a:rPr lang="en-US" i="0" dirty="0">
                <a:solidFill>
                  <a:srgbClr val="1E1E1E"/>
                </a:solidFill>
                <a:effectLst/>
                <a:latin typeface="Calibri" panose="020F0502020204030204" pitchFamily="34" charset="0"/>
                <a:cs typeface="Calibri" panose="020F0502020204030204" pitchFamily="34" charset="0"/>
              </a:rPr>
              <a:t>Standards</a:t>
            </a:r>
          </a:p>
          <a:p>
            <a:pPr algn="l">
              <a:buFont typeface="Arial" panose="020B0604020202020204" pitchFamily="34" charset="0"/>
              <a:buChar char="•"/>
            </a:pPr>
            <a:r>
              <a:rPr lang="en-US" i="0" dirty="0">
                <a:solidFill>
                  <a:srgbClr val="1E1E1E"/>
                </a:solidFill>
                <a:effectLst/>
                <a:latin typeface="Calibri" panose="020F0502020204030204" pitchFamily="34" charset="0"/>
                <a:cs typeface="Calibri" panose="020F0502020204030204" pitchFamily="34" charset="0"/>
              </a:rPr>
              <a:t>Data Preservation, Access, and Associated Timelines</a:t>
            </a:r>
          </a:p>
          <a:p>
            <a:pPr algn="l">
              <a:buFont typeface="Arial" panose="020B0604020202020204" pitchFamily="34" charset="0"/>
              <a:buChar char="•"/>
            </a:pPr>
            <a:r>
              <a:rPr lang="en-US" i="0" dirty="0">
                <a:solidFill>
                  <a:srgbClr val="1E1E1E"/>
                </a:solidFill>
                <a:effectLst/>
                <a:latin typeface="Calibri" panose="020F0502020204030204" pitchFamily="34" charset="0"/>
                <a:cs typeface="Calibri" panose="020F0502020204030204" pitchFamily="34" charset="0"/>
              </a:rPr>
              <a:t>Access, Distribution, or Reuse Considerations</a:t>
            </a:r>
          </a:p>
          <a:p>
            <a:pPr algn="l">
              <a:buFont typeface="Arial" panose="020B0604020202020204" pitchFamily="34" charset="0"/>
              <a:buChar char="•"/>
            </a:pPr>
            <a:r>
              <a:rPr lang="en-US" i="0" dirty="0">
                <a:solidFill>
                  <a:srgbClr val="1E1E1E"/>
                </a:solidFill>
                <a:effectLst/>
                <a:latin typeface="Calibri" panose="020F0502020204030204" pitchFamily="34" charset="0"/>
                <a:cs typeface="Calibri" panose="020F0502020204030204" pitchFamily="34" charset="0"/>
              </a:rPr>
              <a:t>Oversight of Data Management and Sharing</a:t>
            </a:r>
          </a:p>
          <a:p>
            <a:pPr marL="0" indent="0" algn="l">
              <a:buNone/>
            </a:pPr>
            <a:endParaRPr lang="en-US" i="0" dirty="0">
              <a:solidFill>
                <a:srgbClr val="1E1E1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US" dirty="0">
                <a:solidFill>
                  <a:srgbClr val="1E1E1E"/>
                </a:solidFill>
                <a:latin typeface="Calibri" panose="020F0502020204030204" pitchFamily="34" charset="0"/>
                <a:cs typeface="Calibri" panose="020F0502020204030204" pitchFamily="34" charset="0"/>
              </a:rPr>
              <a:t>Pro-tips: </a:t>
            </a:r>
          </a:p>
          <a:p>
            <a:pPr lvl="1"/>
            <a:r>
              <a:rPr lang="en-US" dirty="0">
                <a:solidFill>
                  <a:srgbClr val="1E1E1E"/>
                </a:solidFill>
                <a:latin typeface="Calibri" panose="020F0502020204030204" pitchFamily="34" charset="0"/>
                <a:cs typeface="Calibri" panose="020F0502020204030204" pitchFamily="34" charset="0"/>
              </a:rPr>
              <a:t>Do NOT include URLs or hyperlinks (e.g. hypertext)</a:t>
            </a:r>
          </a:p>
          <a:p>
            <a:pPr lvl="1"/>
            <a:r>
              <a:rPr lang="en-US" i="0" dirty="0">
                <a:solidFill>
                  <a:srgbClr val="1E1E1E"/>
                </a:solidFill>
                <a:effectLst/>
                <a:latin typeface="Calibri" panose="020F0502020204030204" pitchFamily="34" charset="0"/>
                <a:cs typeface="Calibri" panose="020F0502020204030204" pitchFamily="34" charset="0"/>
              </a:rPr>
              <a:t>Use </a:t>
            </a:r>
            <a:r>
              <a:rPr lang="en-US" i="0" dirty="0">
                <a:solidFill>
                  <a:srgbClr val="1E1E1E"/>
                </a:solidFill>
                <a:effectLst/>
                <a:latin typeface="Calibri" panose="020F0502020204030204" pitchFamily="34" charset="0"/>
                <a:cs typeface="Calibri" panose="020F0502020204030204" pitchFamily="34" charset="0"/>
                <a:hlinkClick r:id="rId2"/>
              </a:rPr>
              <a:t>DMPTool</a:t>
            </a:r>
            <a:r>
              <a:rPr lang="en-US" i="0" dirty="0">
                <a:solidFill>
                  <a:srgbClr val="1E1E1E"/>
                </a:solidFill>
                <a:effectLst/>
                <a:latin typeface="Calibri" panose="020F0502020204030204" pitchFamily="34" charset="0"/>
                <a:cs typeface="Calibri" panose="020F0502020204030204" pitchFamily="34" charset="0"/>
              </a:rPr>
              <a:t> to create the DMS plan (access via your UI single sign on credentials)</a:t>
            </a:r>
          </a:p>
          <a:p>
            <a:pPr lvl="1"/>
            <a:r>
              <a:rPr lang="en-US" dirty="0">
                <a:solidFill>
                  <a:srgbClr val="1E1E1E"/>
                </a:solidFill>
                <a:latin typeface="Calibri" panose="020F0502020204030204" pitchFamily="34" charset="0"/>
                <a:cs typeface="Calibri" panose="020F0502020204030204" pitchFamily="34" charset="0"/>
              </a:rPr>
              <a:t>The plan has a recommended two page limit.</a:t>
            </a:r>
            <a:endParaRPr lang="en-US" i="0" dirty="0">
              <a:solidFill>
                <a:srgbClr val="1E1E1E"/>
              </a:solidFill>
              <a:effectLst/>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425403A-8909-87E9-940E-8654660D6F03}"/>
              </a:ext>
            </a:extLst>
          </p:cNvPr>
          <p:cNvSpPr txBox="1"/>
          <p:nvPr/>
        </p:nvSpPr>
        <p:spPr>
          <a:xfrm>
            <a:off x="502276" y="5969358"/>
            <a:ext cx="10851524" cy="646331"/>
          </a:xfrm>
          <a:prstGeom prst="rect">
            <a:avLst/>
          </a:prstGeom>
          <a:noFill/>
        </p:spPr>
        <p:txBody>
          <a:bodyPr wrap="square" rtlCol="0">
            <a:spAutoFit/>
          </a:bodyPr>
          <a:lstStyle/>
          <a:p>
            <a:r>
              <a:rPr lang="en-US"/>
              <a:t>Note: Genomic Data Sharing policy is outlined in </a:t>
            </a:r>
            <a:r>
              <a:rPr lang="en-US">
                <a:hlinkClick r:id="rId3"/>
              </a:rPr>
              <a:t>NOT-OD-22-198</a:t>
            </a:r>
            <a:r>
              <a:rPr lang="en-US"/>
              <a:t>.</a:t>
            </a:r>
          </a:p>
          <a:p>
            <a:endParaRPr lang="en-US"/>
          </a:p>
        </p:txBody>
      </p:sp>
    </p:spTree>
    <p:extLst>
      <p:ext uri="{BB962C8B-B14F-4D97-AF65-F5344CB8AC3E}">
        <p14:creationId xmlns:p14="http://schemas.microsoft.com/office/powerpoint/2010/main" val="2205265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AF265-F14F-D1A0-9908-507FD818BED4}"/>
              </a:ext>
            </a:extLst>
          </p:cNvPr>
          <p:cNvSpPr>
            <a:spLocks noGrp="1"/>
          </p:cNvSpPr>
          <p:nvPr>
            <p:ph type="title"/>
          </p:nvPr>
        </p:nvSpPr>
        <p:spPr>
          <a:xfrm>
            <a:off x="838200" y="365125"/>
            <a:ext cx="9975980" cy="1325563"/>
          </a:xfrm>
        </p:spPr>
        <p:txBody>
          <a:bodyPr/>
          <a:lstStyle/>
          <a:p>
            <a:r>
              <a:rPr lang="en-US"/>
              <a:t>What resources are available to help build the plan or house the data?</a:t>
            </a:r>
          </a:p>
        </p:txBody>
      </p:sp>
      <p:sp>
        <p:nvSpPr>
          <p:cNvPr id="3" name="Content Placeholder 2">
            <a:extLst>
              <a:ext uri="{FF2B5EF4-FFF2-40B4-BE49-F238E27FC236}">
                <a16:creationId xmlns:a16="http://schemas.microsoft.com/office/drawing/2014/main" id="{186A78AC-B157-5A52-6F68-FC18505A26E6}"/>
              </a:ext>
            </a:extLst>
          </p:cNvPr>
          <p:cNvSpPr>
            <a:spLocks noGrp="1"/>
          </p:cNvSpPr>
          <p:nvPr>
            <p:ph idx="1"/>
          </p:nvPr>
        </p:nvSpPr>
        <p:spPr/>
        <p:txBody>
          <a:bodyPr>
            <a:normAutofit fontScale="92500" lnSpcReduction="10000"/>
          </a:bodyPr>
          <a:lstStyle/>
          <a:p>
            <a:r>
              <a:rPr lang="en-US" dirty="0">
                <a:hlinkClick r:id="rId2"/>
              </a:rPr>
              <a:t>NIH DMSP website</a:t>
            </a:r>
            <a:endParaRPr lang="en-US" dirty="0"/>
          </a:p>
          <a:p>
            <a:pPr lvl="1"/>
            <a:r>
              <a:rPr lang="en-US" dirty="0"/>
              <a:t>This page contains the NIH policy, guidance, and access to FAQs and recorded webinars for these new requirements.</a:t>
            </a:r>
          </a:p>
          <a:p>
            <a:r>
              <a:rPr lang="en-US" dirty="0">
                <a:hlinkClick r:id="rId3"/>
              </a:rPr>
              <a:t>University of Idaho—Library</a:t>
            </a:r>
            <a:endParaRPr lang="en-US" dirty="0"/>
          </a:p>
          <a:p>
            <a:pPr lvl="1"/>
            <a:r>
              <a:rPr lang="en-US" dirty="0"/>
              <a:t>This page contains helpful information, templates, and a presentation from the UI Library and RCDS team on these new DMSP requirements from NIH.</a:t>
            </a:r>
          </a:p>
          <a:p>
            <a:pPr lvl="1"/>
            <a:r>
              <a:rPr lang="en-US" dirty="0"/>
              <a:t>This page also contains a link to the </a:t>
            </a:r>
            <a:r>
              <a:rPr lang="en-US" dirty="0">
                <a:hlinkClick r:id="rId4"/>
              </a:rPr>
              <a:t>DMPTool</a:t>
            </a:r>
            <a:r>
              <a:rPr lang="en-US" dirty="0"/>
              <a:t> which is a free online tool that can assist in generating a compliant plan for these (and other agency) requirements.</a:t>
            </a:r>
          </a:p>
          <a:p>
            <a:r>
              <a:rPr lang="en-US" dirty="0">
                <a:hlinkClick r:id="rId5"/>
              </a:rPr>
              <a:t>University of Idaho—Research Computing and Data Services</a:t>
            </a:r>
            <a:r>
              <a:rPr lang="en-US" dirty="0"/>
              <a:t> (RCDS)</a:t>
            </a:r>
          </a:p>
          <a:p>
            <a:pPr lvl="1"/>
            <a:r>
              <a:rPr lang="en-US" dirty="0"/>
              <a:t>This page provides additional information and resources to fulfill the NIH requirement to make the data publicly available by the time of the associated publication or project end-date (whichever comes first).</a:t>
            </a:r>
          </a:p>
        </p:txBody>
      </p:sp>
    </p:spTree>
    <p:extLst>
      <p:ext uri="{BB962C8B-B14F-4D97-AF65-F5344CB8AC3E}">
        <p14:creationId xmlns:p14="http://schemas.microsoft.com/office/powerpoint/2010/main" val="4272002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C7864-BECF-CEE0-E9CB-CE1437E0A7AD}"/>
              </a:ext>
            </a:extLst>
          </p:cNvPr>
          <p:cNvSpPr>
            <a:spLocks noGrp="1"/>
          </p:cNvSpPr>
          <p:nvPr>
            <p:ph type="title"/>
          </p:nvPr>
        </p:nvSpPr>
        <p:spPr/>
        <p:txBody>
          <a:bodyPr/>
          <a:lstStyle/>
          <a:p>
            <a:r>
              <a:rPr lang="en-US" dirty="0"/>
              <a:t>Selecting a repository</a:t>
            </a:r>
          </a:p>
        </p:txBody>
      </p:sp>
      <p:sp>
        <p:nvSpPr>
          <p:cNvPr id="3" name="Content Placeholder 2">
            <a:extLst>
              <a:ext uri="{FF2B5EF4-FFF2-40B4-BE49-F238E27FC236}">
                <a16:creationId xmlns:a16="http://schemas.microsoft.com/office/drawing/2014/main" id="{A9A7171B-B3FC-4386-CCAD-1939C00DF045}"/>
              </a:ext>
            </a:extLst>
          </p:cNvPr>
          <p:cNvSpPr>
            <a:spLocks noGrp="1"/>
          </p:cNvSpPr>
          <p:nvPr>
            <p:ph idx="1"/>
          </p:nvPr>
        </p:nvSpPr>
        <p:spPr/>
        <p:txBody>
          <a:bodyPr>
            <a:normAutofit fontScale="92500" lnSpcReduction="20000"/>
          </a:bodyPr>
          <a:lstStyle/>
          <a:p>
            <a:pPr>
              <a:lnSpc>
                <a:spcPct val="110000"/>
              </a:lnSpc>
            </a:pPr>
            <a:r>
              <a:rPr lang="en-US" b="0" i="0" dirty="0">
                <a:effectLst/>
              </a:rPr>
              <a:t>The DMS Policy does not currently mandate any particular repository for data, but some individual NIH institutes have specified required repositories. </a:t>
            </a:r>
          </a:p>
          <a:p>
            <a:pPr lvl="1">
              <a:lnSpc>
                <a:spcPct val="110000"/>
              </a:lnSpc>
            </a:pPr>
            <a:r>
              <a:rPr lang="en-US" dirty="0"/>
              <a:t>Please note genomic data policy requires specific repository use and an NIH institute could require a specific repository in their guidance or terms and conditions.</a:t>
            </a:r>
            <a:endParaRPr lang="en-US" b="0" i="0" dirty="0">
              <a:effectLst/>
            </a:endParaRPr>
          </a:p>
          <a:p>
            <a:pPr>
              <a:lnSpc>
                <a:spcPct val="110000"/>
              </a:lnSpc>
            </a:pPr>
            <a:r>
              <a:rPr lang="en-US" b="0" i="0" dirty="0">
                <a:effectLst/>
              </a:rPr>
              <a:t>In general, researchers are encouraged to deposit their data into repositories that support effective data discovery and reuse. </a:t>
            </a:r>
          </a:p>
          <a:p>
            <a:pPr>
              <a:lnSpc>
                <a:spcPct val="110000"/>
              </a:lnSpc>
            </a:pPr>
            <a:r>
              <a:rPr lang="en-US" b="0" i="0" dirty="0">
                <a:effectLst/>
              </a:rPr>
              <a:t>The NIH does provide </a:t>
            </a:r>
            <a:r>
              <a:rPr lang="en-US" b="0" i="0" u="none" strike="noStrike" dirty="0">
                <a:effectLst/>
                <a:hlinkClick r:id="rId2">
                  <a:extLst>
                    <a:ext uri="{A12FA001-AC4F-418D-AE19-62706E023703}">
                      <ahyp:hlinkClr xmlns:ahyp="http://schemas.microsoft.com/office/drawing/2018/hyperlinkcolor" val="tx"/>
                    </a:ext>
                  </a:extLst>
                </a:hlinkClick>
              </a:rPr>
              <a:t>guidance</a:t>
            </a:r>
            <a:r>
              <a:rPr lang="en-US" b="0" i="0" dirty="0">
                <a:effectLst/>
              </a:rPr>
              <a:t> for selecting a repository and provides a list of recommended </a:t>
            </a:r>
            <a:r>
              <a:rPr lang="en-US" b="0" i="0" u="none" strike="noStrike" dirty="0">
                <a:effectLst/>
                <a:hlinkClick r:id="rId3">
                  <a:extLst>
                    <a:ext uri="{A12FA001-AC4F-418D-AE19-62706E023703}">
                      <ahyp:hlinkClr xmlns:ahyp="http://schemas.microsoft.com/office/drawing/2018/hyperlinkcolor" val="tx"/>
                    </a:ext>
                  </a:extLst>
                </a:hlinkClick>
              </a:rPr>
              <a:t>domain-specific</a:t>
            </a:r>
            <a:r>
              <a:rPr lang="en-US" b="0" i="0" dirty="0">
                <a:effectLst/>
              </a:rPr>
              <a:t> and </a:t>
            </a:r>
            <a:r>
              <a:rPr lang="en-US" b="0" i="0" u="none" strike="noStrike" dirty="0">
                <a:effectLst/>
                <a:hlinkClick r:id="rId4">
                  <a:extLst>
                    <a:ext uri="{A12FA001-AC4F-418D-AE19-62706E023703}">
                      <ahyp:hlinkClr xmlns:ahyp="http://schemas.microsoft.com/office/drawing/2018/hyperlinkcolor" val="tx"/>
                    </a:ext>
                  </a:extLst>
                </a:hlinkClick>
              </a:rPr>
              <a:t>generalist</a:t>
            </a:r>
            <a:r>
              <a:rPr lang="en-US" b="0" i="0" dirty="0">
                <a:effectLst/>
              </a:rPr>
              <a:t> data repositories. </a:t>
            </a:r>
          </a:p>
          <a:p>
            <a:pPr>
              <a:lnSpc>
                <a:spcPct val="110000"/>
              </a:lnSpc>
            </a:pPr>
            <a:r>
              <a:rPr lang="en-US" b="0" i="0" dirty="0">
                <a:effectLst/>
              </a:rPr>
              <a:t>Researchers are expected to discuss their plan for preservation of access to data resulting from the project.</a:t>
            </a:r>
            <a:endParaRPr lang="en-US" dirty="0"/>
          </a:p>
        </p:txBody>
      </p:sp>
      <p:sp>
        <p:nvSpPr>
          <p:cNvPr id="5" name="Footer Placeholder 4">
            <a:extLst>
              <a:ext uri="{FF2B5EF4-FFF2-40B4-BE49-F238E27FC236}">
                <a16:creationId xmlns:a16="http://schemas.microsoft.com/office/drawing/2014/main" id="{8911FA7C-8DED-BB46-A092-5D94F67E08F3}"/>
              </a:ext>
            </a:extLst>
          </p:cNvPr>
          <p:cNvSpPr>
            <a:spLocks noGrp="1"/>
          </p:cNvSpPr>
          <p:nvPr>
            <p:ph type="ftr" sz="quarter" idx="11"/>
          </p:nvPr>
        </p:nvSpPr>
        <p:spPr/>
        <p:txBody>
          <a:bodyPr/>
          <a:lstStyle/>
          <a:p>
            <a:r>
              <a:rPr lang="en-US" dirty="0"/>
              <a:t>https://research.columbia.edu/nih-data-management-and-sharing-plan-2023</a:t>
            </a:r>
          </a:p>
        </p:txBody>
      </p:sp>
    </p:spTree>
    <p:extLst>
      <p:ext uri="{BB962C8B-B14F-4D97-AF65-F5344CB8AC3E}">
        <p14:creationId xmlns:p14="http://schemas.microsoft.com/office/powerpoint/2010/main" val="3236546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3CAAD-93AB-8A58-30D9-B583481D1815}"/>
              </a:ext>
            </a:extLst>
          </p:cNvPr>
          <p:cNvSpPr>
            <a:spLocks noGrp="1"/>
          </p:cNvSpPr>
          <p:nvPr>
            <p:ph type="title"/>
          </p:nvPr>
        </p:nvSpPr>
        <p:spPr>
          <a:xfrm>
            <a:off x="838200" y="126837"/>
            <a:ext cx="10515600" cy="1325563"/>
          </a:xfrm>
        </p:spPr>
        <p:txBody>
          <a:bodyPr/>
          <a:lstStyle/>
          <a:p>
            <a:r>
              <a:rPr lang="en-US" dirty="0"/>
              <a:t>Items to think about for budgeting</a:t>
            </a:r>
          </a:p>
        </p:txBody>
      </p:sp>
      <p:sp>
        <p:nvSpPr>
          <p:cNvPr id="3" name="Content Placeholder 2">
            <a:extLst>
              <a:ext uri="{FF2B5EF4-FFF2-40B4-BE49-F238E27FC236}">
                <a16:creationId xmlns:a16="http://schemas.microsoft.com/office/drawing/2014/main" id="{4F3B21DB-7B3B-95F7-A8E5-D38B40CB6744}"/>
              </a:ext>
            </a:extLst>
          </p:cNvPr>
          <p:cNvSpPr>
            <a:spLocks noGrp="1"/>
          </p:cNvSpPr>
          <p:nvPr>
            <p:ph idx="1"/>
          </p:nvPr>
        </p:nvSpPr>
        <p:spPr>
          <a:xfrm>
            <a:off x="274320" y="1247126"/>
            <a:ext cx="11079480" cy="5484037"/>
          </a:xfrm>
        </p:spPr>
        <p:txBody>
          <a:bodyPr>
            <a:normAutofit fontScale="77500" lnSpcReduction="20000"/>
          </a:bodyPr>
          <a:lstStyle/>
          <a:p>
            <a:pPr>
              <a:lnSpc>
                <a:spcPct val="120000"/>
              </a:lnSpc>
              <a:spcBef>
                <a:spcPts val="0"/>
              </a:spcBef>
            </a:pPr>
            <a:r>
              <a:rPr lang="en-US" sz="2800" dirty="0"/>
              <a:t>UI investigators should evaluate the provided data repository resources offered by RCDS and the UI Library to see if we have a low or no-cost option to fulfill this requirement.</a:t>
            </a:r>
          </a:p>
          <a:p>
            <a:pPr lvl="1">
              <a:lnSpc>
                <a:spcPct val="120000"/>
              </a:lnSpc>
              <a:spcBef>
                <a:spcPts val="0"/>
              </a:spcBef>
            </a:pPr>
            <a:r>
              <a:rPr lang="en-US" dirty="0"/>
              <a:t>If you are using IIDS/RCDS infrastructure, you must check the institute affiliation box in VERAS. </a:t>
            </a:r>
          </a:p>
          <a:p>
            <a:pPr>
              <a:lnSpc>
                <a:spcPct val="120000"/>
              </a:lnSpc>
              <a:spcBef>
                <a:spcPts val="0"/>
              </a:spcBef>
            </a:pPr>
            <a:r>
              <a:rPr lang="en-US" dirty="0"/>
              <a:t>Where are you planning to store data generated? </a:t>
            </a:r>
          </a:p>
          <a:p>
            <a:pPr lvl="1">
              <a:lnSpc>
                <a:spcPct val="120000"/>
              </a:lnSpc>
              <a:spcBef>
                <a:spcPts val="0"/>
              </a:spcBef>
            </a:pPr>
            <a:r>
              <a:rPr lang="en-US" dirty="0"/>
              <a:t>Is there a deposit fee for the repository planned for use in storing and making data generated from the planned project?</a:t>
            </a:r>
          </a:p>
          <a:p>
            <a:pPr lvl="1">
              <a:lnSpc>
                <a:spcPct val="120000"/>
              </a:lnSpc>
              <a:spcBef>
                <a:spcPts val="0"/>
              </a:spcBef>
            </a:pPr>
            <a:r>
              <a:rPr lang="en-US" dirty="0"/>
              <a:t>If yes, does the repository allow pre-payment for the full period or is it an annual re-occurring fee? </a:t>
            </a:r>
          </a:p>
          <a:p>
            <a:pPr lvl="2">
              <a:lnSpc>
                <a:spcPct val="120000"/>
              </a:lnSpc>
              <a:spcBef>
                <a:spcPts val="0"/>
              </a:spcBef>
            </a:pPr>
            <a:r>
              <a:rPr lang="en-US" dirty="0"/>
              <a:t>Note that an annual re-occurring fee outside of the project period is not an allowable cost.</a:t>
            </a:r>
          </a:p>
          <a:p>
            <a:pPr>
              <a:lnSpc>
                <a:spcPct val="120000"/>
              </a:lnSpc>
              <a:spcBef>
                <a:spcPts val="0"/>
              </a:spcBef>
            </a:pPr>
            <a:r>
              <a:rPr lang="en-US" dirty="0"/>
              <a:t>Will personnel time need to be attributed to support data management and sharing activities to meet these requirements per project? </a:t>
            </a:r>
          </a:p>
          <a:p>
            <a:pPr lvl="1">
              <a:lnSpc>
                <a:spcPct val="120000"/>
              </a:lnSpc>
              <a:spcBef>
                <a:spcPts val="0"/>
              </a:spcBef>
            </a:pPr>
            <a:r>
              <a:rPr lang="en-US" dirty="0"/>
              <a:t>If yes, these costs should be included in budget line F. Other Direct Costs, Data Management and Sharing. </a:t>
            </a:r>
          </a:p>
          <a:p>
            <a:pPr lvl="2">
              <a:lnSpc>
                <a:spcPct val="120000"/>
              </a:lnSpc>
              <a:spcBef>
                <a:spcPts val="0"/>
              </a:spcBef>
            </a:pPr>
            <a:r>
              <a:rPr lang="en-US" dirty="0"/>
              <a:t>Note if personnel are also senior key personnel, include these costs in their salary/fringe in the personnel section.</a:t>
            </a:r>
          </a:p>
          <a:p>
            <a:pPr lvl="1">
              <a:lnSpc>
                <a:spcPct val="120000"/>
              </a:lnSpc>
              <a:spcBef>
                <a:spcPts val="0"/>
              </a:spcBef>
            </a:pPr>
            <a:r>
              <a:rPr lang="en-US" dirty="0"/>
              <a:t>If no, will you utilize services of the UI library, RCDS, or a vendor? </a:t>
            </a:r>
          </a:p>
          <a:p>
            <a:pPr>
              <a:lnSpc>
                <a:spcPct val="120000"/>
              </a:lnSpc>
              <a:spcBef>
                <a:spcPts val="0"/>
              </a:spcBef>
            </a:pPr>
            <a:r>
              <a:rPr lang="en-US" dirty="0"/>
              <a:t>If the project has subrecipients, consider data management and sharing costs and responsibilities attributed to the </a:t>
            </a:r>
            <a:r>
              <a:rPr lang="en-US" dirty="0" err="1"/>
              <a:t>subawardee</a:t>
            </a:r>
            <a:r>
              <a:rPr lang="en-US" dirty="0"/>
              <a:t> and plan for those additional costs when appropriate.</a:t>
            </a:r>
          </a:p>
        </p:txBody>
      </p:sp>
    </p:spTree>
    <p:extLst>
      <p:ext uri="{BB962C8B-B14F-4D97-AF65-F5344CB8AC3E}">
        <p14:creationId xmlns:p14="http://schemas.microsoft.com/office/powerpoint/2010/main" val="1661898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00960-D199-4996-0022-26E69EB586EE}"/>
              </a:ext>
            </a:extLst>
          </p:cNvPr>
          <p:cNvSpPr>
            <a:spLocks noGrp="1"/>
          </p:cNvSpPr>
          <p:nvPr>
            <p:ph type="title"/>
          </p:nvPr>
        </p:nvSpPr>
        <p:spPr/>
        <p:txBody>
          <a:bodyPr/>
          <a:lstStyle/>
          <a:p>
            <a:r>
              <a:rPr lang="en-US"/>
              <a:t>Budgeting for data repository costs </a:t>
            </a:r>
          </a:p>
        </p:txBody>
      </p:sp>
      <p:sp>
        <p:nvSpPr>
          <p:cNvPr id="3" name="Content Placeholder 2">
            <a:extLst>
              <a:ext uri="{FF2B5EF4-FFF2-40B4-BE49-F238E27FC236}">
                <a16:creationId xmlns:a16="http://schemas.microsoft.com/office/drawing/2014/main" id="{E291A6C2-6342-2A8F-AA67-2B907B348365}"/>
              </a:ext>
            </a:extLst>
          </p:cNvPr>
          <p:cNvSpPr>
            <a:spLocks noGrp="1"/>
          </p:cNvSpPr>
          <p:nvPr>
            <p:ph idx="1"/>
          </p:nvPr>
        </p:nvSpPr>
        <p:spPr>
          <a:xfrm>
            <a:off x="838200" y="1592360"/>
            <a:ext cx="10515600" cy="4351338"/>
          </a:xfrm>
        </p:spPr>
        <p:txBody>
          <a:bodyPr>
            <a:normAutofit/>
          </a:bodyPr>
          <a:lstStyle/>
          <a:p>
            <a:pPr>
              <a:lnSpc>
                <a:spcPct val="100000"/>
              </a:lnSpc>
              <a:spcBef>
                <a:spcPts val="600"/>
              </a:spcBef>
            </a:pPr>
            <a:r>
              <a:rPr lang="en-US" sz="2400"/>
              <a:t>Per NIH, “…</a:t>
            </a:r>
            <a:r>
              <a:rPr lang="en-US" sz="2400" b="0" i="0">
                <a:solidFill>
                  <a:srgbClr val="212529"/>
                </a:solidFill>
                <a:effectLst/>
              </a:rPr>
              <a:t>investigators may request funds toward data management and sharing in the budget and budget justification sections of their applications.”</a:t>
            </a:r>
          </a:p>
          <a:p>
            <a:pPr>
              <a:lnSpc>
                <a:spcPct val="100000"/>
              </a:lnSpc>
              <a:spcBef>
                <a:spcPts val="600"/>
              </a:spcBef>
            </a:pPr>
            <a:r>
              <a:rPr lang="en-US" sz="2400"/>
              <a:t>To request costs relating to data management and sharing, the investigator should include the costs as a line item in the budget form </a:t>
            </a:r>
            <a:r>
              <a:rPr lang="en-US" sz="2400" b="1"/>
              <a:t>AND include a brief summary of the DMS plan and requested cost(s) in the budget justification</a:t>
            </a:r>
            <a:r>
              <a:rPr lang="en-US" sz="2400"/>
              <a:t>.</a:t>
            </a:r>
          </a:p>
          <a:p>
            <a:pPr lvl="1">
              <a:lnSpc>
                <a:spcPct val="100000"/>
              </a:lnSpc>
              <a:spcBef>
                <a:spcPts val="600"/>
              </a:spcBef>
            </a:pPr>
            <a:r>
              <a:rPr lang="en-US" sz="2000"/>
              <a:t>These costs must be labeled as ‘data management and sharing costs’ under budget line item F. Other Direct Costs in the NIH budget R&amp;R form.</a:t>
            </a:r>
          </a:p>
          <a:p>
            <a:pPr lvl="1">
              <a:lnSpc>
                <a:spcPct val="100000"/>
              </a:lnSpc>
              <a:spcBef>
                <a:spcPts val="600"/>
              </a:spcBef>
            </a:pPr>
            <a:r>
              <a:rPr lang="en-US" sz="2000"/>
              <a:t>For NIH modular budget instructions, see the </a:t>
            </a:r>
            <a:r>
              <a:rPr lang="en-US" sz="2000">
                <a:hlinkClick r:id="rId2"/>
              </a:rPr>
              <a:t>Additional Narrative Justification</a:t>
            </a:r>
            <a:r>
              <a:rPr lang="en-US" sz="2000"/>
              <a:t> guidance.</a:t>
            </a:r>
          </a:p>
        </p:txBody>
      </p:sp>
      <p:sp>
        <p:nvSpPr>
          <p:cNvPr id="4" name="TextBox 3">
            <a:extLst>
              <a:ext uri="{FF2B5EF4-FFF2-40B4-BE49-F238E27FC236}">
                <a16:creationId xmlns:a16="http://schemas.microsoft.com/office/drawing/2014/main" id="{F3039AA0-1692-B383-953C-5AF6E9226999}"/>
              </a:ext>
            </a:extLst>
          </p:cNvPr>
          <p:cNvSpPr txBox="1"/>
          <p:nvPr/>
        </p:nvSpPr>
        <p:spPr>
          <a:xfrm>
            <a:off x="1200516" y="6242150"/>
            <a:ext cx="10753859" cy="369332"/>
          </a:xfrm>
          <a:prstGeom prst="rect">
            <a:avLst/>
          </a:prstGeom>
          <a:noFill/>
        </p:spPr>
        <p:txBody>
          <a:bodyPr wrap="square" rtlCol="0">
            <a:spAutoFit/>
          </a:bodyPr>
          <a:lstStyle/>
          <a:p>
            <a:r>
              <a:rPr lang="en-US">
                <a:hlinkClick r:id="rId3"/>
              </a:rPr>
              <a:t>Budgeting for Data Management &amp; Sharing | Data Sharing (nih.gov)</a:t>
            </a:r>
            <a:endParaRPr lang="en-US"/>
          </a:p>
        </p:txBody>
      </p:sp>
    </p:spTree>
    <p:extLst>
      <p:ext uri="{BB962C8B-B14F-4D97-AF65-F5344CB8AC3E}">
        <p14:creationId xmlns:p14="http://schemas.microsoft.com/office/powerpoint/2010/main" val="1918722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7E12A-0A49-166B-36DF-B0C42E854AA8}"/>
              </a:ext>
            </a:extLst>
          </p:cNvPr>
          <p:cNvSpPr>
            <a:spLocks noGrp="1"/>
          </p:cNvSpPr>
          <p:nvPr>
            <p:ph type="title"/>
          </p:nvPr>
        </p:nvSpPr>
        <p:spPr/>
        <p:txBody>
          <a:bodyPr/>
          <a:lstStyle/>
          <a:p>
            <a:r>
              <a:rPr lang="en-US"/>
              <a:t>Allowable costs:</a:t>
            </a:r>
          </a:p>
        </p:txBody>
      </p:sp>
      <p:sp>
        <p:nvSpPr>
          <p:cNvPr id="3" name="Content Placeholder 2">
            <a:extLst>
              <a:ext uri="{FF2B5EF4-FFF2-40B4-BE49-F238E27FC236}">
                <a16:creationId xmlns:a16="http://schemas.microsoft.com/office/drawing/2014/main" id="{E302AEBC-5EE2-F41A-CEAB-9060BDD2AA95}"/>
              </a:ext>
            </a:extLst>
          </p:cNvPr>
          <p:cNvSpPr>
            <a:spLocks noGrp="1"/>
          </p:cNvSpPr>
          <p:nvPr>
            <p:ph idx="1"/>
          </p:nvPr>
        </p:nvSpPr>
        <p:spPr>
          <a:xfrm>
            <a:off x="838200" y="1620352"/>
            <a:ext cx="10515600" cy="4351338"/>
          </a:xfrm>
        </p:spPr>
        <p:txBody>
          <a:bodyPr>
            <a:normAutofit lnSpcReduction="10000"/>
          </a:bodyPr>
          <a:lstStyle/>
          <a:p>
            <a:pPr marL="228600" marR="0" lvl="0" indent="-2286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200" b="0" i="0" u="none" strike="noStrike" kern="1200" cap="none" spc="0" normalizeH="0" baseline="0" noProof="0">
                <a:ln>
                  <a:noFill/>
                </a:ln>
                <a:solidFill>
                  <a:prstClr val="black"/>
                </a:solidFill>
                <a:effectLst/>
                <a:uLnTx/>
                <a:uFillTx/>
                <a:ea typeface="+mn-ea"/>
                <a:cs typeface="+mn-cs"/>
              </a:rPr>
              <a:t>Allowable reasonable costs may include: </a:t>
            </a:r>
          </a:p>
          <a:p>
            <a:pPr marL="685800" marR="0" lvl="1" indent="-2286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900" b="0" i="0" u="none" strike="noStrike" kern="1200" cap="none" spc="0" normalizeH="0" baseline="0" noProof="0">
                <a:ln>
                  <a:noFill/>
                </a:ln>
                <a:solidFill>
                  <a:prstClr val="black"/>
                </a:solidFill>
                <a:effectLst/>
                <a:uLnTx/>
                <a:uFillTx/>
                <a:ea typeface="+mn-ea"/>
                <a:cs typeface="+mn-cs"/>
              </a:rPr>
              <a:t>Curating data</a:t>
            </a:r>
          </a:p>
          <a:p>
            <a:pPr marL="685800" marR="0" lvl="1" indent="-2286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900" b="0" i="0" u="none" strike="noStrike" kern="1200" cap="none" spc="0" normalizeH="0" baseline="0" noProof="0">
                <a:ln>
                  <a:noFill/>
                </a:ln>
                <a:solidFill>
                  <a:prstClr val="black"/>
                </a:solidFill>
                <a:effectLst/>
                <a:uLnTx/>
                <a:uFillTx/>
                <a:ea typeface="+mn-ea"/>
                <a:cs typeface="+mn-cs"/>
              </a:rPr>
              <a:t>Developing supporting documentation</a:t>
            </a:r>
          </a:p>
          <a:p>
            <a:pPr marL="685800" marR="0" lvl="1" indent="-2286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900" b="0" i="0" u="none" strike="noStrike" kern="1200" cap="none" spc="0" normalizeH="0" baseline="0" noProof="0">
                <a:ln>
                  <a:noFill/>
                </a:ln>
                <a:solidFill>
                  <a:srgbClr val="212529"/>
                </a:solidFill>
                <a:effectLst/>
                <a:uLnTx/>
                <a:uFillTx/>
                <a:ea typeface="+mn-ea"/>
                <a:cs typeface="+mn-cs"/>
              </a:rPr>
              <a:t>Formatting data according to accepted community standards, or for transmission to and storage at a selected repository for long-term preservation and access</a:t>
            </a:r>
          </a:p>
          <a:p>
            <a:pPr marL="685800" marR="0" lvl="1" indent="-2286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900" b="0" i="0" u="none" strike="noStrike" kern="1200" cap="none" spc="0" normalizeH="0" baseline="0" noProof="0">
                <a:ln>
                  <a:noFill/>
                </a:ln>
                <a:solidFill>
                  <a:srgbClr val="212529"/>
                </a:solidFill>
                <a:effectLst/>
                <a:uLnTx/>
                <a:uFillTx/>
                <a:ea typeface="+mn-ea"/>
                <a:cs typeface="+mn-cs"/>
              </a:rPr>
              <a:t>De-identifying data</a:t>
            </a:r>
          </a:p>
          <a:p>
            <a:pPr marL="685800" marR="0" lvl="1" indent="-2286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900" b="0" i="0" u="none" strike="noStrike" kern="1200" cap="none" spc="0" normalizeH="0" baseline="0" noProof="0">
                <a:ln>
                  <a:noFill/>
                </a:ln>
                <a:solidFill>
                  <a:srgbClr val="212529"/>
                </a:solidFill>
                <a:effectLst/>
                <a:uLnTx/>
                <a:uFillTx/>
                <a:ea typeface="+mn-ea"/>
                <a:cs typeface="+mn-cs"/>
              </a:rPr>
              <a:t>Preparing metadata to foster discoverability, interpretation, and reuse</a:t>
            </a:r>
          </a:p>
          <a:p>
            <a:pPr marL="685800" marR="0" lvl="1" indent="-2286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900" b="0" i="0" u="none" strike="noStrike" kern="1200" cap="none" spc="0" normalizeH="0" baseline="0" noProof="0">
                <a:ln>
                  <a:noFill/>
                </a:ln>
                <a:solidFill>
                  <a:srgbClr val="212529"/>
                </a:solidFill>
                <a:effectLst/>
                <a:uLnTx/>
                <a:uFillTx/>
                <a:ea typeface="+mn-ea"/>
                <a:cs typeface="+mn-cs"/>
              </a:rPr>
              <a:t>Local data management considerations, such as unique and specialized information infrastructure necessary to provide local management and preservation (for example, before deposit into an established repository)</a:t>
            </a:r>
          </a:p>
          <a:p>
            <a:pPr marL="685800" marR="0" lvl="1" indent="-2286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900" b="0" i="0" u="none" strike="noStrike" kern="1200" cap="none" spc="0" normalizeH="0" baseline="0" noProof="0">
                <a:ln>
                  <a:noFill/>
                </a:ln>
                <a:solidFill>
                  <a:srgbClr val="212529"/>
                </a:solidFill>
                <a:effectLst/>
                <a:uLnTx/>
                <a:uFillTx/>
                <a:ea typeface="+mn-ea"/>
                <a:cs typeface="+mn-cs"/>
              </a:rPr>
              <a:t>Preserving and sharing data through established repositories, such as data deposit fees</a:t>
            </a:r>
          </a:p>
          <a:p>
            <a:pPr marL="1200150" marR="0" lvl="2"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212529"/>
                </a:solidFill>
                <a:effectLst/>
                <a:uLnTx/>
                <a:uFillTx/>
                <a:ea typeface="+mn-ea"/>
                <a:cs typeface="+mn-cs"/>
              </a:rPr>
              <a:t>If the Data Management &amp; Sharing (DMS) plan proposes deposition to multiple repositories, costs associated with each proposed repository may be included</a:t>
            </a:r>
          </a:p>
          <a:p>
            <a:pPr>
              <a:lnSpc>
                <a:spcPct val="100000"/>
              </a:lnSpc>
              <a:spcBef>
                <a:spcPts val="600"/>
              </a:spcBef>
            </a:pPr>
            <a:endParaRPr lang="en-US"/>
          </a:p>
        </p:txBody>
      </p:sp>
    </p:spTree>
    <p:extLst>
      <p:ext uri="{BB962C8B-B14F-4D97-AF65-F5344CB8AC3E}">
        <p14:creationId xmlns:p14="http://schemas.microsoft.com/office/powerpoint/2010/main" val="1889726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2362</Words>
  <Application>Microsoft Office PowerPoint</Application>
  <PresentationFormat>Widescreen</PresentationFormat>
  <Paragraphs>142</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Nunito Sans</vt:lpstr>
      <vt:lpstr>Office Theme</vt:lpstr>
      <vt:lpstr>National Institutes of Health (NIH) Data Management and Sharing Plan Requirements</vt:lpstr>
      <vt:lpstr>Requirements</vt:lpstr>
      <vt:lpstr>Specifics on policy application</vt:lpstr>
      <vt:lpstr>What elements are required in the plan?</vt:lpstr>
      <vt:lpstr>What resources are available to help build the plan or house the data?</vt:lpstr>
      <vt:lpstr>Selecting a repository</vt:lpstr>
      <vt:lpstr>Items to think about for budgeting</vt:lpstr>
      <vt:lpstr>Budgeting for data repository costs </vt:lpstr>
      <vt:lpstr>Allowable costs:</vt:lpstr>
      <vt:lpstr>Cost allowability continued</vt:lpstr>
      <vt:lpstr>Unallowable costs relating to DMS Plans</vt:lpstr>
      <vt:lpstr>Does this policy effect other proposal sections?</vt:lpstr>
      <vt:lpstr>Will my DMS plan affect peer review?</vt:lpstr>
      <vt:lpstr>What happens at Just-in-Time?</vt:lpstr>
      <vt:lpstr>What are my responsibilities during award life and at closeout?</vt:lpstr>
      <vt:lpstr>Limitations on Sharing</vt:lpstr>
      <vt:lpstr>Making data available: When?</vt:lpstr>
      <vt:lpstr>What is required in the RPPR (research progress and performance report) and Final RPPR? </vt:lpstr>
      <vt:lpstr>Non-compliance</vt:lpstr>
      <vt:lpstr>What if I have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Institutes of Health (NIH) Data Management and Sharing Plan Requirements</dc:title>
  <dc:creator>Martonick, Sarah (smartonick@uidaho.edu)</dc:creator>
  <cp:lastModifiedBy>Martonick, Sarah (smartonick@uidaho.edu)</cp:lastModifiedBy>
  <cp:revision>9</cp:revision>
  <dcterms:created xsi:type="dcterms:W3CDTF">2023-01-11T17:31:38Z</dcterms:created>
  <dcterms:modified xsi:type="dcterms:W3CDTF">2023-01-17T20:05:28Z</dcterms:modified>
</cp:coreProperties>
</file>