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9"/>
  </p:notesMasterIdLst>
  <p:sldIdLst>
    <p:sldId id="305" r:id="rId6"/>
    <p:sldId id="379" r:id="rId7"/>
    <p:sldId id="323" r:id="rId8"/>
    <p:sldId id="388" r:id="rId9"/>
    <p:sldId id="389" r:id="rId10"/>
    <p:sldId id="380" r:id="rId11"/>
    <p:sldId id="387" r:id="rId12"/>
    <p:sldId id="384" r:id="rId13"/>
    <p:sldId id="386" r:id="rId14"/>
    <p:sldId id="390" r:id="rId15"/>
    <p:sldId id="393" r:id="rId16"/>
    <p:sldId id="392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63FD0-0FB2-558F-D74B-605D9A08138A}" v="15" dt="2022-05-25T03:37:46.144"/>
    <p1510:client id="{38909A8C-541C-8A3F-73D6-3F54EAA3D8E8}" v="2" dt="2022-11-13T21:30:57.517"/>
    <p1510:client id="{5E04C96B-74E2-1CE6-6D64-EAB55B26149B}" v="212" dt="2022-05-25T14:49:49.260"/>
    <p1510:client id="{83231E87-703A-4029-96F7-539E2A8EC3EC}" v="968" dt="2022-05-25T14:39:49.720"/>
    <p1510:client id="{A3AE8216-DAD9-9592-07B1-3F6818B7128F}" v="608" dt="2022-05-24T20:13:26.789"/>
    <p1510:client id="{A5A2E210-28B1-84CB-CEED-8E08CDDD80B8}" v="1" dt="2022-11-10T18:14:13.186"/>
    <p1510:client id="{C99D048F-B860-49E7-9DDF-5F379C003F02}" v="4" dt="2023-03-02T00:23:09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Idaho Relative Density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4286541377713209E-2"/>
          <c:y val="0.1005458471284191"/>
          <c:w val="0.68580923322019505"/>
          <c:h val="0.83862039653749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EF-4C9B-A3E9-B993F8EF711B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EF-4C9B-A3E9-B993F8EF711B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EF-4C9B-A3E9-B993F8EF711B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EF-4C9B-A3E9-B993F8EF711B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1EF-4C9B-A3E9-B993F8EF711B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1EF-4C9B-A3E9-B993F8EF711B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1EF-4C9B-A3E9-B993F8EF711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1EF-4C9B-A3E9-B993F8EF711B}"/>
              </c:ext>
            </c:extLst>
          </c:dPt>
          <c:cat>
            <c:strRef>
              <c:f>'[EDFGraphs_Oct18.xlsx]Region-level'!$B$3:$B$10</c:f>
              <c:strCache>
                <c:ptCount val="8"/>
                <c:pt idx="0">
                  <c:v>0-20</c:v>
                </c:pt>
                <c:pt idx="1">
                  <c:v>20-40</c:v>
                </c:pt>
                <c:pt idx="2">
                  <c:v>40-60</c:v>
                </c:pt>
                <c:pt idx="3">
                  <c:v>60-80</c:v>
                </c:pt>
                <c:pt idx="4">
                  <c:v>80-100</c:v>
                </c:pt>
                <c:pt idx="5">
                  <c:v>100-120</c:v>
                </c:pt>
                <c:pt idx="6">
                  <c:v>120-140</c:v>
                </c:pt>
                <c:pt idx="7">
                  <c:v>140plus</c:v>
                </c:pt>
              </c:strCache>
            </c:strRef>
          </c:cat>
          <c:val>
            <c:numRef>
              <c:f>'[EDFGraphs_Oct18.xlsx]Region-level'!$L$3:$L$10</c:f>
              <c:numCache>
                <c:formatCode>_(* #,##0_);_(* \(#,##0\);_(* "-"??_);_(@_)</c:formatCode>
                <c:ptCount val="8"/>
                <c:pt idx="0">
                  <c:v>1244106.4141681141</c:v>
                </c:pt>
                <c:pt idx="1">
                  <c:v>3996061.5301088439</c:v>
                </c:pt>
                <c:pt idx="2">
                  <c:v>4384198.6023767823</c:v>
                </c:pt>
                <c:pt idx="3">
                  <c:v>3811832.0760850818</c:v>
                </c:pt>
                <c:pt idx="4">
                  <c:v>2652092.7080632742</c:v>
                </c:pt>
                <c:pt idx="5">
                  <c:v>1724242.0121346279</c:v>
                </c:pt>
                <c:pt idx="6">
                  <c:v>896202.128476382</c:v>
                </c:pt>
                <c:pt idx="7">
                  <c:v>983359.56290601403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1EF-4C9B-A3E9-B993F8EF7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676203453710585"/>
          <c:y val="9.2592211581361439E-2"/>
          <c:w val="0.26143504021308062"/>
          <c:h val="0.864454774337434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CE20C-D46A-42E9-9342-D9446D9A5FD3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141C4-05B3-4F9E-BB2F-413E88DF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daria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9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83CD4-487B-4D06-A151-4FF1EBAAF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5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13999"/>
              </a:lnSpc>
              <a:buChar char="•"/>
            </a:pPr>
            <a:r>
              <a:rPr lang="en-US" b="1"/>
              <a:t>“Normal” varies across time and space</a:t>
            </a:r>
            <a:endParaRPr lang="en-US"/>
          </a:p>
          <a:p>
            <a:pPr marL="456565" lvl="1" indent="-285115">
              <a:lnSpc>
                <a:spcPct val="113999"/>
              </a:lnSpc>
              <a:buFont typeface="Arial"/>
              <a:buChar char="•"/>
            </a:pPr>
            <a:r>
              <a:rPr lang="en-US" b="1"/>
              <a:t>Relative compared to a “normal” stand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Half is in the low moderate and high mortality zone. </a:t>
            </a:r>
          </a:p>
          <a:p>
            <a:r>
              <a:rPr lang="en-US">
                <a:cs typeface="Calibri"/>
              </a:rPr>
              <a:t>The data used are the </a:t>
            </a:r>
            <a:r>
              <a:rPr lang="en-US" err="1">
                <a:cs typeface="Calibri"/>
              </a:rPr>
              <a:t>FireLab</a:t>
            </a:r>
            <a:r>
              <a:rPr lang="en-US">
                <a:cs typeface="Calibri"/>
              </a:rPr>
              <a:t> tree lists to give stocking level, and the </a:t>
            </a:r>
            <a:r>
              <a:rPr lang="en-US" err="1">
                <a:cs typeface="Calibri"/>
              </a:rPr>
              <a:t>kimsey</a:t>
            </a:r>
            <a:r>
              <a:rPr lang="en-US">
                <a:cs typeface="Calibri"/>
              </a:rPr>
              <a:t> max </a:t>
            </a:r>
            <a:r>
              <a:rPr lang="en-US" err="1">
                <a:cs typeface="Calibri"/>
              </a:rPr>
              <a:t>sdi</a:t>
            </a:r>
            <a:r>
              <a:rPr lang="en-US">
                <a:cs typeface="Calibri"/>
              </a:rPr>
              <a:t> value. The maps are 30-m pixels with full coverage of the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just point out that once we </a:t>
            </a:r>
            <a:r>
              <a:rPr lang="en-US" err="1"/>
              <a:t>knw</a:t>
            </a:r>
            <a:r>
              <a:rPr lang="en-US"/>
              <a:t> where these high density stands are we can look at other characteristics – like ownership and fire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88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also need to be aware about restrictions on operations – so where we have roads vs wilderness.</a:t>
            </a:r>
          </a:p>
          <a:p>
            <a:r>
              <a:rPr lang="en-US"/>
              <a:t>Most (887k acres) overstocked acres are not wilderness/roadless</a:t>
            </a:r>
          </a:p>
          <a:p>
            <a:r>
              <a:rPr lang="en-US"/>
              <a:t>Most of those 887k acres have very high fire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4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1C4-05B3-4F9E-BB2F-413E88DFE8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CD3F-D072-DBC4-A8E9-E0BB9F7CA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77A84-7B6B-F288-C285-B926539A6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53D3C-A3FE-18CE-9B82-1C4C09F7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1DFFB-EA1C-A40B-DE37-FBC03753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A1D7D-9E93-D6E6-4304-C3359A99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7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18B8-BF66-EA47-B0CF-0F15872C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F1214-1DFF-027E-AA1B-989244126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40BF3-0C09-7E52-276F-96CF0F06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183C3-BA8C-3973-9546-F925A3A2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93BAA-A4FB-6968-98C4-48E0C2211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4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482FB-3253-63D6-FBF1-AE0CEB8EF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26713-0F28-221C-4439-347D4FB2E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3900-B43A-722F-3C5D-F77B07A3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BDB0-B6A8-F012-D895-D441EFE1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766F0-F18F-026E-F231-F99E2AA2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8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2332" y="835492"/>
            <a:ext cx="285751" cy="4239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499325" y="1785514"/>
            <a:ext cx="5870575" cy="305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748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1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9" y="2286133"/>
            <a:ext cx="5148237" cy="1346367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9"/>
            <a:ext cx="5151660" cy="899996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1" y="2456697"/>
            <a:ext cx="2789275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iorem</a:t>
            </a:r>
            <a:r>
              <a:rPr lang="en-US"/>
              <a:t>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3251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 arum </a:t>
            </a:r>
            <a:r>
              <a:rPr lang="en-US" err="1"/>
              <a:t>sapicimus</a:t>
            </a:r>
            <a:r>
              <a:rPr lang="en-US"/>
              <a:t> </a:t>
            </a:r>
            <a:r>
              <a:rPr lang="en-US" err="1"/>
              <a:t>apidi</a:t>
            </a:r>
            <a:r>
              <a:rPr lang="en-US"/>
              <a:t> </a:t>
            </a:r>
            <a:r>
              <a:rPr lang="en-US" err="1"/>
              <a:t>occates</a:t>
            </a:r>
            <a:r>
              <a:rPr lang="en-US"/>
              <a:t> quae ne </a:t>
            </a:r>
            <a:r>
              <a:rPr lang="en-US" err="1"/>
              <a:t>porem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sum quae et et </a:t>
            </a:r>
            <a:r>
              <a:rPr lang="en-US" err="1"/>
              <a:t>libus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et lit </a:t>
            </a:r>
            <a:r>
              <a:rPr lang="en-US" err="1"/>
              <a:t>repra</a:t>
            </a:r>
            <a:r>
              <a:rPr lang="en-US"/>
              <a:t> </a:t>
            </a:r>
            <a:r>
              <a:rPr lang="en-US" err="1"/>
              <a:t>nat</a:t>
            </a:r>
            <a:r>
              <a:rPr lang="en-US"/>
              <a:t> </a:t>
            </a:r>
            <a:r>
              <a:rPr lang="en-US" err="1"/>
              <a:t>ventios</a:t>
            </a:r>
            <a:r>
              <a:rPr lang="en-US"/>
              <a:t> </a:t>
            </a:r>
            <a:r>
              <a:rPr lang="en-US" err="1"/>
              <a:t>nonsectatio</a:t>
            </a:r>
            <a:r>
              <a:rPr lang="en-US"/>
              <a:t> </a:t>
            </a:r>
            <a:r>
              <a:rPr lang="en-US" err="1"/>
              <a:t>venis</a:t>
            </a:r>
            <a:r>
              <a:rPr lang="en-US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9109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821285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  <a:p>
            <a:endParaRPr lang="en-US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6346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567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53916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6522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r>
              <a:rPr lang="en-US">
                <a:effectLst/>
                <a:latin typeface="Helvetica" charset="0"/>
              </a:rPr>
              <a:t>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9751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E08B-B7BA-4C11-A2C1-00F874FC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9606C-8BE9-3B4B-B7E9-2330F9A9A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1D449-BB78-F0F8-3B21-38872D94C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1740B-FEC5-416C-06A6-52064FA33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E5A-D44E-76B1-DD4C-D69834A1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1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6090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2340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8128000" y="6248402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r>
              <a:rPr lang="en-US" sz="1400">
                <a:solidFill>
                  <a:prstClr val="black"/>
                </a:solidFill>
              </a:rPr>
              <a:t>International Conference on Woody Biomass Utilization, Starkville, MS (Aug 4-5, 2009)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5" y="6248402"/>
            <a:ext cx="72284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91"/>
            <a:ext cx="711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fld id="{8A865689-EAE9-4CF7-9B1D-639568B1774C}" type="slidenum">
              <a:rPr lang="en-US" sz="1400" smtClean="0">
                <a:solidFill>
                  <a:prstClr val="black"/>
                </a:solidFill>
              </a:rPr>
              <a:pPr defTabSz="685697">
                <a:defRPr/>
              </a:pPr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51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333425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473F-4ED1-7A4D-42AA-8BFA7442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0FF9-30A9-45CA-2387-AABB55C93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28750-5E43-4C96-5C70-D41AC51E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30BFD-04D8-E696-4A01-33C52FF8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0351F-FEF4-4E57-77D7-D9D56F9E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2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06DC-5F83-45F4-FFED-17BDAC67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7B56-45A6-DA77-E771-56B0135A5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3667F-03A0-918F-7A19-A12358023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4BE4F-BA84-0C7C-2C91-A3879D00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3ADFB-E3FC-4EE8-7EEE-98D9ECAC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FDB26-5E50-7FD2-85CF-F29EBAB8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2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4459D-E5CF-9D3E-C2FD-58CFE8FE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18B80-AF4B-D726-8A16-56D59DC37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B4DC8-C14B-FB8F-697A-CDABA9F9C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25BD01-5119-D0FC-E11A-08EF7CD3F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886A4-E759-26D8-F1D7-3BB9F04A2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1EBF5-EA98-0FC0-2115-26E725D5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66E8F2-667D-CB28-1878-22C31CB2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C03F9-FFBD-7E8B-9C77-419DCB04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6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29CA-0E09-4513-905F-C6023E02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FDD5E-9E9C-2D9E-1938-B6CD87D3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D403B-4FC3-2227-5A82-C7B2FDD1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362E9-D6F9-3479-4CD9-08179DD5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1EF43-BC53-D8FC-032F-17DD75AC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807410-41BD-64DD-05E6-A0CC03DC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81340-A199-FED3-B5F1-7A6B7AB7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E102-B722-BDBB-2591-D1E09D72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33CB-E3C1-C232-76BF-CF3274C8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493F5-6307-C7A7-65C2-A8795C8E4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B26E-9CFB-3BC5-215C-870C22F7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C7109-C891-601D-2B25-D6CF4B2A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3371E-00BC-2CE4-B404-1830D293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3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7557-7B3E-C9EF-AA58-B0729C81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00AD5-A184-F62C-081E-9101ED2DE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F8258-3761-8E60-4B4D-32932F32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C1CC9-C3BE-F6A6-6509-96C1DB00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24581-C36F-08A9-0071-392596A7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2DF1C-82E6-FB8D-D504-FE2D50CC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5580-E57E-BC49-819A-CA9B881F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116D-D32C-48C1-7462-D5646C75B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804BC-EB90-0BF7-2FA6-96525F718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CE67-0E9D-4EEF-8FAC-4B201F409C37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78F2-E88F-71FB-2F68-7039B43F7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5F33-ACE6-4E01-33AF-108302C3C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9CD6-BDEE-4ABA-97E9-F8F0BD8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3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glatta@uidaho.edu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6D13-784C-8F45-8B57-749D812F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226" y="1534159"/>
            <a:ext cx="6749773" cy="2098341"/>
          </a:xfrm>
        </p:spPr>
        <p:txBody>
          <a:bodyPr/>
          <a:lstStyle/>
          <a:p>
            <a:r>
              <a:rPr lang="en-US" sz="4800" cap="none">
                <a:solidFill>
                  <a:schemeClr val="accent4"/>
                </a:solidFill>
              </a:rPr>
              <a:t>Idaho County Forest Condition </a:t>
            </a:r>
            <a:br>
              <a:rPr lang="en-US" sz="4000" cap="none">
                <a:solidFill>
                  <a:schemeClr val="accent4"/>
                </a:solidFill>
              </a:rPr>
            </a:br>
            <a:endParaRPr lang="en-US" sz="4000" cap="none">
              <a:solidFill>
                <a:schemeClr val="accent4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42227" y="3886147"/>
            <a:ext cx="6414052" cy="198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50" b="1">
                <a:latin typeface="Helvetica"/>
                <a:ea typeface="+mj-ea"/>
                <a:cs typeface="Helvetica"/>
              </a:rPr>
              <a:t>Kelsey Vershum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Helvetica"/>
                <a:ea typeface="+mj-ea"/>
                <a:cs typeface="Helvetica"/>
              </a:rPr>
              <a:t>Undergraduate Research Analyst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33"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50" b="1">
                <a:latin typeface="Helvetica"/>
                <a:ea typeface="+mj-ea"/>
                <a:cs typeface="Helvetica"/>
              </a:rPr>
              <a:t>Daria Paxton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Helvetica"/>
                <a:ea typeface="+mj-ea"/>
                <a:cs typeface="Helvetica"/>
              </a:rPr>
              <a:t>Masters Research Analyst </a:t>
            </a:r>
            <a:r>
              <a:rPr lang="en-US" sz="1400" i="1">
                <a:latin typeface="Helvetica"/>
                <a:ea typeface="+mj-ea"/>
                <a:cs typeface="Helvetica"/>
              </a:rPr>
              <a:t>(advised by Dr. Mark Kimsey)</a:t>
            </a:r>
            <a:endParaRPr lang="en-US" sz="2400" i="1"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733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04" y="981514"/>
            <a:ext cx="4129862" cy="64747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/>
              <a:t>  Relative Density</a:t>
            </a:r>
            <a:endParaRPr lang="en-US" sz="20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60855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99">
                <a:solidFill>
                  <a:srgbClr val="000000"/>
                </a:solidFill>
              </a:rPr>
              <a:t>Density </a:t>
            </a:r>
            <a:r>
              <a:rPr lang="en-US" sz="3200" i="1" cap="none">
                <a:solidFill>
                  <a:srgbClr val="000000"/>
                </a:solidFill>
              </a:rPr>
              <a:t>– What, Where, Who, and Why</a:t>
            </a:r>
            <a:endParaRPr kumimoji="0" lang="en-US" sz="4499" b="1" i="1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C3DD6-C1B4-3B13-CC14-8C90B5C208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611"/>
            <a:ext cx="4132871" cy="3192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293285-3539-A318-4671-0043951A5C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139" y="1629382"/>
            <a:ext cx="4129861" cy="319125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870A728-9304-6D96-04D5-CBBDE2F9C388}"/>
              </a:ext>
            </a:extLst>
          </p:cNvPr>
          <p:cNvSpPr txBox="1">
            <a:spLocks/>
          </p:cNvSpPr>
          <p:nvPr/>
        </p:nvSpPr>
        <p:spPr>
          <a:xfrm>
            <a:off x="8062139" y="981141"/>
            <a:ext cx="4129862" cy="48628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en-US" sz="2400" b="1"/>
              <a:t>  Ownership</a:t>
            </a:r>
            <a:endParaRPr lang="en-US" sz="2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3F671-628D-2748-8736-F373F38EA5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026" y="3633761"/>
            <a:ext cx="4129861" cy="319125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D141B5D-E95A-0FB8-4C39-6D37D62CBB48}"/>
              </a:ext>
            </a:extLst>
          </p:cNvPr>
          <p:cNvSpPr txBox="1">
            <a:spLocks/>
          </p:cNvSpPr>
          <p:nvPr/>
        </p:nvSpPr>
        <p:spPr>
          <a:xfrm>
            <a:off x="3882046" y="3028405"/>
            <a:ext cx="4129862" cy="48628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en-US" sz="2400" b="1"/>
              <a:t>  Fire Risk</a:t>
            </a:r>
            <a:endParaRPr lang="en-US" sz="20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4C594-B771-A4CE-0D7F-3F2109BC501B}"/>
              </a:ext>
            </a:extLst>
          </p:cNvPr>
          <p:cNvSpPr txBox="1"/>
          <p:nvPr/>
        </p:nvSpPr>
        <p:spPr>
          <a:xfrm>
            <a:off x="206549" y="6027003"/>
            <a:ext cx="3924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Dillon, Gregory K; Gilbertson-Day, Julie W. 2020. Wildfire Hazard Potential for the United States (270-m), version 2020. 3rd Edition. Fort Collins, CO: Forest Service Research Data Archive. https://doi.org/10.2737/RDS-2015-0047-3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0983E-FD18-433B-F640-DEB68DD9E674}"/>
              </a:ext>
            </a:extLst>
          </p:cNvPr>
          <p:cNvSpPr txBox="1"/>
          <p:nvPr/>
        </p:nvSpPr>
        <p:spPr>
          <a:xfrm>
            <a:off x="8271164" y="4807164"/>
            <a:ext cx="39710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Hewes, </a:t>
            </a:r>
            <a:r>
              <a:rPr lang="en-US" sz="1200" err="1"/>
              <a:t>Jaketon</a:t>
            </a:r>
            <a:r>
              <a:rPr lang="en-US" sz="1200"/>
              <a:t> H.; Butler, Brett J.; </a:t>
            </a:r>
            <a:r>
              <a:rPr lang="en-US" sz="1200" err="1"/>
              <a:t>Liknes</a:t>
            </a:r>
            <a:r>
              <a:rPr lang="en-US" sz="1200"/>
              <a:t>, Greg C. 2017. Forest ownership in the conterminous United States circa 2014: distribution of seven ownership types - geospatial dataset. Fort Collins, CO: Forest Service Research Data Archive. https://doi.org/10.2737/RDS-2017-0007</a:t>
            </a:r>
          </a:p>
        </p:txBody>
      </p:sp>
    </p:spTree>
    <p:extLst>
      <p:ext uri="{BB962C8B-B14F-4D97-AF65-F5344CB8AC3E}">
        <p14:creationId xmlns:p14="http://schemas.microsoft.com/office/powerpoint/2010/main" val="1077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501" y="1121432"/>
            <a:ext cx="6441975" cy="1479379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6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2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82978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/>
              </a:rPr>
              <a:t>Focus on high relative density</a:t>
            </a:r>
            <a:endParaRPr kumimoji="0" lang="en-US" sz="4499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D7BDE-7934-A7E4-0485-CDB6AF1E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85" y="2902285"/>
            <a:ext cx="5215833" cy="296573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7E7B279-90B9-F811-13CF-1E6B9E33BC04}"/>
              </a:ext>
            </a:extLst>
          </p:cNvPr>
          <p:cNvSpPr txBox="1">
            <a:spLocks/>
          </p:cNvSpPr>
          <p:nvPr/>
        </p:nvSpPr>
        <p:spPr>
          <a:xfrm>
            <a:off x="1095316" y="940832"/>
            <a:ext cx="10430969" cy="1213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en-US" sz="2800" b="1"/>
              <a:t>  These would be acres with &gt; 80% relative density (high mortality) stands in Idaho County</a:t>
            </a:r>
            <a:endParaRPr lang="en-US" sz="2400" b="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C3386B7-7853-2582-978C-A0457E25C5A7}"/>
              </a:ext>
            </a:extLst>
          </p:cNvPr>
          <p:cNvSpPr txBox="1">
            <a:spLocks/>
          </p:cNvSpPr>
          <p:nvPr/>
        </p:nvSpPr>
        <p:spPr>
          <a:xfrm>
            <a:off x="579705" y="2357667"/>
            <a:ext cx="4589217" cy="486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en-US" sz="2400" b="1"/>
              <a:t>  Relative Density Higher than 80%</a:t>
            </a:r>
            <a:endParaRPr lang="en-US" sz="20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C118E-DF65-D483-3DFA-DE0DA0959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31" y="2898795"/>
            <a:ext cx="5209383" cy="2965738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9A5AED-DEE7-EEBD-1D49-7F2272DC8887}"/>
              </a:ext>
            </a:extLst>
          </p:cNvPr>
          <p:cNvSpPr txBox="1">
            <a:spLocks/>
          </p:cNvSpPr>
          <p:nvPr/>
        </p:nvSpPr>
        <p:spPr>
          <a:xfrm>
            <a:off x="6027665" y="2438715"/>
            <a:ext cx="5922114" cy="405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en-US" sz="2000" b="1"/>
              <a:t>  Available with Relative Density Higher than 80%</a:t>
            </a:r>
            <a:endParaRPr lang="en-US" sz="1800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8CE32ED-53E5-356D-9807-A4C9D5BF9D7C}"/>
              </a:ext>
            </a:extLst>
          </p:cNvPr>
          <p:cNvSpPr/>
          <p:nvPr/>
        </p:nvSpPr>
        <p:spPr>
          <a:xfrm>
            <a:off x="3307171" y="1814172"/>
            <a:ext cx="6007260" cy="4571213"/>
          </a:xfrm>
          <a:custGeom>
            <a:avLst/>
            <a:gdLst>
              <a:gd name="connsiteX0" fmla="*/ 0 w 6007260"/>
              <a:gd name="connsiteY0" fmla="*/ 4088362 h 4571213"/>
              <a:gd name="connsiteX1" fmla="*/ 1823325 w 6007260"/>
              <a:gd name="connsiteY1" fmla="*/ 4520923 h 4571213"/>
              <a:gd name="connsiteX2" fmla="*/ 2765102 w 6007260"/>
              <a:gd name="connsiteY2" fmla="*/ 3053502 h 4571213"/>
              <a:gd name="connsiteX3" fmla="*/ 2672019 w 6007260"/>
              <a:gd name="connsiteY3" fmla="*/ 1054963 h 4571213"/>
              <a:gd name="connsiteX4" fmla="*/ 3597370 w 6007260"/>
              <a:gd name="connsiteY4" fmla="*/ 52956 h 4571213"/>
              <a:gd name="connsiteX5" fmla="*/ 5612336 w 6007260"/>
              <a:gd name="connsiteY5" fmla="*/ 184367 h 4571213"/>
              <a:gd name="connsiteX6" fmla="*/ 6006568 w 6007260"/>
              <a:gd name="connsiteY6" fmla="*/ 573124 h 457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260" h="4571213">
                <a:moveTo>
                  <a:pt x="0" y="4088362"/>
                </a:moveTo>
                <a:cubicBezTo>
                  <a:pt x="681237" y="4390881"/>
                  <a:pt x="1362475" y="4693400"/>
                  <a:pt x="1823325" y="4520923"/>
                </a:cubicBezTo>
                <a:cubicBezTo>
                  <a:pt x="2284175" y="4348446"/>
                  <a:pt x="2623653" y="3631162"/>
                  <a:pt x="2765102" y="3053502"/>
                </a:cubicBezTo>
                <a:cubicBezTo>
                  <a:pt x="2906551" y="2475842"/>
                  <a:pt x="2533308" y="1555054"/>
                  <a:pt x="2672019" y="1054963"/>
                </a:cubicBezTo>
                <a:cubicBezTo>
                  <a:pt x="2810730" y="554872"/>
                  <a:pt x="3107317" y="198055"/>
                  <a:pt x="3597370" y="52956"/>
                </a:cubicBezTo>
                <a:cubicBezTo>
                  <a:pt x="4087423" y="-92143"/>
                  <a:pt x="5210803" y="97672"/>
                  <a:pt x="5612336" y="184367"/>
                </a:cubicBezTo>
                <a:cubicBezTo>
                  <a:pt x="6013869" y="271062"/>
                  <a:pt x="6010218" y="422093"/>
                  <a:pt x="6006568" y="573124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C156F-01C4-CE6E-7A2A-5E9847D16A25}"/>
              </a:ext>
            </a:extLst>
          </p:cNvPr>
          <p:cNvSpPr txBox="1"/>
          <p:nvPr/>
        </p:nvSpPr>
        <p:spPr>
          <a:xfrm>
            <a:off x="2558863" y="5864598"/>
            <a:ext cx="8718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56% </a:t>
            </a:r>
            <a:endParaRPr lang="en-US" sz="20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B08A2-9360-C455-32B9-08909858CE84}"/>
              </a:ext>
            </a:extLst>
          </p:cNvPr>
          <p:cNvSpPr txBox="1"/>
          <p:nvPr/>
        </p:nvSpPr>
        <p:spPr>
          <a:xfrm>
            <a:off x="8601637" y="5861799"/>
            <a:ext cx="3589242" cy="3749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 4.5%             15.5%            80%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3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438" y="1218179"/>
            <a:ext cx="7617950" cy="4577985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14000"/>
              </a:lnSpc>
              <a:spcAft>
                <a:spcPts val="0"/>
              </a:spcAft>
            </a:pPr>
            <a:r>
              <a:rPr lang="en-US" sz="3200" b="1">
                <a:latin typeface="Franklin Gothic Book"/>
              </a:rPr>
              <a:t> Two-Page Fact Sheets</a:t>
            </a:r>
            <a:endParaRPr lang="en-US"/>
          </a:p>
          <a:p>
            <a:pPr marL="227965" indent="-227965">
              <a:lnSpc>
                <a:spcPct val="113999"/>
              </a:lnSpc>
              <a:spcAft>
                <a:spcPts val="0"/>
              </a:spcAft>
              <a:buFontTx/>
              <a:buChar char="•"/>
            </a:pPr>
            <a:endParaRPr lang="en-US" sz="3200" b="1">
              <a:latin typeface="Franklin Gothic Book"/>
            </a:endParaRPr>
          </a:p>
          <a:p>
            <a:pPr marL="730885" lvl="2" indent="-285115">
              <a:lnSpc>
                <a:spcPct val="113999"/>
              </a:lnSpc>
              <a:spcAft>
                <a:spcPts val="0"/>
              </a:spcAft>
            </a:pPr>
            <a:r>
              <a:rPr lang="en-US" sz="3200" b="1">
                <a:latin typeface="Franklin Gothic Book"/>
              </a:rPr>
              <a:t>Advisory Committee</a:t>
            </a:r>
            <a:endParaRPr lang="en-US" sz="3200" b="1"/>
          </a:p>
          <a:p>
            <a:pPr marL="227965" indent="-227965">
              <a:lnSpc>
                <a:spcPct val="113999"/>
              </a:lnSpc>
              <a:spcAft>
                <a:spcPts val="0"/>
              </a:spcAft>
              <a:buFontTx/>
              <a:buChar char="•"/>
            </a:pPr>
            <a:endParaRPr lang="en-US" sz="3200" b="1">
              <a:latin typeface="Franklin Gothic Book"/>
            </a:endParaRPr>
          </a:p>
          <a:p>
            <a:pPr marL="730885" lvl="2" indent="-285115">
              <a:lnSpc>
                <a:spcPct val="113999"/>
              </a:lnSpc>
              <a:spcAft>
                <a:spcPts val="0"/>
              </a:spcAft>
            </a:pPr>
            <a:r>
              <a:rPr lang="en-US" sz="3200" b="1">
                <a:latin typeface="Franklin Gothic Book"/>
              </a:rPr>
              <a:t>Post on Policy Analysis</a:t>
            </a:r>
            <a:endParaRPr lang="en-US" sz="3200" b="1"/>
          </a:p>
          <a:p>
            <a:pPr marL="445770" lvl="2" indent="0">
              <a:lnSpc>
                <a:spcPct val="113999"/>
              </a:lnSpc>
              <a:spcAft>
                <a:spcPts val="0"/>
              </a:spcAft>
              <a:buNone/>
            </a:pPr>
            <a:r>
              <a:rPr lang="en-US" sz="3200" b="1">
                <a:latin typeface="Franklin Gothic Book"/>
              </a:rPr>
              <a:t> Group website</a:t>
            </a:r>
            <a:endParaRPr lang="en-US" sz="3200" b="1"/>
          </a:p>
          <a:p>
            <a:pPr marL="227965" indent="-227965">
              <a:lnSpc>
                <a:spcPct val="113999"/>
              </a:lnSpc>
              <a:spcAft>
                <a:spcPts val="0"/>
              </a:spcAft>
              <a:buFontTx/>
              <a:buChar char="•"/>
            </a:pPr>
            <a:endParaRPr lang="en-US" sz="32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endParaRPr lang="en-US" sz="32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60855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450">
                <a:solidFill>
                  <a:srgbClr val="000000"/>
                </a:solidFill>
                <a:latin typeface="Franklin Gothic Demi"/>
              </a:rPr>
              <a:t>End Goal</a:t>
            </a:r>
            <a:endParaRPr lang="en-US"/>
          </a:p>
        </p:txBody>
      </p:sp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CB702FAA-0F12-28BB-58F0-71CFD2EDC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516" y="352775"/>
            <a:ext cx="3718111" cy="4643813"/>
          </a:xfrm>
          <a:prstGeom prst="rect">
            <a:avLst/>
          </a:prstGeom>
        </p:spPr>
      </p:pic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26967A4F-8836-11C0-793B-308F36C5B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214" y="2265185"/>
            <a:ext cx="3499597" cy="4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81766" y="535579"/>
            <a:ext cx="621383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latin typeface="Calibri"/>
                <a:cs typeface="Arial"/>
              </a:rPr>
              <a:t>Daria Paxton</a:t>
            </a:r>
            <a:endParaRPr lang="en-US" sz="2000">
              <a:cs typeface="Calibri"/>
            </a:endParaRPr>
          </a:p>
          <a:p>
            <a:r>
              <a:rPr lang="en-US" sz="2000">
                <a:cs typeface="Arial"/>
              </a:rPr>
              <a:t>Graduate Research Assistant – Policy Analysis Group</a:t>
            </a:r>
            <a:endParaRPr lang="en-US" sz="2000">
              <a:ea typeface="Calibri"/>
              <a:cs typeface="Arial"/>
            </a:endParaRPr>
          </a:p>
          <a:p>
            <a:r>
              <a:rPr lang="en-US" sz="2000">
                <a:latin typeface="Calibri"/>
                <a:cs typeface="Arial"/>
              </a:rPr>
              <a:t>University of Idaho</a:t>
            </a:r>
            <a:endParaRPr lang="en-US" sz="2000">
              <a:latin typeface="Calibri"/>
              <a:ea typeface="Calibri"/>
              <a:cs typeface="Arial"/>
            </a:endParaRPr>
          </a:p>
          <a:p>
            <a:r>
              <a:rPr lang="en-US" sz="2000">
                <a:latin typeface="Calibri"/>
                <a:cs typeface="Arial"/>
                <a:hlinkClick r:id="rId2"/>
              </a:rPr>
              <a:t>dpaxton@uidaho.edu</a:t>
            </a:r>
            <a:endParaRPr lang="en-US" sz="2000">
              <a:latin typeface="Calibri"/>
              <a:cs typeface="Arial"/>
            </a:endParaRPr>
          </a:p>
          <a:p>
            <a:endParaRPr lang="en-US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Calibri"/>
                <a:cs typeface="Calibri"/>
              </a:rPr>
              <a:t>Kelsey </a:t>
            </a:r>
            <a:r>
              <a:rPr lang="en-US" sz="2000" b="1" err="1">
                <a:latin typeface="Calibri"/>
                <a:cs typeface="Calibri"/>
              </a:rPr>
              <a:t>Vershum</a:t>
            </a:r>
            <a:endParaRPr lang="en-US" sz="2000" err="1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Undergraduate Research Assistant – Policy Analysis Group</a:t>
            </a:r>
          </a:p>
          <a:p>
            <a:r>
              <a:rPr lang="en-US" sz="2000">
                <a:latin typeface="Calibri" panose="020F0502020204030204"/>
                <a:ea typeface="Calibri" panose="020F0502020204030204"/>
                <a:cs typeface="Calibri"/>
              </a:rPr>
              <a:t>University of Idaho</a:t>
            </a:r>
            <a:endParaRPr lang="en-US" sz="2000">
              <a:latin typeface="Calibri" panose="020F0502020204030204"/>
              <a:ea typeface="Calibri" panose="020F0502020204030204"/>
              <a:cs typeface="+mn-lt"/>
            </a:endParaRPr>
          </a:p>
          <a:p>
            <a:r>
              <a:rPr lang="en-US" sz="2000">
                <a:latin typeface="Calibri"/>
                <a:cs typeface="Calibri"/>
                <a:hlinkClick r:id="rId2"/>
              </a:rPr>
              <a:t>kvershum@uidaho.edu</a:t>
            </a:r>
            <a:endParaRPr lang="en-US" sz="2000">
              <a:latin typeface="Calibri"/>
              <a:ea typeface="+mn-lt"/>
              <a:cs typeface="+mn-lt"/>
            </a:endParaRPr>
          </a:p>
          <a:p>
            <a:endParaRPr lang="en-US" sz="2000">
              <a:latin typeface="Calibri" panose="020F0502020204030204" pitchFamily="34" charset="0"/>
              <a:cs typeface="Calibri"/>
            </a:endParaRPr>
          </a:p>
          <a:p>
            <a:r>
              <a:rPr lang="en-US" sz="2000" b="1">
                <a:latin typeface="Calibri"/>
                <a:cs typeface="Calibri"/>
              </a:rPr>
              <a:t>Greg Latta</a:t>
            </a:r>
            <a:endParaRPr lang="en-US" sz="2000">
              <a:latin typeface="Calibri"/>
              <a:ea typeface="+mn-lt"/>
              <a:cs typeface="+mn-lt"/>
            </a:endParaRPr>
          </a:p>
          <a:p>
            <a:r>
              <a:rPr lang="en-US" sz="2000">
                <a:latin typeface="Calibri"/>
                <a:cs typeface="Calibri"/>
              </a:rPr>
              <a:t>Director – </a:t>
            </a:r>
            <a:r>
              <a:rPr lang="en-US" sz="2000">
                <a:ea typeface="+mn-lt"/>
                <a:cs typeface="+mn-lt"/>
              </a:rPr>
              <a:t>Policy Analysis Group</a:t>
            </a:r>
          </a:p>
          <a:p>
            <a:r>
              <a:rPr lang="en-US" sz="2000">
                <a:latin typeface="Calibri"/>
                <a:cs typeface="Calibri"/>
              </a:rPr>
              <a:t>University of Idaho</a:t>
            </a:r>
            <a:endParaRPr lang="en-US" sz="2000">
              <a:latin typeface="Calibri"/>
              <a:ea typeface="+mn-lt"/>
              <a:cs typeface="+mn-lt"/>
            </a:endParaRPr>
          </a:p>
          <a:p>
            <a:r>
              <a:rPr lang="en-US" sz="2000">
                <a:latin typeface="Calibri"/>
                <a:cs typeface="Calibri"/>
                <a:hlinkClick r:id="rId2"/>
              </a:rPr>
              <a:t>glatta@uidaho.edu</a:t>
            </a:r>
            <a:r>
              <a:rPr lang="en-US" sz="2000">
                <a:latin typeface="Calibri"/>
                <a:cs typeface="Calibri"/>
              </a:rPr>
              <a:t>; 541.619.9212</a:t>
            </a:r>
            <a:endParaRPr lang="en-US">
              <a:latin typeface="Calibri"/>
            </a:endParaRPr>
          </a:p>
          <a:p>
            <a:endParaRPr lang="en-US" sz="20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55360" y="5008580"/>
            <a:ext cx="4460239" cy="1531352"/>
            <a:chOff x="6380480" y="4262455"/>
            <a:chExt cx="4460239" cy="1531352"/>
          </a:xfrm>
        </p:grpSpPr>
        <p:sp>
          <p:nvSpPr>
            <p:cNvPr id="7" name="Rectangle 6"/>
            <p:cNvSpPr/>
            <p:nvPr/>
          </p:nvSpPr>
          <p:spPr>
            <a:xfrm>
              <a:off x="6380480" y="4962810"/>
              <a:ext cx="44602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e-newsletter</a:t>
              </a:r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reports </a:t>
              </a:r>
            </a:p>
            <a:p>
              <a:pPr algn="ctr"/>
              <a:r>
                <a:rPr lang="en-US" sz="2400" b="1">
                  <a:solidFill>
                    <a:srgbClr val="B48D6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http://www.uidaho.edu/cnr/pag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8048" b="14363"/>
            <a:stretch/>
          </p:blipFill>
          <p:spPr>
            <a:xfrm>
              <a:off x="6756400" y="4262455"/>
              <a:ext cx="3706275" cy="63722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6756400" y="4950627"/>
              <a:ext cx="3706275" cy="0"/>
            </a:xfrm>
            <a:prstGeom prst="line">
              <a:avLst/>
            </a:prstGeom>
            <a:ln>
              <a:solidFill>
                <a:srgbClr val="5E819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13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/>
          <p:cNvSpPr txBox="1">
            <a:spLocks/>
          </p:cNvSpPr>
          <p:nvPr/>
        </p:nvSpPr>
        <p:spPr>
          <a:xfrm>
            <a:off x="441135" y="699479"/>
            <a:ext cx="10972800" cy="6898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600" b="0" i="0" kern="1200" cap="all">
                <a:solidFill>
                  <a:srgbClr val="A27E55"/>
                </a:solidFill>
                <a:latin typeface="Rockwell"/>
                <a:ea typeface="+mj-ea"/>
                <a:cs typeface="+mj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CNR Policy Analysis Group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5018" y="1508730"/>
            <a:ext cx="15240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../../../Downloads/Gre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9382" y="1493376"/>
            <a:ext cx="15240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85018" y="3050681"/>
            <a:ext cx="1524000" cy="5847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Dennis Becker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8825" y="3047842"/>
            <a:ext cx="240440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Patrick Wilson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Professor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9382" y="3047510"/>
            <a:ext cx="1524000" cy="5847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Greg Alward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Senior Scientist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4304" y="3055913"/>
            <a:ext cx="1910081" cy="5847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Greg Latta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Director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32617" y="5448181"/>
            <a:ext cx="1828802" cy="584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Jeffrey 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Doctoral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42050" y="5445341"/>
            <a:ext cx="2101819" cy="584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Daria Paxton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Masters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425" y="0"/>
            <a:ext cx="599440" cy="11988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75847" y="5451706"/>
            <a:ext cx="2101819" cy="584774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Kelsey Vershum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Undergraduate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83228" y="5445341"/>
            <a:ext cx="242332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Jimy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Cargill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Masters</a:t>
            </a: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E0FE17C-E240-46D9-9DB1-67A88372E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93" y="1466058"/>
            <a:ext cx="1477625" cy="1609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A3B0B0-7EFF-4A9F-A291-1AA2818BC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5266" y="1466058"/>
            <a:ext cx="1592117" cy="15921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388133-B925-4FAF-8F6A-52D503F60F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09" t="6167" r="23447" b="43353"/>
          <a:stretch/>
        </p:blipFill>
        <p:spPr>
          <a:xfrm>
            <a:off x="2085018" y="3825480"/>
            <a:ext cx="1507772" cy="1527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C49D9-91D4-44CB-A574-3D5A1E7B9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2993" y="3806646"/>
            <a:ext cx="1527048" cy="152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8491D9-632F-497D-9BAF-A9E4ED14F9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963" t="3718" r="17072" b="29371"/>
          <a:stretch/>
        </p:blipFill>
        <p:spPr>
          <a:xfrm>
            <a:off x="6140244" y="3819446"/>
            <a:ext cx="1505433" cy="1527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F2BB3F-EC49-4B00-9BEC-0994844E52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3233" y="3825811"/>
            <a:ext cx="1527048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8063" y="1144437"/>
            <a:ext cx="10703423" cy="7296356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r>
              <a:rPr lang="en-US" sz="3600" b="1">
                <a:latin typeface="Franklin Gothic Book"/>
              </a:rPr>
              <a:t>  County-Level Forest Inventory Reports</a:t>
            </a:r>
            <a:endParaRPr lang="en-US">
              <a:latin typeface="Franklin Gothic Book"/>
            </a:endParaRPr>
          </a:p>
          <a:p>
            <a:pPr marL="456565" lvl="1" indent="-285115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latin typeface="Franklin Gothic Book"/>
              </a:rPr>
              <a:t>Looking at the current state and trends of Idaho’s forests</a:t>
            </a:r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r>
              <a:rPr lang="en-US" sz="3600" b="1">
                <a:latin typeface="Franklin Gothic Book"/>
              </a:rPr>
              <a:t>  Spatial Maximum and Relative Density Mapping</a:t>
            </a:r>
          </a:p>
          <a:p>
            <a:pPr marL="456565" lvl="1" indent="-285115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latin typeface="Franklin Gothic Book"/>
              </a:rPr>
              <a:t>Evaluating where those forests are overstocked</a:t>
            </a:r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r>
              <a:rPr lang="en-US" sz="3600" b="1">
                <a:latin typeface="Franklin Gothic Book"/>
              </a:rPr>
              <a:t>  Economic Contribution of Idaho’s Natural Resources</a:t>
            </a:r>
          </a:p>
          <a:p>
            <a:pPr marL="456565" lvl="1" indent="-285115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latin typeface="Franklin Gothic Book"/>
              </a:rPr>
              <a:t> Exploring the state of Idaho’s rural economies</a:t>
            </a:r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r>
              <a:rPr lang="fr-FR" sz="3600" b="1">
                <a:latin typeface="Franklin Gothic Book"/>
              </a:rPr>
              <a:t>  Forest Carbon Offset </a:t>
            </a:r>
            <a:r>
              <a:rPr lang="fr-FR" sz="3600" b="1" err="1">
                <a:latin typeface="Franklin Gothic Book"/>
              </a:rPr>
              <a:t>Market</a:t>
            </a:r>
            <a:r>
              <a:rPr lang="fr-FR" sz="3600" b="1">
                <a:latin typeface="Franklin Gothic Book"/>
              </a:rPr>
              <a:t> Participation</a:t>
            </a:r>
          </a:p>
          <a:p>
            <a:pPr marL="456565" lvl="1" indent="-285115">
              <a:lnSpc>
                <a:spcPct val="150000"/>
              </a:lnSpc>
              <a:spcAft>
                <a:spcPts val="0"/>
              </a:spcAft>
            </a:pPr>
            <a:r>
              <a:rPr lang="fr-FR" sz="2400" b="1">
                <a:latin typeface="Franklin Gothic Book"/>
              </a:rPr>
              <a:t> </a:t>
            </a:r>
            <a:r>
              <a:rPr lang="fr-FR" sz="2400" b="1" err="1">
                <a:latin typeface="Franklin Gothic Book"/>
              </a:rPr>
              <a:t>Looking</a:t>
            </a:r>
            <a:r>
              <a:rPr lang="fr-FR" sz="2400" b="1">
                <a:latin typeface="Franklin Gothic Book"/>
              </a:rPr>
              <a:t> for </a:t>
            </a:r>
            <a:r>
              <a:rPr lang="fr-FR" sz="2400" b="1" err="1">
                <a:latin typeface="Franklin Gothic Book"/>
              </a:rPr>
              <a:t>opportunities</a:t>
            </a:r>
            <a:r>
              <a:rPr lang="fr-FR" sz="2400" b="1">
                <a:latin typeface="Franklin Gothic Book"/>
              </a:rPr>
              <a:t> to </a:t>
            </a:r>
            <a:r>
              <a:rPr lang="fr-FR" sz="2400" b="1" err="1">
                <a:latin typeface="Franklin Gothic Book"/>
              </a:rPr>
              <a:t>contribute</a:t>
            </a:r>
            <a:r>
              <a:rPr lang="fr-FR" sz="2400" b="1">
                <a:latin typeface="Franklin Gothic Book"/>
              </a:rPr>
              <a:t> to mitigation efforts</a:t>
            </a:r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6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2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60855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Current Projects</a:t>
            </a:r>
          </a:p>
        </p:txBody>
      </p:sp>
    </p:spTree>
    <p:extLst>
      <p:ext uri="{BB962C8B-B14F-4D97-AF65-F5344CB8AC3E}">
        <p14:creationId xmlns:p14="http://schemas.microsoft.com/office/powerpoint/2010/main" val="3701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7BF0A4F-F996-B2FE-A662-7A2AE26536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411" y="971909"/>
            <a:ext cx="4525589" cy="58860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1795" y="971909"/>
            <a:ext cx="7384615" cy="3141373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r>
              <a:rPr lang="en-US" sz="3600" b="1">
                <a:latin typeface="Franklin Gothic Book"/>
              </a:rPr>
              <a:t>  County-Level Forest Inventory</a:t>
            </a:r>
            <a:endParaRPr lang="en-US">
              <a:latin typeface="Franklin Gothic Book"/>
            </a:endParaRPr>
          </a:p>
          <a:p>
            <a:pPr marL="730885" lvl="2" indent="-285115">
              <a:lnSpc>
                <a:spcPct val="150000"/>
              </a:lnSpc>
              <a:spcAft>
                <a:spcPts val="0"/>
              </a:spcAft>
              <a:buFont typeface="Wingdings"/>
              <a:buChar char="§"/>
            </a:pPr>
            <a:r>
              <a:rPr lang="en-US" sz="2400" b="1">
                <a:latin typeface="Franklin Gothic Book"/>
              </a:rPr>
              <a:t>Highly forested</a:t>
            </a:r>
          </a:p>
          <a:p>
            <a:pPr marL="730885" lvl="2" indent="-285115">
              <a:lnSpc>
                <a:spcPct val="150000"/>
              </a:lnSpc>
              <a:spcAft>
                <a:spcPts val="0"/>
              </a:spcAft>
              <a:buFont typeface="Wingdings"/>
              <a:buChar char="§"/>
            </a:pPr>
            <a:r>
              <a:rPr lang="en-US" sz="2400" b="1">
                <a:latin typeface="Franklin Gothic Book"/>
              </a:rPr>
              <a:t>Mostly Forest Service owned</a:t>
            </a:r>
          </a:p>
          <a:p>
            <a:pPr marL="730885" lvl="2" indent="-285115">
              <a:lnSpc>
                <a:spcPct val="150000"/>
              </a:lnSpc>
              <a:spcAft>
                <a:spcPts val="0"/>
              </a:spcAft>
              <a:buFont typeface="Wingdings"/>
              <a:buChar char="§"/>
            </a:pPr>
            <a:r>
              <a:rPr lang="en-US" sz="2400" b="1">
                <a:latin typeface="Franklin Gothic Book"/>
              </a:rPr>
              <a:t>Lots of wilderness and roadless land</a:t>
            </a:r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2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82978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is out there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8308B-E69D-E9C4-D105-1D4DAD7A8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24" y="5568287"/>
            <a:ext cx="4123362" cy="1289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3E895-7675-4585-4C51-23FC6A67E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0" y="3385480"/>
            <a:ext cx="7305813" cy="21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482978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disturbance</a:t>
            </a:r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EF6D67F-AE08-0252-331D-978CBE6CD5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644757"/>
            <a:ext cx="3884360" cy="505980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FE28817-C00D-0052-BB25-31A7913FCE84}"/>
              </a:ext>
            </a:extLst>
          </p:cNvPr>
          <p:cNvSpPr txBox="1">
            <a:spLocks/>
          </p:cNvSpPr>
          <p:nvPr/>
        </p:nvSpPr>
        <p:spPr>
          <a:xfrm>
            <a:off x="303995" y="1176666"/>
            <a:ext cx="3732765" cy="405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3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/>
              <a:t>  Natural Disturbance</a:t>
            </a:r>
            <a:endParaRPr lang="en-US" sz="1800" b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57A576-46F2-C225-6992-BE796658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84433"/>
              </p:ext>
            </p:extLst>
          </p:nvPr>
        </p:nvGraphicFramePr>
        <p:xfrm>
          <a:off x="4524375" y="1314450"/>
          <a:ext cx="7379089" cy="5374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699">
                  <a:extLst>
                    <a:ext uri="{9D8B030D-6E8A-4147-A177-3AD203B41FA5}">
                      <a16:colId xmlns:a16="http://schemas.microsoft.com/office/drawing/2014/main" val="4141328081"/>
                    </a:ext>
                  </a:extLst>
                </a:gridCol>
                <a:gridCol w="1580444">
                  <a:extLst>
                    <a:ext uri="{9D8B030D-6E8A-4147-A177-3AD203B41FA5}">
                      <a16:colId xmlns:a16="http://schemas.microsoft.com/office/drawing/2014/main" val="3226124061"/>
                    </a:ext>
                  </a:extLst>
                </a:gridCol>
                <a:gridCol w="959551">
                  <a:extLst>
                    <a:ext uri="{9D8B030D-6E8A-4147-A177-3AD203B41FA5}">
                      <a16:colId xmlns:a16="http://schemas.microsoft.com/office/drawing/2014/main" val="435341095"/>
                    </a:ext>
                  </a:extLst>
                </a:gridCol>
                <a:gridCol w="969433">
                  <a:extLst>
                    <a:ext uri="{9D8B030D-6E8A-4147-A177-3AD203B41FA5}">
                      <a16:colId xmlns:a16="http://schemas.microsoft.com/office/drawing/2014/main" val="876573312"/>
                    </a:ext>
                  </a:extLst>
                </a:gridCol>
                <a:gridCol w="926439">
                  <a:extLst>
                    <a:ext uri="{9D8B030D-6E8A-4147-A177-3AD203B41FA5}">
                      <a16:colId xmlns:a16="http://schemas.microsoft.com/office/drawing/2014/main" val="41905882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37901875"/>
                    </a:ext>
                  </a:extLst>
                </a:gridCol>
                <a:gridCol w="981073">
                  <a:extLst>
                    <a:ext uri="{9D8B030D-6E8A-4147-A177-3AD203B41FA5}">
                      <a16:colId xmlns:a16="http://schemas.microsoft.com/office/drawing/2014/main" val="3843339491"/>
                    </a:ext>
                  </a:extLst>
                </a:gridCol>
              </a:tblGrid>
              <a:tr h="131445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Forest Service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Other Federal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State/ Local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Private/ Native American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9930847"/>
                  </a:ext>
                </a:extLst>
              </a:tr>
              <a:tr h="433073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r>
                        <a:rPr lang="en-US" sz="1600"/>
                        <a:t>------------------------------</a:t>
                      </a:r>
                      <a:r>
                        <a:rPr lang="en-US" sz="1600" b="0" i="0" u="none" strike="noStrike" noProof="0">
                          <a:latin typeface="Calibri"/>
                        </a:rPr>
                        <a:t>---</a:t>
                      </a:r>
                      <a:r>
                        <a:rPr lang="en-US" sz="1600" b="0" i="0" u="none" strike="noStrike" noProof="0"/>
                        <a:t>-----</a:t>
                      </a:r>
                      <a:r>
                        <a:rPr lang="en-US" sz="1600" b="0" i="0" u="none" strike="noStrike" noProof="0">
                          <a:latin typeface="Calibri"/>
                        </a:rPr>
                        <a:t>-----------</a:t>
                      </a:r>
                      <a:r>
                        <a:rPr lang="en-US" sz="1600"/>
                        <a:t> acres --------------------------------------</a:t>
                      </a:r>
                      <a:r>
                        <a:rPr lang="en-US" sz="1600" b="0" i="0" u="none" strike="noStrike" noProof="0">
                          <a:latin typeface="Calibri"/>
                        </a:rPr>
                        <a:t>-----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396291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0973415"/>
                  </a:ext>
                </a:extLst>
              </a:tr>
              <a:tr h="216536">
                <a:tc gridSpan="2"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Disturbance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7366348"/>
                  </a:ext>
                </a:extLst>
              </a:tr>
              <a:tr h="247649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Disease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79,306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1,223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6,197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86,726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58414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Fire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213,555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5,112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4,803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223,470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899619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Insect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84,742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1,859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1,859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88,460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5189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Other Disturbance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37,234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37,234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3474165"/>
                  </a:ext>
                </a:extLst>
              </a:tr>
              <a:tr h="247649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414,837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6,335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1,859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12,858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435,890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8125131"/>
                  </a:ext>
                </a:extLst>
              </a:tr>
              <a:tr h="216536">
                <a:tc gridSpan="2"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Management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739998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Artificial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9577702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Cutting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1,549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2,014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4,183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979345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Other Treatment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1917181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Preparation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2,052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2,052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4493975"/>
                  </a:ext>
                </a:extLst>
              </a:tr>
              <a:tr h="216536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1,549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1,859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4,066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7,474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563736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Grand 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416,386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 6,335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3,718 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16,924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 443,364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5184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2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482978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/>
            </a:pPr>
            <a:r>
              <a:rPr lang="en-US" sz="4450">
                <a:solidFill>
                  <a:srgbClr val="000000"/>
                </a:solidFill>
                <a:latin typeface="Franklin Gothic Demi"/>
              </a:rPr>
              <a:t>disturbance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2158D9F-8D49-B6FE-8DFC-E59F3BBF2A5B}"/>
              </a:ext>
            </a:extLst>
          </p:cNvPr>
          <p:cNvSpPr txBox="1">
            <a:spLocks/>
          </p:cNvSpPr>
          <p:nvPr/>
        </p:nvSpPr>
        <p:spPr>
          <a:xfrm>
            <a:off x="281795" y="971909"/>
            <a:ext cx="7384615" cy="147937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6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200" b="1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C25873A-CD98-59AB-A078-BEC10C710581}"/>
              </a:ext>
            </a:extLst>
          </p:cNvPr>
          <p:cNvSpPr txBox="1">
            <a:spLocks/>
          </p:cNvSpPr>
          <p:nvPr/>
        </p:nvSpPr>
        <p:spPr>
          <a:xfrm>
            <a:off x="337862" y="1114577"/>
            <a:ext cx="3732765" cy="40523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>
                <a:latin typeface="Franklin Gothic Book"/>
              </a:rPr>
              <a:t>  Human Disturbance</a:t>
            </a:r>
            <a:endParaRPr lang="en-US" sz="1800" b="1">
              <a:latin typeface="Franklin Gothic Book"/>
            </a:endParaRPr>
          </a:p>
        </p:txBody>
      </p:sp>
      <p:pic>
        <p:nvPicPr>
          <p:cNvPr id="14" name="Picture 14" descr="Diagram, schematic&#10;&#10;Description automatically generated">
            <a:extLst>
              <a:ext uri="{FF2B5EF4-FFF2-40B4-BE49-F238E27FC236}">
                <a16:creationId xmlns:a16="http://schemas.microsoft.com/office/drawing/2014/main" id="{172404EE-55D0-7623-4A2D-89819A79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2" y="1631410"/>
            <a:ext cx="3866444" cy="5017579"/>
          </a:xfrm>
          <a:prstGeom prst="rect">
            <a:avLst/>
          </a:prstGeom>
        </p:spPr>
      </p:pic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3281CBCE-751E-0A9E-F7F4-E3B3D2C36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268" y="1264326"/>
            <a:ext cx="7377287" cy="53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501" y="1121432"/>
            <a:ext cx="6441975" cy="1479379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6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32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82978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50">
                <a:solidFill>
                  <a:srgbClr val="000000"/>
                </a:solidFill>
                <a:latin typeface="Franklin Gothic Demi"/>
              </a:rPr>
              <a:t>Carbon</a:t>
            </a:r>
            <a:endParaRPr kumimoji="0" lang="en-US" sz="4499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8282804-47F1-2716-E151-65E3B1074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12" y="1427993"/>
            <a:ext cx="6440310" cy="501801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DB280F8-1A19-CF69-F0A3-6C4EFC7DC629}"/>
              </a:ext>
            </a:extLst>
          </p:cNvPr>
          <p:cNvSpPr txBox="1">
            <a:spLocks/>
          </p:cNvSpPr>
          <p:nvPr/>
        </p:nvSpPr>
        <p:spPr>
          <a:xfrm>
            <a:off x="1505" y="1714890"/>
            <a:ext cx="7617950" cy="23324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0885" lvl="2" indent="-285115">
              <a:lnSpc>
                <a:spcPct val="113999"/>
              </a:lnSpc>
              <a:spcAft>
                <a:spcPts val="0"/>
              </a:spcAft>
            </a:pPr>
            <a:r>
              <a:rPr lang="en-US" sz="3200" b="1">
                <a:latin typeface="Franklin Gothic Book"/>
              </a:rPr>
              <a:t>Live Carbon decreasing</a:t>
            </a:r>
            <a:endParaRPr lang="en-US" sz="3200" b="1"/>
          </a:p>
          <a:p>
            <a:pPr marL="227965" indent="-227965">
              <a:lnSpc>
                <a:spcPct val="113999"/>
              </a:lnSpc>
              <a:spcAft>
                <a:spcPts val="0"/>
              </a:spcAft>
              <a:buFontTx/>
              <a:buChar char="•"/>
            </a:pPr>
            <a:endParaRPr lang="en-US" sz="3200" b="1">
              <a:latin typeface="Franklin Gothic Book"/>
            </a:endParaRPr>
          </a:p>
          <a:p>
            <a:pPr marL="730885" lvl="2" indent="-285115">
              <a:lnSpc>
                <a:spcPct val="113999"/>
              </a:lnSpc>
              <a:spcAft>
                <a:spcPts val="0"/>
              </a:spcAft>
            </a:pPr>
            <a:r>
              <a:rPr lang="en-US" sz="3200" b="1">
                <a:latin typeface="Franklin Gothic Book"/>
              </a:rPr>
              <a:t>Dead Carbon increasing</a:t>
            </a:r>
            <a:endParaRPr lang="en-US" sz="32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2525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D38D4-C028-3947-04EC-DF32DA4A4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798" y="1008009"/>
            <a:ext cx="4194992" cy="57373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873" y="997310"/>
            <a:ext cx="7617950" cy="3433056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14000"/>
              </a:lnSpc>
              <a:spcAft>
                <a:spcPts val="0"/>
              </a:spcAft>
            </a:pPr>
            <a:r>
              <a:rPr lang="en-US" sz="3200" b="1">
                <a:latin typeface="Franklin Gothic Book"/>
              </a:rPr>
              <a:t>  Silviculture 101 – density matters</a:t>
            </a:r>
            <a:endParaRPr lang="en-US">
              <a:latin typeface="Franklin Gothic Book"/>
            </a:endParaRPr>
          </a:p>
          <a:p>
            <a:pPr marL="456565" lvl="1" indent="-285115">
              <a:lnSpc>
                <a:spcPct val="113999"/>
              </a:lnSpc>
              <a:spcAft>
                <a:spcPts val="1200"/>
              </a:spcAft>
            </a:pPr>
            <a:r>
              <a:rPr lang="en-US" sz="2400" b="1">
                <a:latin typeface="Franklin Gothic Book"/>
              </a:rPr>
              <a:t>Density level drives stand dynamics</a:t>
            </a:r>
            <a:endParaRPr lang="en-US"/>
          </a:p>
          <a:p>
            <a:pPr marL="1325245" lvl="4" indent="-285115">
              <a:lnSpc>
                <a:spcPts val="2649"/>
              </a:lnSpc>
              <a:spcAft>
                <a:spcPts val="1200"/>
              </a:spcAft>
            </a:pPr>
            <a:r>
              <a:rPr lang="en-US" sz="2000">
                <a:latin typeface="Franklin Gothic Book"/>
              </a:rPr>
              <a:t>0 – 25% Free Growth</a:t>
            </a:r>
            <a:endParaRPr lang="en-US" sz="2000" b="1"/>
          </a:p>
          <a:p>
            <a:pPr marL="1325245" lvl="4" indent="-285115">
              <a:lnSpc>
                <a:spcPts val="2649"/>
              </a:lnSpc>
              <a:spcAft>
                <a:spcPts val="1250"/>
              </a:spcAft>
            </a:pPr>
            <a:r>
              <a:rPr lang="en-US" sz="2000">
                <a:latin typeface="Franklin Gothic Book"/>
              </a:rPr>
              <a:t>25 – 35% High Tree Growth</a:t>
            </a:r>
            <a:endParaRPr lang="en-US" sz="2000"/>
          </a:p>
          <a:p>
            <a:pPr marL="1325245" lvl="4" indent="-285115">
              <a:lnSpc>
                <a:spcPts val="2649"/>
              </a:lnSpc>
              <a:spcAft>
                <a:spcPts val="1250"/>
              </a:spcAft>
            </a:pPr>
            <a:r>
              <a:rPr lang="en-US" sz="2000">
                <a:latin typeface="Franklin Gothic Book"/>
              </a:rPr>
              <a:t>35 – 60 % High Stand Growth</a:t>
            </a:r>
            <a:endParaRPr lang="en-US" sz="2000"/>
          </a:p>
          <a:p>
            <a:pPr marL="1325245" lvl="4" indent="-285115"/>
            <a:r>
              <a:rPr lang="en-US" sz="2000">
                <a:latin typeface="Franklin Gothic Book"/>
              </a:rPr>
              <a:t>60 – 80% Low/Moderate Mortality </a:t>
            </a:r>
            <a:endParaRPr lang="en-US" sz="2000"/>
          </a:p>
          <a:p>
            <a:pPr marL="1325245" lvl="4" indent="-285115">
              <a:lnSpc>
                <a:spcPts val="2649"/>
              </a:lnSpc>
              <a:spcAft>
                <a:spcPts val="1250"/>
              </a:spcAft>
            </a:pPr>
            <a:r>
              <a:rPr lang="en-US" sz="2000">
                <a:latin typeface="Franklin Gothic Book"/>
              </a:rPr>
              <a:t>Over 80% High Mortality </a:t>
            </a:r>
            <a:endParaRPr lang="en-US" sz="160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71898" y="-226419"/>
            <a:ext cx="10972245" cy="1044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kumimoji="0" lang="en-US" sz="445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/>
              </a:rPr>
              <a:t>Evaluating Idaho </a:t>
            </a:r>
            <a:r>
              <a:rPr lang="en-US" sz="4450">
                <a:solidFill>
                  <a:srgbClr val="000000"/>
                </a:solidFill>
                <a:latin typeface="Franklin Gothic Demi"/>
              </a:rPr>
              <a:t>stand density</a:t>
            </a:r>
            <a:endParaRPr lang="en-US" sz="44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7DD65-1CCB-24A7-5B65-69091470AE53}"/>
              </a:ext>
            </a:extLst>
          </p:cNvPr>
          <p:cNvSpPr txBox="1"/>
          <p:nvPr/>
        </p:nvSpPr>
        <p:spPr>
          <a:xfrm>
            <a:off x="150708" y="4665440"/>
            <a:ext cx="7663132" cy="20801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Reineke</a:t>
            </a: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L.H. 1933. Perfecting a stand density index for even-aged forests. Jour. Agric. Res. 46: 627 – 638.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Drew, T.J and J.W. </a:t>
            </a:r>
            <a:r>
              <a:rPr lang="en-US" sz="1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Flewelling</a:t>
            </a: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1979. Stand density management: An alternative approach and its application to Douglas-fir plantations. </a:t>
            </a:r>
            <a:r>
              <a:rPr lang="en-US" sz="1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Science</a:t>
            </a: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25(3):518-532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Kimsey</a:t>
            </a: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M.J., T.M. Shaw, and M.D. Coleman. 2019. Site sensitive maximum stand density index models for mixed conifer stands across the Inland Northwest, USA. Forest Ecology and Management. 433(2019):396-404. </a:t>
            </a:r>
            <a:endParaRPr lang="en-US" sz="1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BCD99A-3654-4BEC-3719-C954FE523D03}"/>
              </a:ext>
            </a:extLst>
          </p:cNvPr>
          <p:cNvCxnSpPr/>
          <p:nvPr/>
        </p:nvCxnSpPr>
        <p:spPr>
          <a:xfrm>
            <a:off x="7685315" y="1201059"/>
            <a:ext cx="2336799" cy="230776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30800E-98DB-50A2-E1F8-376BE3D791DB}"/>
              </a:ext>
            </a:extLst>
          </p:cNvPr>
          <p:cNvCxnSpPr>
            <a:cxnSpLocks/>
          </p:cNvCxnSpPr>
          <p:nvPr/>
        </p:nvCxnSpPr>
        <p:spPr>
          <a:xfrm>
            <a:off x="7685314" y="1651001"/>
            <a:ext cx="2336799" cy="230776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FFDAB0-0845-2B75-0FF5-4514FBF44ACD}"/>
              </a:ext>
            </a:extLst>
          </p:cNvPr>
          <p:cNvCxnSpPr>
            <a:cxnSpLocks/>
          </p:cNvCxnSpPr>
          <p:nvPr/>
        </p:nvCxnSpPr>
        <p:spPr>
          <a:xfrm>
            <a:off x="7685315" y="2129972"/>
            <a:ext cx="2336799" cy="2307769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207C3F-0BD9-50A1-2ABA-0AC1A907CEBC}"/>
              </a:ext>
            </a:extLst>
          </p:cNvPr>
          <p:cNvCxnSpPr>
            <a:cxnSpLocks/>
          </p:cNvCxnSpPr>
          <p:nvPr/>
        </p:nvCxnSpPr>
        <p:spPr>
          <a:xfrm>
            <a:off x="7649029" y="2579916"/>
            <a:ext cx="2336799" cy="2307769"/>
          </a:xfrm>
          <a:prstGeom prst="straightConnector1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A78535-B015-6B75-1D17-F727234F1657}"/>
              </a:ext>
            </a:extLst>
          </p:cNvPr>
          <p:cNvCxnSpPr>
            <a:cxnSpLocks/>
          </p:cNvCxnSpPr>
          <p:nvPr/>
        </p:nvCxnSpPr>
        <p:spPr>
          <a:xfrm>
            <a:off x="7649029" y="3073401"/>
            <a:ext cx="2336799" cy="2307769"/>
          </a:xfrm>
          <a:prstGeom prst="straightConnector1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614" y="1148993"/>
            <a:ext cx="4429145" cy="1513235"/>
          </a:xfrm>
        </p:spPr>
        <p:txBody>
          <a:bodyPr vert="horz" lIns="0" tIns="0" rIns="0" bIns="0" rtlCol="0" anchor="t">
            <a:spAutoFit/>
          </a:bodyPr>
          <a:lstStyle/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latin typeface="Franklin Gothic Book"/>
              </a:rPr>
              <a:t>Idaho County</a:t>
            </a:r>
            <a:endParaRPr lang="en-US" sz="2400" b="1"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400" b="1"/>
          </a:p>
          <a:p>
            <a:pPr marL="227965" indent="-227965">
              <a:lnSpc>
                <a:spcPct val="150000"/>
              </a:lnSpc>
              <a:spcAft>
                <a:spcPts val="0"/>
              </a:spcAft>
            </a:pPr>
            <a:endParaRPr lang="en-US" sz="2000" b="1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60855" y="-226419"/>
            <a:ext cx="10972245" cy="104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Relative density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C3DD6-C1B4-3B13-CC14-8C90B5C2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20" y="1144437"/>
            <a:ext cx="7364606" cy="5688061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F789C4-BED3-650F-ACD8-170BF633F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882580"/>
              </p:ext>
            </p:extLst>
          </p:nvPr>
        </p:nvGraphicFramePr>
        <p:xfrm>
          <a:off x="236775" y="2162617"/>
          <a:ext cx="4338638" cy="337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16A3D2C-2557-8C97-C1E1-0923B21D042D}"/>
              </a:ext>
            </a:extLst>
          </p:cNvPr>
          <p:cNvSpPr txBox="1"/>
          <p:nvPr/>
        </p:nvSpPr>
        <p:spPr>
          <a:xfrm>
            <a:off x="105574" y="6001501"/>
            <a:ext cx="4616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Riley, K.L., I.C. Grenfell, M.A. Finney, J.M. Wiener, and R.M. </a:t>
            </a:r>
            <a:r>
              <a:rPr lang="en-US" sz="1200" err="1"/>
              <a:t>Houtman</a:t>
            </a:r>
            <a:r>
              <a:rPr lang="en-US" sz="1200"/>
              <a:t>. 2019. Fire Lab tree list: A tree-level model of the conterminous United States landscape circa 2014. Fort Collins, CO: Forest Service Research Data Archive. https://doi.org/10.2737/RDS-2019-0026</a:t>
            </a:r>
          </a:p>
        </p:txBody>
      </p:sp>
    </p:spTree>
    <p:extLst>
      <p:ext uri="{BB962C8B-B14F-4D97-AF65-F5344CB8AC3E}">
        <p14:creationId xmlns:p14="http://schemas.microsoft.com/office/powerpoint/2010/main" val="4154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B9605A1DE35F47B94913B42570B7E6" ma:contentTypeVersion="12" ma:contentTypeDescription="Create a new document." ma:contentTypeScope="" ma:versionID="631d1fb6a150fe84e9887fcab0170909">
  <xsd:schema xmlns:xsd="http://www.w3.org/2001/XMLSchema" xmlns:xs="http://www.w3.org/2001/XMLSchema" xmlns:p="http://schemas.microsoft.com/office/2006/metadata/properties" xmlns:ns3="2a093cce-9a81-41a6-9100-0ec983d9151f" xmlns:ns4="2d211464-2410-4270-a0df-5acfa8b40f0b" targetNamespace="http://schemas.microsoft.com/office/2006/metadata/properties" ma:root="true" ma:fieldsID="2216d1816f7e3e8d91bc6f9148fdf56f" ns3:_="" ns4:_="">
    <xsd:import namespace="2a093cce-9a81-41a6-9100-0ec983d9151f"/>
    <xsd:import namespace="2d211464-2410-4270-a0df-5acfa8b40f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093cce-9a81-41a6-9100-0ec983d915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11464-2410-4270-a0df-5acfa8b40f0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0F6522-861D-43CC-B61A-E9ADB47319EA}">
  <ds:schemaRefs>
    <ds:schemaRef ds:uri="http://purl.org/dc/dcmitype/"/>
    <ds:schemaRef ds:uri="http://purl.org/dc/elements/1.1/"/>
    <ds:schemaRef ds:uri="http://schemas.microsoft.com/office/2006/metadata/properties"/>
    <ds:schemaRef ds:uri="2a093cce-9a81-41a6-9100-0ec983d9151f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d211464-2410-4270-a0df-5acfa8b40f0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632A46-A8AD-411D-9ECD-3DB3D2550F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EC78BC-130C-4D39-A49F-6F2609130E58}">
  <ds:schemaRefs>
    <ds:schemaRef ds:uri="2a093cce-9a81-41a6-9100-0ec983d9151f"/>
    <ds:schemaRef ds:uri="2d211464-2410-4270-a0df-5acfa8b40f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858</Words>
  <Application>Microsoft Office PowerPoint</Application>
  <PresentationFormat>Widescreen</PresentationFormat>
  <Paragraphs>193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Archivo Regular</vt:lpstr>
      <vt:lpstr>Arial</vt:lpstr>
      <vt:lpstr>Calibri</vt:lpstr>
      <vt:lpstr>Calibri Light</vt:lpstr>
      <vt:lpstr>Franklin Gothic Book</vt:lpstr>
      <vt:lpstr>Franklin Gothic Demi</vt:lpstr>
      <vt:lpstr>Helvetica</vt:lpstr>
      <vt:lpstr>Tw Cen MT</vt:lpstr>
      <vt:lpstr>Wingdings</vt:lpstr>
      <vt:lpstr>Office Theme</vt:lpstr>
      <vt:lpstr>Text Slides</vt:lpstr>
      <vt:lpstr>Idaho County Forest Condition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 Density Index</dc:title>
  <dc:creator>Vershum, Kelsey (vers2667@vandals.uidaho.edu)</dc:creator>
  <cp:lastModifiedBy>Vershum, Kelsey (vers2667@vandals.uidaho.edu)</cp:lastModifiedBy>
  <cp:revision>2</cp:revision>
  <dcterms:created xsi:type="dcterms:W3CDTF">2022-05-19T23:13:18Z</dcterms:created>
  <dcterms:modified xsi:type="dcterms:W3CDTF">2023-03-02T00:23:09Z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0x01010001B9605A1DE35F47B94913B42570B7E6</vt:lpwstr>
  </property>
</Properties>
</file>