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8" r:id="rId2"/>
    <p:sldMasterId id="2147483691" r:id="rId3"/>
    <p:sldMasterId id="2147483701" r:id="rId4"/>
    <p:sldMasterId id="2147483713" r:id="rId5"/>
  </p:sldMasterIdLst>
  <p:notesMasterIdLst>
    <p:notesMasterId r:id="rId58"/>
  </p:notesMasterIdLst>
  <p:sldIdLst>
    <p:sldId id="480" r:id="rId6"/>
    <p:sldId id="494" r:id="rId7"/>
    <p:sldId id="495" r:id="rId8"/>
    <p:sldId id="509" r:id="rId9"/>
    <p:sldId id="503" r:id="rId10"/>
    <p:sldId id="508" r:id="rId11"/>
    <p:sldId id="502" r:id="rId12"/>
    <p:sldId id="510" r:id="rId13"/>
    <p:sldId id="511" r:id="rId14"/>
    <p:sldId id="513" r:id="rId15"/>
    <p:sldId id="514" r:id="rId16"/>
    <p:sldId id="496" r:id="rId17"/>
    <p:sldId id="288" r:id="rId18"/>
    <p:sldId id="289" r:id="rId19"/>
    <p:sldId id="512" r:id="rId20"/>
    <p:sldId id="524" r:id="rId21"/>
    <p:sldId id="497" r:id="rId22"/>
    <p:sldId id="532" r:id="rId23"/>
    <p:sldId id="533" r:id="rId24"/>
    <p:sldId id="498" r:id="rId25"/>
    <p:sldId id="301" r:id="rId26"/>
    <p:sldId id="534" r:id="rId27"/>
    <p:sldId id="299" r:id="rId28"/>
    <p:sldId id="308" r:id="rId29"/>
    <p:sldId id="501" r:id="rId30"/>
    <p:sldId id="517" r:id="rId31"/>
    <p:sldId id="523" r:id="rId32"/>
    <p:sldId id="525" r:id="rId33"/>
    <p:sldId id="259" r:id="rId34"/>
    <p:sldId id="401" r:id="rId35"/>
    <p:sldId id="399" r:id="rId36"/>
    <p:sldId id="398" r:id="rId37"/>
    <p:sldId id="260" r:id="rId38"/>
    <p:sldId id="402" r:id="rId39"/>
    <p:sldId id="403" r:id="rId40"/>
    <p:sldId id="528" r:id="rId41"/>
    <p:sldId id="529" r:id="rId42"/>
    <p:sldId id="526" r:id="rId43"/>
    <p:sldId id="530" r:id="rId44"/>
    <p:sldId id="527" r:id="rId45"/>
    <p:sldId id="531" r:id="rId46"/>
    <p:sldId id="535" r:id="rId47"/>
    <p:sldId id="490" r:id="rId48"/>
    <p:sldId id="518" r:id="rId49"/>
    <p:sldId id="519" r:id="rId50"/>
    <p:sldId id="536" r:id="rId51"/>
    <p:sldId id="297" r:id="rId52"/>
    <p:sldId id="492" r:id="rId53"/>
    <p:sldId id="483" r:id="rId54"/>
    <p:sldId id="493" r:id="rId55"/>
    <p:sldId id="381" r:id="rId56"/>
    <p:sldId id="305" r:id="rId5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7E55"/>
    <a:srgbClr val="F79646"/>
    <a:srgbClr val="FCDDCF"/>
    <a:srgbClr val="FDEFE9"/>
    <a:srgbClr val="775F55"/>
    <a:srgbClr val="F1B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6364E2-D27B-45C7-B141-B4D19C9777E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7CC892-B2CE-4E40-BA44-D25D21379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9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9A70-522C-3A41-B132-651B32078DD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1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CC892-B2CE-4E40-BA44-D25D21379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226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CC892-B2CE-4E40-BA44-D25D21379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22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CC892-B2CE-4E40-BA44-D25D21379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606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CC892-B2CE-4E40-BA44-D25D21379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6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9A70-522C-3A41-B132-651B32078DD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6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72A070-4386-44D1-976D-CBD6D7A2B59B}" type="slidenum">
              <a:rPr lang="en-US"/>
              <a:pPr/>
              <a:t>21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35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CC892-B2CE-4E40-BA44-D25D21379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79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Spike</a:t>
            </a:r>
            <a:r>
              <a:rPr lang="en-US" baseline="0" dirty="0"/>
              <a:t> in 2016 from new projects</a:t>
            </a:r>
          </a:p>
          <a:p>
            <a:r>
              <a:rPr lang="en-US" baseline="0" dirty="0"/>
              <a:t>Not lot of retired credits since 2018</a:t>
            </a:r>
            <a:endParaRPr lang="en-US" dirty="0"/>
          </a:p>
          <a:p>
            <a:endParaRPr lang="en-US" dirty="0"/>
          </a:p>
          <a:p>
            <a:r>
              <a:rPr lang="en-US" dirty="0"/>
              <a:t>We’ll have to note that this is ARB alone</a:t>
            </a:r>
          </a:p>
          <a:p>
            <a:r>
              <a:rPr lang="en-US" dirty="0"/>
              <a:t>We’ve talked a lot about participation and credits awarded, but here we also look at how many ARB credits have been retired</a:t>
            </a:r>
          </a:p>
          <a:p>
            <a:r>
              <a:rPr lang="en-US" dirty="0"/>
              <a:t>Retired is when either a capped entity in California or a corporation voluntarily uses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4BA13-DB7E-4E0D-959E-54B617B5FD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51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Spike</a:t>
            </a:r>
            <a:r>
              <a:rPr lang="en-US" baseline="0" dirty="0"/>
              <a:t> in 2016 from new projects</a:t>
            </a:r>
          </a:p>
          <a:p>
            <a:r>
              <a:rPr lang="en-US" baseline="0" dirty="0"/>
              <a:t>Not lot of retired credits since 2018</a:t>
            </a:r>
            <a:endParaRPr lang="en-US" dirty="0"/>
          </a:p>
          <a:p>
            <a:endParaRPr lang="en-US" dirty="0"/>
          </a:p>
          <a:p>
            <a:r>
              <a:rPr lang="en-US" dirty="0"/>
              <a:t>We’ll have to note that this is ARB alone</a:t>
            </a:r>
          </a:p>
          <a:p>
            <a:r>
              <a:rPr lang="en-US" dirty="0"/>
              <a:t>We’ve talked a lot about participation and credits awarded, but here we also look at how many ARB credits have been retired</a:t>
            </a:r>
          </a:p>
          <a:p>
            <a:r>
              <a:rPr lang="en-US" dirty="0"/>
              <a:t>Retired is when either a capped entity in California or a corporation voluntarily uses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4BA13-DB7E-4E0D-959E-54B617B5FD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84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Spike</a:t>
            </a:r>
            <a:r>
              <a:rPr lang="en-US" baseline="0" dirty="0"/>
              <a:t> in 2016 from new projects</a:t>
            </a:r>
          </a:p>
          <a:p>
            <a:r>
              <a:rPr lang="en-US" baseline="0" dirty="0"/>
              <a:t>Not lot of retired credits since 2018</a:t>
            </a:r>
            <a:endParaRPr lang="en-US" dirty="0"/>
          </a:p>
          <a:p>
            <a:endParaRPr lang="en-US" dirty="0"/>
          </a:p>
          <a:p>
            <a:r>
              <a:rPr lang="en-US" dirty="0"/>
              <a:t>We’ll have to note that this is ARB alone</a:t>
            </a:r>
          </a:p>
          <a:p>
            <a:r>
              <a:rPr lang="en-US" dirty="0"/>
              <a:t>We’ve talked a lot about participation and credits awarded, but here we also look at how many ARB credits have been retired</a:t>
            </a:r>
          </a:p>
          <a:p>
            <a:r>
              <a:rPr lang="en-US" dirty="0"/>
              <a:t>Retired is when either a capped entity in California or a corporation voluntarily uses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4BA13-DB7E-4E0D-959E-54B617B5FD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53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Spike</a:t>
            </a:r>
            <a:r>
              <a:rPr lang="en-US" baseline="0" dirty="0"/>
              <a:t> in 2016 from new projects</a:t>
            </a:r>
          </a:p>
          <a:p>
            <a:r>
              <a:rPr lang="en-US" baseline="0" dirty="0"/>
              <a:t>Not lot of retired credits since 2018</a:t>
            </a:r>
            <a:endParaRPr lang="en-US" dirty="0"/>
          </a:p>
          <a:p>
            <a:endParaRPr lang="en-US" dirty="0"/>
          </a:p>
          <a:p>
            <a:r>
              <a:rPr lang="en-US" dirty="0"/>
              <a:t>We’ll have to note that this is ARB alone</a:t>
            </a:r>
          </a:p>
          <a:p>
            <a:r>
              <a:rPr lang="en-US" dirty="0"/>
              <a:t>We’ve talked a lot about participation and credits awarded, but here we also look at how many ARB credits have been retired</a:t>
            </a:r>
          </a:p>
          <a:p>
            <a:r>
              <a:rPr lang="en-US" dirty="0"/>
              <a:t>Retired is when either a capped entity in California or a corporation voluntarily uses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4BA13-DB7E-4E0D-959E-54B617B5FD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023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CC892-B2CE-4E40-BA44-D25D213796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53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42332" y="835493"/>
            <a:ext cx="285751" cy="4239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 dirty="0">
              <a:solidFill>
                <a:srgbClr val="EEECE1">
                  <a:lumMod val="50000"/>
                </a:srgbClr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375144" y="1762942"/>
            <a:ext cx="5870575" cy="305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352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FC7911-33E2-43EA-A5FB-2A87E611D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B626F4-0CA4-4A22-82DF-28C96123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54AEC-096E-4314-80E5-1F95C8199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7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A730-CC2B-4A9D-A250-F7C399978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5EF80-1FBB-478D-920C-6224C972D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F1EAF4-D3A8-49DB-86F4-8AEE4E7AB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23278-43CC-4065-B4B9-046AD2C7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863F5-6909-48A2-80E3-80334A57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B7F20-89A9-46AB-99B4-770C4E74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FD83-E98F-4A89-BEA0-4396E85C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CD2A61-C808-4815-B0E9-C630AE5D9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52F36-DFA4-45FA-B5B5-2AD3C3462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06B33-6089-4F17-B2E8-FBAAD7F8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2880A-534B-4D5C-84FF-681C239A8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255DA-3D1C-42CB-A78C-A44993140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22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94C47-50F5-4DEB-960E-A899A50D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22B38-D74A-4042-A8E1-2198C6132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48DF1-B51B-4D95-9AF3-920F2E4CC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9DEB-1D7D-4954-9C1F-ACF533CA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68916-2FAA-47CE-BF49-A31362D9A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53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2AE01-B5D0-4B0E-8441-E3B7979E7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21140-7F39-49BA-8545-CE4D122B8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CE18D-7650-4E17-A77E-B79AADCB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0865E-2355-4ACD-AFE2-46C4DE70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CC5F9-430A-40B6-8428-76C15C3E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18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609070"/>
          </a:xfrm>
        </p:spPr>
        <p:txBody>
          <a:bodyPr anchor="t"/>
          <a:lstStyle>
            <a:lvl1pPr algn="ctr">
              <a:defRPr sz="4000"/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371600"/>
            <a:ext cx="10972800" cy="4343400"/>
          </a:xfrm>
        </p:spPr>
        <p:txBody>
          <a:bodyPr/>
          <a:lstStyle>
            <a:lvl1pPr marL="228577" indent="-228577">
              <a:buFont typeface="Arial"/>
              <a:buChar char="•"/>
              <a:defRPr sz="2400"/>
            </a:lvl1pPr>
            <a:lvl2pPr marL="457154" indent="-228577">
              <a:buFont typeface="Arial"/>
              <a:buChar char="•"/>
              <a:defRPr sz="2000"/>
            </a:lvl2pPr>
            <a:lvl3pPr marL="685731" indent="-228577">
              <a:buFont typeface="Arial"/>
              <a:buChar char="•"/>
              <a:defRPr/>
            </a:lvl3pPr>
            <a:lvl4pPr marL="914309" indent="-228577">
              <a:defRPr/>
            </a:lvl4pPr>
            <a:lvl5pPr marL="1142886" indent="-228577">
              <a:defRPr/>
            </a:lvl5pPr>
          </a:lstStyle>
          <a:p>
            <a:r>
              <a:rPr lang="en-US" dirty="0"/>
              <a:t>Objective</a:t>
            </a:r>
          </a:p>
          <a:p>
            <a:endParaRPr lang="en-US" dirty="0"/>
          </a:p>
          <a:p>
            <a:r>
              <a:rPr lang="en-US" dirty="0"/>
              <a:t>A Little about FASOM-GHG</a:t>
            </a:r>
          </a:p>
          <a:p>
            <a:pPr lvl="1"/>
            <a:endParaRPr lang="en-US" dirty="0"/>
          </a:p>
          <a:p>
            <a:r>
              <a:rPr lang="en-US" dirty="0" err="1"/>
              <a:t>Bioenergy</a:t>
            </a:r>
            <a:r>
              <a:rPr lang="en-US" dirty="0"/>
              <a:t> Detail</a:t>
            </a:r>
          </a:p>
          <a:p>
            <a:pPr lvl="1">
              <a:buClr>
                <a:schemeClr val="accent4"/>
              </a:buClr>
            </a:pPr>
            <a:r>
              <a:rPr lang="en-US" dirty="0" err="1"/>
              <a:t>Feedstocks</a:t>
            </a:r>
            <a:endParaRPr lang="en-US" dirty="0"/>
          </a:p>
          <a:p>
            <a:pPr lvl="1">
              <a:buClr>
                <a:schemeClr val="accent4"/>
              </a:buClr>
            </a:pPr>
            <a:r>
              <a:rPr lang="en-US" dirty="0"/>
              <a:t>Policy to be Simulated</a:t>
            </a:r>
          </a:p>
          <a:p>
            <a:pPr lvl="1"/>
            <a:endParaRPr lang="en-US" dirty="0"/>
          </a:p>
          <a:p>
            <a:r>
              <a:rPr lang="en-US" dirty="0"/>
              <a:t>Results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172200"/>
            <a:ext cx="2438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31, 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09600" y="5991225"/>
            <a:ext cx="728134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Page 1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09601" y="6355080"/>
            <a:ext cx="6434666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GHG implications of increased electricity generation from US biomass feedstocks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3300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3"/>
            <a:ext cx="7992492" cy="2038783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440400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0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2"/>
            <a:ext cx="8352509" cy="2378581"/>
          </a:xfrm>
        </p:spPr>
        <p:txBody>
          <a:bodyPr numCol="2" spcCol="914400"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15638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2078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857566"/>
            <a:ext cx="8532517" cy="2792046"/>
          </a:xfrm>
        </p:spPr>
        <p:txBody>
          <a:bodyPr numCol="3" spcCol="914400"/>
          <a:lstStyle>
            <a:lvl1pPr marL="0" marR="0" indent="0" algn="l" defTabSz="1218987" rtl="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52831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2446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8909991" y="0"/>
            <a:ext cx="3282011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5627979" y="0"/>
            <a:ext cx="3282011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5627979" y="3429000"/>
            <a:ext cx="3282011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4405767" cy="1230964"/>
          </a:xfrm>
        </p:spPr>
        <p:txBody>
          <a:bodyPr/>
          <a:lstStyle>
            <a:lvl1pPr>
              <a:defRPr sz="3999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6186" y="2705189"/>
            <a:ext cx="3973747" cy="2378581"/>
          </a:xfrm>
        </p:spPr>
        <p:txBody>
          <a:bodyPr/>
          <a:lstStyle>
            <a:lvl1pPr marL="0" indent="0">
              <a:buNone/>
              <a:defRPr lang="en-US" sz="16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059998" y="389448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78011" y="389448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59998" y="47392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9378011" y="47392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6185" y="5289337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428209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2332" y="473023"/>
            <a:ext cx="285751" cy="78639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0351" y="390168"/>
            <a:ext cx="4432300" cy="373112"/>
          </a:xfrm>
        </p:spPr>
        <p:txBody>
          <a:bodyPr lIns="0"/>
          <a:lstStyle>
            <a:lvl1pPr>
              <a:defRPr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375144" y="1762942"/>
            <a:ext cx="5870575" cy="305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3441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709561" y="3498064"/>
            <a:ext cx="3134047" cy="227691"/>
          </a:xfrm>
          <a:prstGeom prst="rect">
            <a:avLst/>
          </a:prstGeom>
        </p:spPr>
        <p:txBody>
          <a:bodyPr/>
          <a:lstStyle>
            <a:lvl1pPr>
              <a:defRPr lang="en-US" sz="11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6096000" y="342900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888036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88036" y="693013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31424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937960" y="996028"/>
            <a:ext cx="4414397" cy="4757162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9254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5563188" cy="6858000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9998" y="3029770"/>
            <a:ext cx="5148237" cy="602729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6575" y="3776498"/>
            <a:ext cx="5151660" cy="298736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67E11-21B5-5643-A366-C2095A2E9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1" y="2456696"/>
            <a:ext cx="2789274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602729"/>
          </a:xfrm>
        </p:spPr>
        <p:txBody>
          <a:bodyPr anchor="t"/>
          <a:lstStyle>
            <a:lvl1pPr algn="ctr">
              <a:defRPr sz="3999"/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371600"/>
            <a:ext cx="10972800" cy="4343400"/>
          </a:xfrm>
        </p:spPr>
        <p:txBody>
          <a:bodyPr/>
          <a:lstStyle>
            <a:lvl1pPr marL="228566" indent="-228566">
              <a:buFont typeface="Arial"/>
              <a:buChar char="•"/>
              <a:defRPr sz="2400"/>
            </a:lvl1pPr>
            <a:lvl2pPr marL="457132" indent="-228566">
              <a:buFont typeface="Arial"/>
              <a:buChar char="•"/>
              <a:defRPr sz="2000"/>
            </a:lvl2pPr>
            <a:lvl3pPr marL="685697" indent="-228566">
              <a:buFont typeface="Arial"/>
              <a:buChar char="•"/>
              <a:defRPr/>
            </a:lvl3pPr>
            <a:lvl4pPr marL="914263" indent="-228566">
              <a:defRPr/>
            </a:lvl4pPr>
            <a:lvl5pPr marL="1142828" indent="-228566">
              <a:defRPr/>
            </a:lvl5pPr>
          </a:lstStyle>
          <a:p>
            <a:r>
              <a:rPr lang="en-US" dirty="0"/>
              <a:t>Objective</a:t>
            </a:r>
          </a:p>
          <a:p>
            <a:endParaRPr lang="en-US" dirty="0"/>
          </a:p>
          <a:p>
            <a:r>
              <a:rPr lang="en-US" dirty="0"/>
              <a:t>A Little about FASOM-GHG</a:t>
            </a:r>
          </a:p>
          <a:p>
            <a:pPr lvl="1"/>
            <a:endParaRPr lang="en-US" dirty="0"/>
          </a:p>
          <a:p>
            <a:r>
              <a:rPr lang="en-US" dirty="0" err="1"/>
              <a:t>Bioenergy</a:t>
            </a:r>
            <a:r>
              <a:rPr lang="en-US" dirty="0"/>
              <a:t> Detail</a:t>
            </a:r>
          </a:p>
          <a:p>
            <a:pPr lvl="1">
              <a:buClr>
                <a:schemeClr val="accent4"/>
              </a:buClr>
            </a:pPr>
            <a:r>
              <a:rPr lang="en-US" dirty="0" err="1"/>
              <a:t>Feedstocks</a:t>
            </a:r>
            <a:endParaRPr lang="en-US" dirty="0"/>
          </a:p>
          <a:p>
            <a:pPr lvl="1">
              <a:buClr>
                <a:schemeClr val="accent4"/>
              </a:buClr>
            </a:pPr>
            <a:r>
              <a:rPr lang="en-US" dirty="0"/>
              <a:t>Policy to be Simulated</a:t>
            </a:r>
          </a:p>
          <a:p>
            <a:pPr lvl="1"/>
            <a:endParaRPr lang="en-US" dirty="0"/>
          </a:p>
          <a:p>
            <a:r>
              <a:rPr lang="en-US" dirty="0"/>
              <a:t>Results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172200"/>
            <a:ext cx="2438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31, 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09601" y="5991226"/>
            <a:ext cx="728133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Page 1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09600" y="6355080"/>
            <a:ext cx="6434667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GHG implications of increased electricity generation from US biomass feedstocks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9113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6090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2303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8128000" y="6248402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697">
              <a:defRPr/>
            </a:pPr>
            <a:r>
              <a:rPr lang="en-US" sz="1400">
                <a:solidFill>
                  <a:prstClr val="black"/>
                </a:solidFill>
              </a:rPr>
              <a:t>International Conference on Woody Biomass Utilization, Starkville, MS (Aug 4-5, 2009)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2805" y="6248402"/>
            <a:ext cx="722841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69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0" y="1271591"/>
            <a:ext cx="711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697">
              <a:defRPr/>
            </a:pPr>
            <a:fld id="{8A865689-EAE9-4CF7-9B1D-639568B1774C}" type="slidenum">
              <a:rPr lang="en-US" sz="1400" smtClean="0">
                <a:solidFill>
                  <a:prstClr val="black"/>
                </a:solidFill>
              </a:rPr>
              <a:pPr defTabSz="685697">
                <a:defRPr/>
              </a:pPr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13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3"/>
            <a:ext cx="7992492" cy="2038783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440400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320923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2"/>
            <a:ext cx="8352509" cy="2378581"/>
          </a:xfrm>
        </p:spPr>
        <p:txBody>
          <a:bodyPr numCol="2" spcCol="914400"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15638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4454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857566"/>
            <a:ext cx="8532517" cy="2792046"/>
          </a:xfrm>
        </p:spPr>
        <p:txBody>
          <a:bodyPr numCol="3" spcCol="914400"/>
          <a:lstStyle>
            <a:lvl1pPr marL="0" marR="0" indent="0" algn="l" defTabSz="1218987" rtl="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52831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36635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8909991" y="0"/>
            <a:ext cx="3282011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5627979" y="0"/>
            <a:ext cx="3282011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5627979" y="3429000"/>
            <a:ext cx="3282011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4405767" cy="1230964"/>
          </a:xfrm>
        </p:spPr>
        <p:txBody>
          <a:bodyPr/>
          <a:lstStyle>
            <a:lvl1pPr>
              <a:defRPr sz="3999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6186" y="2705189"/>
            <a:ext cx="3973747" cy="2378581"/>
          </a:xfrm>
        </p:spPr>
        <p:txBody>
          <a:bodyPr/>
          <a:lstStyle>
            <a:lvl1pPr marL="0" indent="0">
              <a:buNone/>
              <a:defRPr lang="en-US" sz="16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059998" y="389448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78011" y="389448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59998" y="47392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9378011" y="47392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6185" y="5289337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6052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709561" y="3498064"/>
            <a:ext cx="3134047" cy="227691"/>
          </a:xfrm>
          <a:prstGeom prst="rect">
            <a:avLst/>
          </a:prstGeom>
        </p:spPr>
        <p:txBody>
          <a:bodyPr/>
          <a:lstStyle>
            <a:lvl1pPr>
              <a:defRPr lang="en-US" sz="11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6096000" y="342900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888036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88036" y="693013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5186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r>
              <a:rPr lang="en-US" sz="1400">
                <a:solidFill>
                  <a:prstClr val="black"/>
                </a:solidFill>
              </a:rPr>
              <a:t>International Conference on Woody Biomass Utilization, Starkville, MS (Aug 4-5, 2009)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2804" y="6248401"/>
            <a:ext cx="722841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0" y="1271590"/>
            <a:ext cx="711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A865689-EAE9-4CF7-9B1D-639568B1774C}" type="slidenum">
              <a:rPr lang="en-US" sz="140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4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937960" y="996028"/>
            <a:ext cx="4414397" cy="4757162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35720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5563188" cy="6858000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9998" y="3029770"/>
            <a:ext cx="5148237" cy="602729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6575" y="3776498"/>
            <a:ext cx="5151660" cy="298736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67E11-21B5-5643-A366-C2095A2E9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1" y="2456696"/>
            <a:ext cx="2789274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609070"/>
          </a:xfrm>
        </p:spPr>
        <p:txBody>
          <a:bodyPr anchor="t"/>
          <a:lstStyle>
            <a:lvl1pPr algn="ctr">
              <a:defRPr sz="4000"/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371600"/>
            <a:ext cx="10972800" cy="4343400"/>
          </a:xfrm>
        </p:spPr>
        <p:txBody>
          <a:bodyPr/>
          <a:lstStyle>
            <a:lvl1pPr marL="228577" indent="-228577">
              <a:buFont typeface="Arial"/>
              <a:buChar char="•"/>
              <a:defRPr sz="2400"/>
            </a:lvl1pPr>
            <a:lvl2pPr marL="457154" indent="-228577">
              <a:buFont typeface="Arial"/>
              <a:buChar char="•"/>
              <a:defRPr sz="2000"/>
            </a:lvl2pPr>
            <a:lvl3pPr marL="685731" indent="-228577">
              <a:buFont typeface="Arial"/>
              <a:buChar char="•"/>
              <a:defRPr/>
            </a:lvl3pPr>
            <a:lvl4pPr marL="914309" indent="-228577">
              <a:defRPr/>
            </a:lvl4pPr>
            <a:lvl5pPr marL="1142886" indent="-228577">
              <a:defRPr/>
            </a:lvl5pPr>
          </a:lstStyle>
          <a:p>
            <a:r>
              <a:rPr lang="en-US" dirty="0"/>
              <a:t>Objective</a:t>
            </a:r>
          </a:p>
          <a:p>
            <a:endParaRPr lang="en-US" dirty="0"/>
          </a:p>
          <a:p>
            <a:r>
              <a:rPr lang="en-US" dirty="0"/>
              <a:t>A Little about FASOM-GHG</a:t>
            </a:r>
          </a:p>
          <a:p>
            <a:pPr lvl="1"/>
            <a:endParaRPr lang="en-US" dirty="0"/>
          </a:p>
          <a:p>
            <a:r>
              <a:rPr lang="en-US" dirty="0" err="1"/>
              <a:t>Bioenergy</a:t>
            </a:r>
            <a:r>
              <a:rPr lang="en-US" dirty="0"/>
              <a:t> Detail</a:t>
            </a:r>
          </a:p>
          <a:p>
            <a:pPr lvl="1">
              <a:buClr>
                <a:schemeClr val="accent4"/>
              </a:buClr>
            </a:pPr>
            <a:r>
              <a:rPr lang="en-US" dirty="0" err="1"/>
              <a:t>Feedstocks</a:t>
            </a:r>
            <a:endParaRPr lang="en-US" dirty="0"/>
          </a:p>
          <a:p>
            <a:pPr lvl="1">
              <a:buClr>
                <a:schemeClr val="accent4"/>
              </a:buClr>
            </a:pPr>
            <a:r>
              <a:rPr lang="en-US" dirty="0"/>
              <a:t>Policy to be Simulated</a:t>
            </a:r>
          </a:p>
          <a:p>
            <a:pPr lvl="1"/>
            <a:endParaRPr lang="en-US" dirty="0"/>
          </a:p>
          <a:p>
            <a:r>
              <a:rPr lang="en-US" dirty="0"/>
              <a:t>Results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172200"/>
            <a:ext cx="2438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31, 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09600" y="5991225"/>
            <a:ext cx="728134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Page 1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09601" y="6355080"/>
            <a:ext cx="6434666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GHG implications of increased electricity generation from US biomass feedstocks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98173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r>
              <a:rPr lang="en-US" sz="1400">
                <a:solidFill>
                  <a:prstClr val="black"/>
                </a:solidFill>
              </a:rPr>
              <a:t>International Conference on Woody Biomass Utilization, Starkville, MS (Aug 4-5, 2009)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2804" y="6248401"/>
            <a:ext cx="722841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0" y="1271590"/>
            <a:ext cx="711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A865689-EAE9-4CF7-9B1D-639568B1774C}" type="slidenum">
              <a:rPr lang="en-US" sz="140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563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3"/>
            <a:ext cx="7992492" cy="2038783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440400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64398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2"/>
            <a:ext cx="8352509" cy="2378581"/>
          </a:xfrm>
        </p:spPr>
        <p:txBody>
          <a:bodyPr numCol="2" spcCol="914400"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15638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8220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857566"/>
            <a:ext cx="8532517" cy="2821285"/>
          </a:xfrm>
        </p:spPr>
        <p:txBody>
          <a:bodyPr numCol="3" spcCol="914400"/>
          <a:lstStyle>
            <a:lvl1pPr marL="0" marR="0" indent="0" algn="l" defTabSz="1218987" rtl="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52831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42271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8909991" y="0"/>
            <a:ext cx="3282011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 dirty="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5627979" y="0"/>
            <a:ext cx="3282011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 dirty="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5627979" y="3429000"/>
            <a:ext cx="3282011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 dirty="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4405767" cy="1230964"/>
          </a:xfrm>
        </p:spPr>
        <p:txBody>
          <a:bodyPr/>
          <a:lstStyle>
            <a:lvl1pPr>
              <a:defRPr sz="3999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6186" y="2705189"/>
            <a:ext cx="3973747" cy="2378581"/>
          </a:xfrm>
        </p:spPr>
        <p:txBody>
          <a:bodyPr/>
          <a:lstStyle>
            <a:lvl1pPr marL="0" indent="0">
              <a:buNone/>
              <a:defRPr lang="en-US" sz="16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059998" y="389448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78011" y="389448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59998" y="47392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9378011" y="47392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6185" y="5289337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0690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709561" y="3498064"/>
            <a:ext cx="3134047" cy="253916"/>
          </a:xfrm>
          <a:prstGeom prst="rect">
            <a:avLst/>
          </a:prstGeom>
        </p:spPr>
        <p:txBody>
          <a:bodyPr/>
          <a:lstStyle>
            <a:lvl1pPr>
              <a:defRPr lang="en-US" sz="11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 dirty="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6096000" y="342900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 dirty="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 dirty="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888036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88036" y="693013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9002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 dirty="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 dirty="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937960" y="996028"/>
            <a:ext cx="4414397" cy="4757162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7208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22CA-C9A6-4CF4-9E1F-F2EE72DDF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8414A-1468-4A09-A854-87E2BFD85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DEC8F-8811-48C4-8A8B-6371FFA5B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4082F-6404-466C-82D1-D188FD7E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C1FD2-185F-46D7-A972-46F8132A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83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5563188" cy="6858000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9998" y="3029770"/>
            <a:ext cx="5148237" cy="602729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6575" y="3776498"/>
            <a:ext cx="5151660" cy="333425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67E11-21B5-5643-A366-C2095A2E9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1" y="2456696"/>
            <a:ext cx="2789274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0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4E900-2460-4766-98EA-9ED348FDFE4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C20D-4929-4280-854C-B9A5E53E8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2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4E900-2460-4766-98EA-9ED348FDFE4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C20D-4929-4280-854C-B9A5E53E8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78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809E1-8256-4E30-BDDE-7C369716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CC1DE-DA63-4708-85C5-6E357A679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EE2E6-5F25-4719-BFCA-5C637F876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759F7-0748-4335-BF08-8040CFD4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F2970-8EA6-4CBB-B6E6-9D2ABC4C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5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809E1-8256-4E30-BDDE-7C369716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CC1DE-DA63-4708-85C5-6E357A679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EE2E6-5F25-4719-BFCA-5C637F876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759F7-0748-4335-BF08-8040CFD4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F2970-8EA6-4CBB-B6E6-9D2ABC4C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7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915D-31CB-4217-9557-FFEC7B55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D3E10-355A-477A-B4CB-171170DFA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2E86C-A5FD-44EA-96FA-C22EEC57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922D8-A602-4777-B204-CF407205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99E55-F1C3-4ED5-99D4-8F2CA3A6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06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491C-9CA2-4B9D-8ED6-8BB9BDD64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B22A9-C665-4507-93D8-55EF8C166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399FA-4421-4922-B01F-0AF03C3E8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82DE5-A6A5-43AF-B4CD-AEC57CAC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1AFA4-63B7-42B0-A4D3-ECCDD473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EB941-C814-440F-A6EB-CB90A116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529A-B4D6-4350-A53F-7639D6AF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96654-5E04-420C-B614-C808EB254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712DF-12BE-429A-B4F2-979A65381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AB0578-9C20-4032-9066-2C552BBA7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D3FF2-6A99-4A4F-B292-DC5364E7C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485FF-B54D-4CD7-9109-C3C67A334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AB93C-EC64-43A2-992E-A468EFED6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5B920-5B2F-4001-A3F0-C827D111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5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EE93D-1B9F-403C-AC7B-17C737FF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4B2F9-BC1B-4EFA-89BA-A48668CA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5E063-8403-455E-89ED-D157AD591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48BD1-60F0-48EC-B826-5CD8828A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2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422422" y="1776556"/>
            <a:ext cx="6180199" cy="3037903"/>
          </a:xfrm>
          <a:prstGeom prst="rect">
            <a:avLst/>
          </a:prstGeom>
        </p:spPr>
        <p:txBody>
          <a:bodyPr vert="horz" lIns="6858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852591"/>
            <a:ext cx="12192000" cy="10054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8" y="5099568"/>
            <a:ext cx="773281" cy="1483863"/>
          </a:xfrm>
          <a:prstGeom prst="rect">
            <a:avLst/>
          </a:prstGeom>
        </p:spPr>
      </p:pic>
      <p:sp>
        <p:nvSpPr>
          <p:cNvPr id="19" name="Title Placeholder 16"/>
          <p:cNvSpPr>
            <a:spLocks noGrp="1"/>
          </p:cNvSpPr>
          <p:nvPr>
            <p:ph type="title"/>
          </p:nvPr>
        </p:nvSpPr>
        <p:spPr>
          <a:xfrm>
            <a:off x="441135" y="656946"/>
            <a:ext cx="10972800" cy="7621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149" y="5159032"/>
            <a:ext cx="4989675" cy="2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1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 ftr="0"/>
  <p:txStyles>
    <p:titleStyle>
      <a:lvl1pPr algn="l" defTabSz="342900" rtl="0" eaLnBrk="1" latinLnBrk="0" hangingPunct="1">
        <a:spcBef>
          <a:spcPct val="0"/>
        </a:spcBef>
        <a:buNone/>
        <a:defRPr sz="3600" b="0" i="0" kern="1200" cap="all">
          <a:solidFill>
            <a:srgbClr val="A27E55"/>
          </a:solidFill>
          <a:latin typeface="Rockwell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lnSpc>
          <a:spcPts val="2160"/>
        </a:lnSpc>
        <a:spcBef>
          <a:spcPts val="0"/>
        </a:spcBef>
        <a:spcAft>
          <a:spcPts val="900"/>
        </a:spcAft>
        <a:buClr>
          <a:srgbClr val="A27E55"/>
        </a:buClr>
        <a:buFont typeface="Wingdings" charset="2"/>
        <a:buNone/>
        <a:defRPr sz="1800" kern="1200">
          <a:solidFill>
            <a:srgbClr val="6E6E6E"/>
          </a:solidFill>
          <a:latin typeface="Helvetica"/>
          <a:ea typeface="+mn-ea"/>
          <a:cs typeface="Helvetica"/>
        </a:defRPr>
      </a:lvl1pPr>
      <a:lvl2pPr marL="377190" indent="-171450" algn="l" defTabSz="342900" rtl="0" eaLnBrk="1" latinLnBrk="0" hangingPunct="1">
        <a:lnSpc>
          <a:spcPts val="1710"/>
        </a:lnSpc>
        <a:spcBef>
          <a:spcPts val="0"/>
        </a:spcBef>
        <a:spcAft>
          <a:spcPts val="900"/>
        </a:spcAft>
        <a:buClr>
          <a:srgbClr val="A27E55"/>
        </a:buClr>
        <a:buFont typeface="Wingdings" charset="2"/>
        <a:buChar char="§"/>
        <a:defRPr sz="1500" kern="1200">
          <a:solidFill>
            <a:srgbClr val="6E6E6E"/>
          </a:solidFill>
          <a:latin typeface="Helvetica"/>
          <a:ea typeface="+mn-ea"/>
          <a:cs typeface="Helvetica"/>
        </a:defRPr>
      </a:lvl2pPr>
      <a:lvl3pPr marL="514350" indent="-123444" algn="l" defTabSz="342900" rtl="0" eaLnBrk="1" latinLnBrk="0" hangingPunct="1">
        <a:lnSpc>
          <a:spcPts val="1560"/>
        </a:lnSpc>
        <a:spcBef>
          <a:spcPts val="0"/>
        </a:spcBef>
        <a:spcAft>
          <a:spcPts val="450"/>
        </a:spcAft>
        <a:buClr>
          <a:srgbClr val="A27E55"/>
        </a:buClr>
        <a:buFont typeface="Wingdings" charset="2"/>
        <a:buChar char="§"/>
        <a:defRPr sz="1400" kern="1200" baseline="0">
          <a:solidFill>
            <a:srgbClr val="6E6E6E"/>
          </a:solidFill>
          <a:latin typeface="Helvetica"/>
          <a:ea typeface="+mn-ea"/>
          <a:cs typeface="Helvetica"/>
        </a:defRPr>
      </a:lvl3pPr>
      <a:lvl4pPr marL="692658" indent="-144018" algn="l" defTabSz="342900" rtl="0" eaLnBrk="1" latinLnBrk="0" hangingPunct="1">
        <a:lnSpc>
          <a:spcPts val="1485"/>
        </a:lnSpc>
        <a:spcBef>
          <a:spcPts val="0"/>
        </a:spcBef>
        <a:spcAft>
          <a:spcPts val="450"/>
        </a:spcAft>
        <a:buClr>
          <a:srgbClr val="A27E55"/>
        </a:buClr>
        <a:buFont typeface="Wingdings" charset="2"/>
        <a:buChar char="§"/>
        <a:defRPr sz="1200" kern="1200" baseline="0">
          <a:solidFill>
            <a:srgbClr val="6E6E6E"/>
          </a:solidFill>
          <a:latin typeface="Helvetica"/>
          <a:ea typeface="+mn-ea"/>
          <a:cs typeface="Helvetica"/>
        </a:defRPr>
      </a:lvl4pPr>
      <a:lvl5pPr marL="898398" indent="-116586" algn="l" defTabSz="342900" rtl="0" eaLnBrk="1" latinLnBrk="0" hangingPunct="1">
        <a:lnSpc>
          <a:spcPts val="1260"/>
        </a:lnSpc>
        <a:spcBef>
          <a:spcPts val="0"/>
        </a:spcBef>
        <a:spcAft>
          <a:spcPts val="0"/>
        </a:spcAft>
        <a:buClr>
          <a:srgbClr val="A27E55"/>
        </a:buClr>
        <a:buFont typeface="Wingdings" charset="2"/>
        <a:buChar char="§"/>
        <a:defRPr sz="1100" kern="1200">
          <a:solidFill>
            <a:srgbClr val="6E6E6E"/>
          </a:solidFill>
          <a:latin typeface="Helvetica"/>
          <a:ea typeface="+mn-ea"/>
          <a:cs typeface="Helvetica"/>
        </a:defRPr>
      </a:lvl5pPr>
      <a:lvl6pPr marL="1714500" indent="0" algn="l" defTabSz="3429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0D4CC-8D08-4DA5-BE35-1DD5862B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3FC4E-C612-4256-82C5-9EC0D0201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83AC-2741-4C22-BD9A-B08B3B403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47432-BA37-45EF-AC24-DA3F6164046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27370-3DDC-49C5-A683-DE03C5F8B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FAD8D-B9DA-475D-95D3-1B6EF4CA8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068D8-9628-4489-93A2-763DA50BA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4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417314" y="0"/>
            <a:ext cx="10774686" cy="6858000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894" y="0"/>
            <a:ext cx="450495" cy="94501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46185" y="1260590"/>
            <a:ext cx="10515709" cy="60907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6185" y="2241006"/>
            <a:ext cx="10515709" cy="234011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28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1218987" rtl="0" eaLnBrk="1" latinLnBrk="0" hangingPunct="1">
        <a:lnSpc>
          <a:spcPts val="4749"/>
        </a:lnSpc>
        <a:spcBef>
          <a:spcPct val="0"/>
        </a:spcBef>
        <a:buNone/>
        <a:defRPr sz="4499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228554" indent="-228554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457109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731374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051350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1325615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417314" y="0"/>
            <a:ext cx="10774686" cy="6858000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894" y="0"/>
            <a:ext cx="450495" cy="94501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46185" y="1260590"/>
            <a:ext cx="10515709" cy="60907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6185" y="2241006"/>
            <a:ext cx="10515709" cy="234011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29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1218987" rtl="0" eaLnBrk="1" latinLnBrk="0" hangingPunct="1">
        <a:lnSpc>
          <a:spcPts val="4749"/>
        </a:lnSpc>
        <a:spcBef>
          <a:spcPct val="0"/>
        </a:spcBef>
        <a:buNone/>
        <a:defRPr sz="4499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228554" indent="-228554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457109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731374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051350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1325615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417314" y="0"/>
            <a:ext cx="10774686" cy="6858000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1894" y="0"/>
            <a:ext cx="450495" cy="94501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46185" y="1260590"/>
            <a:ext cx="10515709" cy="60907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6185" y="2241006"/>
            <a:ext cx="10515709" cy="234011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920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1218987" rtl="0" eaLnBrk="1" latinLnBrk="0" hangingPunct="1">
        <a:lnSpc>
          <a:spcPts val="4749"/>
        </a:lnSpc>
        <a:spcBef>
          <a:spcPct val="0"/>
        </a:spcBef>
        <a:buNone/>
        <a:defRPr sz="4499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228554" indent="-228554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457109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731374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051350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1325615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5.jpe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28.png"/><Relationship Id="rId4" Type="http://schemas.openxmlformats.org/officeDocument/2006/relationships/image" Target="../media/image4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72.png"/><Relationship Id="rId21" Type="http://schemas.openxmlformats.org/officeDocument/2006/relationships/image" Target="../media/image90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5" Type="http://schemas.openxmlformats.org/officeDocument/2006/relationships/image" Target="../media/image94.jpeg"/><Relationship Id="rId2" Type="http://schemas.openxmlformats.org/officeDocument/2006/relationships/image" Target="../media/image71.jpeg"/><Relationship Id="rId16" Type="http://schemas.openxmlformats.org/officeDocument/2006/relationships/image" Target="../media/image85.jpe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24" Type="http://schemas.openxmlformats.org/officeDocument/2006/relationships/image" Target="../media/image93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23" Type="http://schemas.openxmlformats.org/officeDocument/2006/relationships/image" Target="../media/image92.jpe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Relationship Id="rId22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4.unfccc.int/sites/ndcstaging/PublishedDocuments/United%20States%20of%20America%20First/United%20States%20NDC%20April%2021%202021%20Final.pdf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mailto:drbecker@uidaho.edu" TargetMode="Externa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06D13-784C-8F45-8B57-749D812F7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924" y="1365287"/>
            <a:ext cx="6800084" cy="2640979"/>
          </a:xfrm>
        </p:spPr>
        <p:txBody>
          <a:bodyPr/>
          <a:lstStyle/>
          <a:p>
            <a:pPr algn="ctr">
              <a:lnSpc>
                <a:spcPct val="125000"/>
              </a:lnSpc>
            </a:pPr>
            <a:r>
              <a:rPr lang="en-US" sz="4000" dirty="0"/>
              <a:t>Impact of Wildfire on Forestry and Carbon </a:t>
            </a:r>
            <a:br>
              <a:rPr lang="en-US" sz="4000" dirty="0"/>
            </a:br>
            <a:r>
              <a:rPr lang="en-US" sz="3200" i="1" dirty="0"/>
              <a:t>– </a:t>
            </a:r>
            <a:r>
              <a:rPr lang="en-US" sz="2800" i="1" dirty="0"/>
              <a:t>More like Forest Carbon markets 101 and a peak at Wildfire</a:t>
            </a:r>
            <a:endParaRPr lang="en-US" sz="40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0B5AD-07E5-8D4E-A75A-4F63F023E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559" y="4353427"/>
            <a:ext cx="7352449" cy="96693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cap="none" dirty="0"/>
              <a:t>Greg Latta and Daria Paxton</a:t>
            </a:r>
            <a:endParaRPr lang="en-US" sz="2000" b="0" cap="none" dirty="0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600" b="0" cap="none" dirty="0"/>
              <a:t>Associate Research Professor, Department of Natural Resources and Society, University of Idaho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DE468F-DA43-C368-BC7C-D7F0B58E9E3F}"/>
              </a:ext>
            </a:extLst>
          </p:cNvPr>
          <p:cNvSpPr txBox="1"/>
          <p:nvPr/>
        </p:nvSpPr>
        <p:spPr>
          <a:xfrm>
            <a:off x="5276924" y="6144636"/>
            <a:ext cx="657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Presented at: 21</a:t>
            </a:r>
            <a:r>
              <a:rPr lang="en-US" sz="1600" baseline="30000" dirty="0"/>
              <a:t>st</a:t>
            </a:r>
            <a:r>
              <a:rPr lang="en-US" sz="1600" dirty="0"/>
              <a:t> Annual Foresters Forum</a:t>
            </a:r>
          </a:p>
          <a:p>
            <a:pPr algn="ctr"/>
            <a:r>
              <a:rPr lang="en-US" sz="1600" dirty="0"/>
              <a:t>February 10, 2023  Coeur d’Alene, ID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6520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What are offsets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BAFBAB-ACBE-06D6-7487-C8F0E306DF66}"/>
              </a:ext>
            </a:extLst>
          </p:cNvPr>
          <p:cNvSpPr txBox="1">
            <a:spLocks/>
          </p:cNvSpPr>
          <p:nvPr/>
        </p:nvSpPr>
        <p:spPr>
          <a:xfrm>
            <a:off x="358141" y="1223491"/>
            <a:ext cx="10392717" cy="514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b="1" dirty="0"/>
              <a:t> </a:t>
            </a:r>
            <a:r>
              <a:rPr lang="en-US" sz="3600" b="1" dirty="0"/>
              <a:t>maybe we should take a step back first and look at why offsets instead?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800" dirty="0"/>
              <a:t>Regulatory needs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sz="2400" dirty="0"/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We have policy goals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endParaRPr lang="en-US" sz="2400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800" dirty="0"/>
              <a:t>Voluntary needs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endParaRPr lang="en-US" sz="2400" dirty="0"/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Companies have goals as well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554461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What is driving offset generation (demand) 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08A7DF6-8F99-2373-F1A8-386B747E07B0}"/>
              </a:ext>
            </a:extLst>
          </p:cNvPr>
          <p:cNvSpPr txBox="1">
            <a:spLocks/>
          </p:cNvSpPr>
          <p:nvPr/>
        </p:nvSpPr>
        <p:spPr>
          <a:xfrm>
            <a:off x="574707" y="946464"/>
            <a:ext cx="3372142" cy="7065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54" indent="-22855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Tx/>
              <a:buNone/>
            </a:pPr>
            <a:r>
              <a:rPr lang="en-US" sz="3600" b="1"/>
              <a:t>Corporations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889A3-1AB8-1EF9-20D6-8E46E50040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88" y="1597576"/>
            <a:ext cx="4651651" cy="3737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1785E-2788-E00A-331C-2D3E1190CD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08" y="1972514"/>
            <a:ext cx="4545102" cy="4463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9D3A13-7DB2-CA5C-32D0-85864A0C6C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147" y="2883823"/>
            <a:ext cx="5643183" cy="4544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9627E3-A075-8BFC-9A6A-E92EA8C67408}"/>
              </a:ext>
            </a:extLst>
          </p:cNvPr>
          <p:cNvSpPr txBox="1"/>
          <p:nvPr/>
        </p:nvSpPr>
        <p:spPr>
          <a:xfrm>
            <a:off x="3561196" y="952248"/>
            <a:ext cx="459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Airlines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56CC17-9E38-407C-ADD8-92A71D1AF9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817" y="1611721"/>
            <a:ext cx="6338224" cy="54788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8FF4F3-882F-99E6-ADE0-CBAA0D5305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370" y="3470622"/>
            <a:ext cx="7230483" cy="33713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9CB197-4C4A-3E09-D85A-EB9E8B066696}"/>
              </a:ext>
            </a:extLst>
          </p:cNvPr>
          <p:cNvSpPr txBox="1"/>
          <p:nvPr/>
        </p:nvSpPr>
        <p:spPr>
          <a:xfrm>
            <a:off x="7885528" y="965428"/>
            <a:ext cx="459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State/Regional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82B3F-68E5-3485-7444-AFA276079A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2329" y="1596257"/>
            <a:ext cx="4767485" cy="5413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299BB0-B17E-9A6E-B19E-E0E2BB0CB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5081" y="4138781"/>
            <a:ext cx="7218290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What is important in this figure?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573D9-A228-98EF-01D6-2C62F079D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78243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08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85" y="1384925"/>
            <a:ext cx="7354185" cy="533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810302" y="1740315"/>
            <a:ext cx="4381390" cy="286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999" dirty="0"/>
              <a:t>5194 Total Cubic ft / acre</a:t>
            </a:r>
          </a:p>
          <a:p>
            <a:endParaRPr lang="en-US" sz="2999" dirty="0"/>
          </a:p>
          <a:p>
            <a:endParaRPr lang="en-US" sz="2999" dirty="0"/>
          </a:p>
          <a:p>
            <a:endParaRPr lang="en-US" sz="2999" dirty="0"/>
          </a:p>
          <a:p>
            <a:r>
              <a:rPr lang="en-US" sz="2999" dirty="0"/>
              <a:t>Accumulating 7.3 tons / acre of CO</a:t>
            </a:r>
            <a:r>
              <a:rPr lang="en-US" sz="2999" baseline="-25000" dirty="0"/>
              <a:t>2</a:t>
            </a:r>
            <a:r>
              <a:rPr lang="en-US" sz="2999" dirty="0"/>
              <a:t> per year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568886" y="1589954"/>
            <a:ext cx="4279548" cy="1011382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999999"/>
              </a:solidFill>
              <a:latin typeface="Arial" charset="0"/>
              <a:ea typeface="ＭＳ Ｐゴシック" pitchFamily="-96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956323" y="1225598"/>
            <a:ext cx="1676400" cy="31865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8626" y="925569"/>
            <a:ext cx="6209581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9" b="1" dirty="0">
                <a:solidFill>
                  <a:srgbClr val="FF0000"/>
                </a:solidFill>
              </a:rPr>
              <a:t>Carbon Stock based on this number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7315059" y="3464145"/>
            <a:ext cx="4533375" cy="1251327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999999"/>
              </a:solidFill>
              <a:latin typeface="Arial" charset="0"/>
              <a:ea typeface="ＭＳ Ｐゴシック" pitchFamily="-96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9708660" y="4838537"/>
            <a:ext cx="6421" cy="58190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8154659" y="5276281"/>
            <a:ext cx="3131072" cy="147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9" b="1" dirty="0">
                <a:solidFill>
                  <a:srgbClr val="FF0000"/>
                </a:solidFill>
              </a:rPr>
              <a:t>Carbon Flux is what we care about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4B98E-A564-1BA0-FB54-6E46676ED8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968" y="254684"/>
            <a:ext cx="2824218" cy="651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15CB38-4E26-590F-7266-BE1894EA6593}"/>
              </a:ext>
            </a:extLst>
          </p:cNvPr>
          <p:cNvSpPr txBox="1">
            <a:spLocks/>
          </p:cNvSpPr>
          <p:nvPr/>
        </p:nvSpPr>
        <p:spPr>
          <a:xfrm>
            <a:off x="986246" y="154342"/>
            <a:ext cx="10058400" cy="707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b="1" dirty="0">
                <a:solidFill>
                  <a:srgbClr val="A27E55"/>
                </a:solidFill>
                <a:latin typeface="+mn-lt"/>
              </a:rPr>
              <a:t>Stand Type 1</a:t>
            </a:r>
            <a:endParaRPr lang="en-US" b="1" dirty="0">
              <a:solidFill>
                <a:srgbClr val="A27E5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0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310" y="1385156"/>
            <a:ext cx="7333973" cy="532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60329" y="1676401"/>
            <a:ext cx="4264296" cy="332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999" dirty="0"/>
              <a:t>740 Total Cubic ft / acre</a:t>
            </a:r>
          </a:p>
          <a:p>
            <a:endParaRPr lang="en-US" sz="2999" dirty="0"/>
          </a:p>
          <a:p>
            <a:endParaRPr lang="en-US" sz="2999" dirty="0"/>
          </a:p>
          <a:p>
            <a:endParaRPr lang="en-US" sz="2999" dirty="0"/>
          </a:p>
          <a:p>
            <a:endParaRPr lang="en-US" sz="2999" dirty="0"/>
          </a:p>
          <a:p>
            <a:r>
              <a:rPr lang="en-US" sz="2999" dirty="0"/>
              <a:t>Accumulating 19.21 tons / acre of CO</a:t>
            </a:r>
            <a:r>
              <a:rPr lang="en-US" sz="2999" baseline="-25000" dirty="0"/>
              <a:t>2</a:t>
            </a:r>
            <a:r>
              <a:rPr lang="en-US" sz="2999" dirty="0"/>
              <a:t> per year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453302" y="1503218"/>
            <a:ext cx="4204654" cy="1011382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999999"/>
              </a:solidFill>
              <a:latin typeface="Arial" charset="0"/>
              <a:ea typeface="ＭＳ Ｐゴシック" pitchFamily="-96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559" y="757794"/>
            <a:ext cx="2660073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9" b="1" dirty="0">
                <a:solidFill>
                  <a:srgbClr val="FF0000"/>
                </a:solidFill>
              </a:rPr>
              <a:t>Lower Stock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7238868" y="1122518"/>
            <a:ext cx="995992" cy="35435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7382685" y="3848051"/>
            <a:ext cx="4618132" cy="1278972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999999"/>
              </a:solidFill>
              <a:latin typeface="Arial" charset="0"/>
              <a:ea typeface="ＭＳ Ｐゴシック" pitchFamily="-96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9676986" y="5257588"/>
            <a:ext cx="0" cy="73429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381736" y="5906363"/>
            <a:ext cx="2660073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9" b="1" dirty="0">
                <a:solidFill>
                  <a:srgbClr val="FF0000"/>
                </a:solidFill>
              </a:rPr>
              <a:t>Higher Flux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06BE8F-10C5-7259-8E19-A40CE590D4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968" y="254684"/>
            <a:ext cx="2824218" cy="651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928E4C7-823B-3F79-7ABB-8A0897944D63}"/>
              </a:ext>
            </a:extLst>
          </p:cNvPr>
          <p:cNvSpPr txBox="1">
            <a:spLocks/>
          </p:cNvSpPr>
          <p:nvPr/>
        </p:nvSpPr>
        <p:spPr>
          <a:xfrm>
            <a:off x="986246" y="154342"/>
            <a:ext cx="10058400" cy="707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b="1" dirty="0">
                <a:solidFill>
                  <a:srgbClr val="A27E55"/>
                </a:solidFill>
                <a:latin typeface="+mn-lt"/>
              </a:rPr>
              <a:t>Stand Type 2</a:t>
            </a:r>
            <a:endParaRPr lang="en-US" b="1" dirty="0">
              <a:solidFill>
                <a:srgbClr val="A27E5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087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D7A14E-7A0E-4B02-A702-83CA80B79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30" y="1924660"/>
            <a:ext cx="6663506" cy="4346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14A0B7-7F67-4714-9EBE-6C21F27C0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30" y="1924660"/>
            <a:ext cx="6663506" cy="4346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853A51-5911-4B88-8663-B69A4693C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30" y="1924660"/>
            <a:ext cx="6663506" cy="43468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D418A60-68BA-46BD-BFD4-B9A72AB3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0" y="410370"/>
            <a:ext cx="10515600" cy="602729"/>
          </a:xfrm>
        </p:spPr>
        <p:txBody>
          <a:bodyPr/>
          <a:lstStyle/>
          <a:p>
            <a:r>
              <a:rPr lang="en-US" b="1" dirty="0"/>
              <a:t>Basic Stand growth and yield</a:t>
            </a:r>
            <a:endParaRPr lang="en-US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E8E54-D1A6-4B01-93FF-92A50B0CE500}"/>
              </a:ext>
            </a:extLst>
          </p:cNvPr>
          <p:cNvSpPr txBox="1"/>
          <p:nvPr/>
        </p:nvSpPr>
        <p:spPr>
          <a:xfrm>
            <a:off x="7160654" y="837127"/>
            <a:ext cx="476518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Live Bole Biomass </a:t>
            </a:r>
            <a:r>
              <a:rPr lang="en-US" sz="2000" b="1" dirty="0">
                <a:solidFill>
                  <a:schemeClr val="accent1"/>
                </a:solidFill>
              </a:rPr>
              <a:t>– this is what we think of as yield in logs. It does not include small tree, tops, branches, or stump biomass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Sigmoidal – so increasing growth rate when young and then decreasing growth when older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E5CCF-38A1-4945-ACB2-6F668444BDBD}"/>
              </a:ext>
            </a:extLst>
          </p:cNvPr>
          <p:cNvSpPr txBox="1"/>
          <p:nvPr/>
        </p:nvSpPr>
        <p:spPr>
          <a:xfrm>
            <a:off x="7160654" y="2818327"/>
            <a:ext cx="47651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Periodic Annual Increment (PAI) </a:t>
            </a:r>
            <a:r>
              <a:rPr lang="en-US" sz="2000" b="1" dirty="0">
                <a:solidFill>
                  <a:schemeClr val="accent2"/>
                </a:solidFill>
              </a:rPr>
              <a:t>– this is what we think of annual growth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Peaks when the stand growth rate changes from increasing  to decreasing (yield curve inflection point)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49D5B-1A7A-412A-B7FD-C1F7D47F8C04}"/>
              </a:ext>
            </a:extLst>
          </p:cNvPr>
          <p:cNvSpPr txBox="1"/>
          <p:nvPr/>
        </p:nvSpPr>
        <p:spPr>
          <a:xfrm>
            <a:off x="7160654" y="4338376"/>
            <a:ext cx="47651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Mean Annual Increment (MAI)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– this is what we think of average growth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peaks is often defined as the biological rotation age (where PAI crosses MAI)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430098-3613-423F-B88E-A626ADE6A869}"/>
              </a:ext>
            </a:extLst>
          </p:cNvPr>
          <p:cNvSpPr/>
          <p:nvPr/>
        </p:nvSpPr>
        <p:spPr>
          <a:xfrm>
            <a:off x="5969848" y="1168400"/>
            <a:ext cx="1078652" cy="1498600"/>
          </a:xfrm>
          <a:custGeom>
            <a:avLst/>
            <a:gdLst>
              <a:gd name="connsiteX0" fmla="*/ 1078652 w 1078652"/>
              <a:gd name="connsiteY0" fmla="*/ 0 h 1498600"/>
              <a:gd name="connsiteX1" fmla="*/ 151552 w 1078652"/>
              <a:gd name="connsiteY1" fmla="*/ 584200 h 1498600"/>
              <a:gd name="connsiteX2" fmla="*/ 11852 w 1078652"/>
              <a:gd name="connsiteY2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8652" h="1498600">
                <a:moveTo>
                  <a:pt x="1078652" y="0"/>
                </a:moveTo>
                <a:cubicBezTo>
                  <a:pt x="704002" y="167216"/>
                  <a:pt x="329352" y="334433"/>
                  <a:pt x="151552" y="584200"/>
                </a:cubicBezTo>
                <a:cubicBezTo>
                  <a:pt x="-26248" y="833967"/>
                  <a:pt x="-7198" y="1166283"/>
                  <a:pt x="11852" y="1498600"/>
                </a:cubicBezTo>
              </a:path>
            </a:pathLst>
          </a:custGeom>
          <a:noFill/>
          <a:ln w="2222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59F308B-EDA9-48E5-BB44-13F14278D976}"/>
              </a:ext>
            </a:extLst>
          </p:cNvPr>
          <p:cNvSpPr/>
          <p:nvPr/>
        </p:nvSpPr>
        <p:spPr>
          <a:xfrm>
            <a:off x="4803494" y="3125165"/>
            <a:ext cx="2349660" cy="1632030"/>
          </a:xfrm>
          <a:custGeom>
            <a:avLst/>
            <a:gdLst>
              <a:gd name="connsiteX0" fmla="*/ 2349660 w 2349660"/>
              <a:gd name="connsiteY0" fmla="*/ 0 h 1632030"/>
              <a:gd name="connsiteX1" fmla="*/ 555584 w 2349660"/>
              <a:gd name="connsiteY1" fmla="*/ 659757 h 1632030"/>
              <a:gd name="connsiteX2" fmla="*/ 0 w 2349660"/>
              <a:gd name="connsiteY2" fmla="*/ 163203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660" h="1632030">
                <a:moveTo>
                  <a:pt x="2349660" y="0"/>
                </a:moveTo>
                <a:cubicBezTo>
                  <a:pt x="1648427" y="193876"/>
                  <a:pt x="947194" y="387752"/>
                  <a:pt x="555584" y="659757"/>
                </a:cubicBezTo>
                <a:cubicBezTo>
                  <a:pt x="163974" y="931762"/>
                  <a:pt x="81987" y="1281896"/>
                  <a:pt x="0" y="1632030"/>
                </a:cubicBezTo>
              </a:path>
            </a:pathLst>
          </a:custGeom>
          <a:noFill/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2AD3D84-559A-476E-91F7-60614310BF7C}"/>
              </a:ext>
            </a:extLst>
          </p:cNvPr>
          <p:cNvSpPr/>
          <p:nvPr/>
        </p:nvSpPr>
        <p:spPr>
          <a:xfrm>
            <a:off x="5950039" y="4481848"/>
            <a:ext cx="1197736" cy="349706"/>
          </a:xfrm>
          <a:custGeom>
            <a:avLst/>
            <a:gdLst>
              <a:gd name="connsiteX0" fmla="*/ 1197736 w 1197736"/>
              <a:gd name="connsiteY0" fmla="*/ 115910 h 349706"/>
              <a:gd name="connsiteX1" fmla="*/ 515155 w 1197736"/>
              <a:gd name="connsiteY1" fmla="*/ 347729 h 349706"/>
              <a:gd name="connsiteX2" fmla="*/ 0 w 1197736"/>
              <a:gd name="connsiteY2" fmla="*/ 0 h 349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7736" h="349706">
                <a:moveTo>
                  <a:pt x="1197736" y="115910"/>
                </a:moveTo>
                <a:cubicBezTo>
                  <a:pt x="956257" y="241478"/>
                  <a:pt x="714778" y="367047"/>
                  <a:pt x="515155" y="347729"/>
                </a:cubicBezTo>
                <a:cubicBezTo>
                  <a:pt x="315532" y="328411"/>
                  <a:pt x="157766" y="164205"/>
                  <a:pt x="0" y="0"/>
                </a:cubicBezTo>
              </a:path>
            </a:pathLst>
          </a:custGeom>
          <a:noFill/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D7A14E-7A0E-4B02-A702-83CA80B79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30" y="1924660"/>
            <a:ext cx="6663506" cy="4346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14A0B7-7F67-4714-9EBE-6C21F27C0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30" y="1924660"/>
            <a:ext cx="6663506" cy="4346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853A51-5911-4B88-8663-B69A4693C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30" y="1924660"/>
            <a:ext cx="6663506" cy="43468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D418A60-68BA-46BD-BFD4-B9A72AB3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0" y="410370"/>
            <a:ext cx="10515600" cy="602729"/>
          </a:xfrm>
        </p:spPr>
        <p:txBody>
          <a:bodyPr/>
          <a:lstStyle/>
          <a:p>
            <a:r>
              <a:rPr lang="en-US" b="1" dirty="0"/>
              <a:t>Basic Stand growth and yield</a:t>
            </a:r>
            <a:endParaRPr lang="en-US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E8E54-D1A6-4B01-93FF-92A50B0CE500}"/>
              </a:ext>
            </a:extLst>
          </p:cNvPr>
          <p:cNvSpPr txBox="1"/>
          <p:nvPr/>
        </p:nvSpPr>
        <p:spPr>
          <a:xfrm>
            <a:off x="7160654" y="837127"/>
            <a:ext cx="476518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Carbon Stocks (CO</a:t>
            </a:r>
            <a:r>
              <a:rPr lang="en-US" sz="2400" b="1" baseline="-25000" dirty="0">
                <a:solidFill>
                  <a:schemeClr val="accent1"/>
                </a:solidFill>
              </a:rPr>
              <a:t>2</a:t>
            </a:r>
            <a:r>
              <a:rPr lang="en-US" sz="2400" b="1" dirty="0">
                <a:solidFill>
                  <a:schemeClr val="accent1"/>
                </a:solidFill>
              </a:rPr>
              <a:t>) </a:t>
            </a:r>
            <a:r>
              <a:rPr lang="en-US" sz="2000" b="1" dirty="0">
                <a:solidFill>
                  <a:schemeClr val="accent1"/>
                </a:solidFill>
              </a:rPr>
              <a:t>– this is what we think of as carbon stored in tree biomass. It does include small tree, tops, branches, or stump biomass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Sigmoidal – so increasing growth rate when young and then decreasing growth when older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E5CCF-38A1-4945-ACB2-6F668444BDBD}"/>
              </a:ext>
            </a:extLst>
          </p:cNvPr>
          <p:cNvSpPr txBox="1"/>
          <p:nvPr/>
        </p:nvSpPr>
        <p:spPr>
          <a:xfrm>
            <a:off x="7160654" y="2818327"/>
            <a:ext cx="47651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Carbon Flux (CO</a:t>
            </a:r>
            <a:r>
              <a:rPr lang="en-US" sz="2400" b="1" baseline="-25000" dirty="0">
                <a:solidFill>
                  <a:schemeClr val="accent2"/>
                </a:solidFill>
              </a:rPr>
              <a:t>2</a:t>
            </a:r>
            <a:r>
              <a:rPr lang="en-US" sz="2400" b="1" dirty="0">
                <a:solidFill>
                  <a:schemeClr val="accent2"/>
                </a:solidFill>
              </a:rPr>
              <a:t>/year) </a:t>
            </a:r>
            <a:r>
              <a:rPr lang="en-US" sz="2000" b="1" dirty="0">
                <a:solidFill>
                  <a:schemeClr val="accent2"/>
                </a:solidFill>
              </a:rPr>
              <a:t>– this is what we think of annual sequestration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Peaks when the stand growth rate changes from increasing  to decreasing (yield curve inflection point)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49D5B-1A7A-412A-B7FD-C1F7D47F8C04}"/>
              </a:ext>
            </a:extLst>
          </p:cNvPr>
          <p:cNvSpPr txBox="1"/>
          <p:nvPr/>
        </p:nvSpPr>
        <p:spPr>
          <a:xfrm>
            <a:off x="7160654" y="4338376"/>
            <a:ext cx="4765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Average Carbon Flux (CO</a:t>
            </a:r>
            <a:r>
              <a:rPr lang="en-US" sz="2400" b="1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/year)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– this is what we think of average sequestration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peaks is often defined as the biological rotation age (where PAI crosses MAI)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430098-3613-423F-B88E-A626ADE6A869}"/>
              </a:ext>
            </a:extLst>
          </p:cNvPr>
          <p:cNvSpPr/>
          <p:nvPr/>
        </p:nvSpPr>
        <p:spPr>
          <a:xfrm>
            <a:off x="5969848" y="1168400"/>
            <a:ext cx="1078652" cy="1498600"/>
          </a:xfrm>
          <a:custGeom>
            <a:avLst/>
            <a:gdLst>
              <a:gd name="connsiteX0" fmla="*/ 1078652 w 1078652"/>
              <a:gd name="connsiteY0" fmla="*/ 0 h 1498600"/>
              <a:gd name="connsiteX1" fmla="*/ 151552 w 1078652"/>
              <a:gd name="connsiteY1" fmla="*/ 584200 h 1498600"/>
              <a:gd name="connsiteX2" fmla="*/ 11852 w 1078652"/>
              <a:gd name="connsiteY2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8652" h="1498600">
                <a:moveTo>
                  <a:pt x="1078652" y="0"/>
                </a:moveTo>
                <a:cubicBezTo>
                  <a:pt x="704002" y="167216"/>
                  <a:pt x="329352" y="334433"/>
                  <a:pt x="151552" y="584200"/>
                </a:cubicBezTo>
                <a:cubicBezTo>
                  <a:pt x="-26248" y="833967"/>
                  <a:pt x="-7198" y="1166283"/>
                  <a:pt x="11852" y="1498600"/>
                </a:cubicBezTo>
              </a:path>
            </a:pathLst>
          </a:custGeom>
          <a:noFill/>
          <a:ln w="2222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59F308B-EDA9-48E5-BB44-13F14278D976}"/>
              </a:ext>
            </a:extLst>
          </p:cNvPr>
          <p:cNvSpPr/>
          <p:nvPr/>
        </p:nvSpPr>
        <p:spPr>
          <a:xfrm>
            <a:off x="4803494" y="3125165"/>
            <a:ext cx="2349660" cy="1632030"/>
          </a:xfrm>
          <a:custGeom>
            <a:avLst/>
            <a:gdLst>
              <a:gd name="connsiteX0" fmla="*/ 2349660 w 2349660"/>
              <a:gd name="connsiteY0" fmla="*/ 0 h 1632030"/>
              <a:gd name="connsiteX1" fmla="*/ 555584 w 2349660"/>
              <a:gd name="connsiteY1" fmla="*/ 659757 h 1632030"/>
              <a:gd name="connsiteX2" fmla="*/ 0 w 2349660"/>
              <a:gd name="connsiteY2" fmla="*/ 163203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660" h="1632030">
                <a:moveTo>
                  <a:pt x="2349660" y="0"/>
                </a:moveTo>
                <a:cubicBezTo>
                  <a:pt x="1648427" y="193876"/>
                  <a:pt x="947194" y="387752"/>
                  <a:pt x="555584" y="659757"/>
                </a:cubicBezTo>
                <a:cubicBezTo>
                  <a:pt x="163974" y="931762"/>
                  <a:pt x="81987" y="1281896"/>
                  <a:pt x="0" y="1632030"/>
                </a:cubicBezTo>
              </a:path>
            </a:pathLst>
          </a:custGeom>
          <a:noFill/>
          <a:ln w="19050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2AD3D84-559A-476E-91F7-60614310BF7C}"/>
              </a:ext>
            </a:extLst>
          </p:cNvPr>
          <p:cNvSpPr/>
          <p:nvPr/>
        </p:nvSpPr>
        <p:spPr>
          <a:xfrm>
            <a:off x="5950039" y="4481848"/>
            <a:ext cx="1197736" cy="349706"/>
          </a:xfrm>
          <a:custGeom>
            <a:avLst/>
            <a:gdLst>
              <a:gd name="connsiteX0" fmla="*/ 1197736 w 1197736"/>
              <a:gd name="connsiteY0" fmla="*/ 115910 h 349706"/>
              <a:gd name="connsiteX1" fmla="*/ 515155 w 1197736"/>
              <a:gd name="connsiteY1" fmla="*/ 347729 h 349706"/>
              <a:gd name="connsiteX2" fmla="*/ 0 w 1197736"/>
              <a:gd name="connsiteY2" fmla="*/ 0 h 349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7736" h="349706">
                <a:moveTo>
                  <a:pt x="1197736" y="115910"/>
                </a:moveTo>
                <a:cubicBezTo>
                  <a:pt x="956257" y="241478"/>
                  <a:pt x="714778" y="367047"/>
                  <a:pt x="515155" y="347729"/>
                </a:cubicBezTo>
                <a:cubicBezTo>
                  <a:pt x="315532" y="328411"/>
                  <a:pt x="157766" y="164205"/>
                  <a:pt x="0" y="0"/>
                </a:cubicBezTo>
              </a:path>
            </a:pathLst>
          </a:custGeom>
          <a:noFill/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More Confusion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– Carbon footprint and Insetting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4332E-9A0C-1384-8D1C-8F25B86A4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129" y="2047899"/>
            <a:ext cx="7559786" cy="4714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4DAE6-6382-E992-BE7B-753206C02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15" y="2698178"/>
            <a:ext cx="3785944" cy="3987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AAD85-575D-8DFE-3B29-F3614AB56F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8" t="15556" r="83227" b="70899"/>
          <a:stretch/>
        </p:blipFill>
        <p:spPr>
          <a:xfrm>
            <a:off x="601943" y="895457"/>
            <a:ext cx="2912910" cy="178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10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More Confusion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– Carbon footprint and Insetting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4332E-9A0C-1384-8D1C-8F25B86A4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129" y="2047899"/>
            <a:ext cx="7559786" cy="4714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4DAE6-6382-E992-BE7B-753206C02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15" y="2698178"/>
            <a:ext cx="3785944" cy="3987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AAD85-575D-8DFE-3B29-F3614AB56F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8" t="15556" r="83227" b="70899"/>
          <a:stretch/>
        </p:blipFill>
        <p:spPr>
          <a:xfrm>
            <a:off x="601943" y="895457"/>
            <a:ext cx="2912910" cy="178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EF20D-A636-F6C6-788B-E96A6597D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31" y="1188148"/>
            <a:ext cx="5091634" cy="2849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80AF38-C242-A36B-EC9F-AE48DCB41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611" y="1247118"/>
            <a:ext cx="4580351" cy="52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22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More Confusion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– Carbon footprint and Insetting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4ECF173-6D5E-DDB5-1DD3-627A7AC45B1F}"/>
              </a:ext>
            </a:extLst>
          </p:cNvPr>
          <p:cNvSpPr txBox="1">
            <a:spLocks/>
          </p:cNvSpPr>
          <p:nvPr/>
        </p:nvSpPr>
        <p:spPr>
          <a:xfrm>
            <a:off x="358141" y="1223491"/>
            <a:ext cx="10787187" cy="652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b="1" dirty="0"/>
              <a:t> </a:t>
            </a:r>
            <a:r>
              <a:rPr lang="en-US" sz="3600" b="1" dirty="0"/>
              <a:t>This is going to be a big mess to correctly address offset market participants within carbon footprints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800" dirty="0"/>
              <a:t>If you have sold your sequestration then you should count it as an emission so that the purchaser gets the benefit they purchased.</a:t>
            </a:r>
          </a:p>
          <a:p>
            <a:pPr marL="765657" lvl="3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600" i="1" dirty="0"/>
              <a:t>And the carbon gods are appeased</a:t>
            </a:r>
          </a:p>
          <a:p>
            <a:pPr lvl="3">
              <a:lnSpc>
                <a:spcPct val="100000"/>
              </a:lnSpc>
              <a:spcAft>
                <a:spcPts val="600"/>
              </a:spcAft>
            </a:pPr>
            <a:endParaRPr lang="en-US" sz="2800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800" dirty="0"/>
              <a:t>That doesn’t mean the accounting needs to be the same though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sz="2000" dirty="0"/>
              <a:t>Things like harvested wood products could be handled differently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sz="2000" dirty="0"/>
              <a:t>Timeframes could be different as well 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sz="2000" dirty="0"/>
              <a:t>But all of this will need to be disclosed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endParaRPr lang="en-US" sz="2400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3200" b="1" dirty="0"/>
              <a:t>These are issues that need to be addressed eventually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15693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Forest Carbon markets 101 and a peak at Wildfire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BAFBAB-ACBE-06D6-7487-C8F0E306DF66}"/>
              </a:ext>
            </a:extLst>
          </p:cNvPr>
          <p:cNvSpPr txBox="1">
            <a:spLocks/>
          </p:cNvSpPr>
          <p:nvPr/>
        </p:nvSpPr>
        <p:spPr>
          <a:xfrm>
            <a:off x="358141" y="1223491"/>
            <a:ext cx="10392717" cy="5465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b="1" dirty="0"/>
              <a:t>  </a:t>
            </a:r>
            <a:r>
              <a:rPr lang="en-US" sz="3600" b="1" dirty="0"/>
              <a:t>What are carbon offsets?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Why offsets – Regulatory vs Voluntary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b="1" dirty="0"/>
              <a:t>  How are they calculated?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Programs, Registries, and Methodologies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b="1" dirty="0"/>
              <a:t>  Who would do such a thing?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A walk through the numbers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b="1" dirty="0"/>
              <a:t>  What about fire?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No solutions here, but maybe a couple thoughts and some maps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547026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</a:rPr>
              <a:t>Major US programs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BAFBAB-ACBE-06D6-7487-C8F0E306DF66}"/>
              </a:ext>
            </a:extLst>
          </p:cNvPr>
          <p:cNvSpPr txBox="1">
            <a:spLocks/>
          </p:cNvSpPr>
          <p:nvPr/>
        </p:nvSpPr>
        <p:spPr>
          <a:xfrm>
            <a:off x="358141" y="1223491"/>
            <a:ext cx="10392717" cy="6203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b="1" dirty="0"/>
              <a:t> </a:t>
            </a:r>
            <a:r>
              <a:rPr lang="en-US" sz="3600" b="1" dirty="0"/>
              <a:t>California Air Resources Board (CARB or ARB)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Program: Regulatory program in the state of California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b="1" dirty="0"/>
              <a:t>Climate Action Reserve (CAR)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Registry with Programs: Biggest movement lately is Mexico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b="1" dirty="0"/>
              <a:t>American Carbon Registry (ACR)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Registry with Programs: Biggest US non-ARB improved forest management (IFM) program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b="1" dirty="0"/>
              <a:t>Verified Carbon Standard (VCS or Verra)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Registry with Programs: Biggest international registry – not much in terms of US IFM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728162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7886493" y="3009949"/>
            <a:ext cx="622300" cy="1752600"/>
            <a:chOff x="4368" y="1152"/>
            <a:chExt cx="392" cy="1104"/>
          </a:xfrm>
        </p:grpSpPr>
        <p:sp>
          <p:nvSpPr>
            <p:cNvPr id="7171" name="Line 3"/>
            <p:cNvSpPr>
              <a:spLocks noChangeShapeType="1"/>
            </p:cNvSpPr>
            <p:nvPr/>
          </p:nvSpPr>
          <p:spPr bwMode="auto">
            <a:xfrm rot="10800000" flipH="1" flipV="1">
              <a:off x="4368" y="1680"/>
              <a:ext cx="392" cy="19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72" name="Line 4"/>
            <p:cNvSpPr>
              <a:spLocks noChangeShapeType="1"/>
            </p:cNvSpPr>
            <p:nvPr/>
          </p:nvSpPr>
          <p:spPr bwMode="auto">
            <a:xfrm rot="10800000" flipH="1">
              <a:off x="4368" y="1681"/>
              <a:ext cx="376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73" name="Line 5"/>
            <p:cNvSpPr>
              <a:spLocks noChangeShapeType="1"/>
            </p:cNvSpPr>
            <p:nvPr/>
          </p:nvSpPr>
          <p:spPr bwMode="auto">
            <a:xfrm rot="10800000" flipH="1">
              <a:off x="4368" y="1489"/>
              <a:ext cx="376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74" name="Line 6"/>
            <p:cNvSpPr>
              <a:spLocks noChangeShapeType="1"/>
            </p:cNvSpPr>
            <p:nvPr/>
          </p:nvSpPr>
          <p:spPr bwMode="auto">
            <a:xfrm rot="10800000" flipH="1">
              <a:off x="4368" y="1152"/>
              <a:ext cx="384" cy="52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75" name="Line 7"/>
            <p:cNvSpPr>
              <a:spLocks noChangeShapeType="1"/>
            </p:cNvSpPr>
            <p:nvPr/>
          </p:nvSpPr>
          <p:spPr bwMode="auto">
            <a:xfrm rot="10800000" flipH="1">
              <a:off x="4368" y="1296"/>
              <a:ext cx="384" cy="38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76" name="Line 8"/>
            <p:cNvSpPr>
              <a:spLocks noChangeShapeType="1"/>
            </p:cNvSpPr>
            <p:nvPr/>
          </p:nvSpPr>
          <p:spPr bwMode="auto">
            <a:xfrm rot="10800000" flipH="1" flipV="1">
              <a:off x="4368" y="1680"/>
              <a:ext cx="384" cy="38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77" name="Line 9"/>
            <p:cNvSpPr>
              <a:spLocks noChangeShapeType="1"/>
            </p:cNvSpPr>
            <p:nvPr/>
          </p:nvSpPr>
          <p:spPr bwMode="auto">
            <a:xfrm rot="10800000" flipH="1" flipV="1">
              <a:off x="4368" y="1680"/>
              <a:ext cx="384" cy="57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8572293" y="1952674"/>
            <a:ext cx="1524000" cy="3276600"/>
            <a:chOff x="4800" y="720"/>
            <a:chExt cx="960" cy="2064"/>
          </a:xfrm>
        </p:grpSpPr>
        <p:sp>
          <p:nvSpPr>
            <p:cNvPr id="7224" name="Oval 56"/>
            <p:cNvSpPr>
              <a:spLocks noChangeArrowheads="1"/>
            </p:cNvSpPr>
            <p:nvPr/>
          </p:nvSpPr>
          <p:spPr bwMode="auto">
            <a:xfrm>
              <a:off x="4800" y="720"/>
              <a:ext cx="960" cy="2064"/>
            </a:xfrm>
            <a:prstGeom prst="ellipse">
              <a:avLst/>
            </a:prstGeom>
            <a:solidFill>
              <a:schemeClr val="bg1">
                <a:lumMod val="20000"/>
                <a:lumOff val="80000"/>
                <a:alpha val="51000"/>
              </a:schemeClr>
            </a:solidFill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79" name="Text Box 11"/>
            <p:cNvSpPr txBox="1">
              <a:spLocks noChangeArrowheads="1"/>
            </p:cNvSpPr>
            <p:nvPr/>
          </p:nvSpPr>
          <p:spPr bwMode="auto">
            <a:xfrm>
              <a:off x="4848" y="1008"/>
              <a:ext cx="816" cy="1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 i="1">
                  <a:latin typeface="Arial Narrow" pitchFamily="34" charset="0"/>
                </a:rPr>
                <a:t>Offset Buyers</a:t>
              </a:r>
            </a:p>
            <a:p>
              <a:pPr algn="ctr" eaLnBrk="0" hangingPunct="0"/>
              <a:endParaRPr lang="en-US" sz="2000">
                <a:latin typeface="Arial Narrow" pitchFamily="34" charset="0"/>
              </a:endParaRPr>
            </a:p>
            <a:p>
              <a:pPr algn="ctr" eaLnBrk="0" hangingPunct="0"/>
              <a:endParaRPr lang="en-US" sz="2000">
                <a:latin typeface="Arial Narrow" pitchFamily="34" charset="0"/>
              </a:endParaRPr>
            </a:p>
            <a:p>
              <a:pPr algn="ctr" eaLnBrk="0" hangingPunct="0"/>
              <a:r>
                <a:rPr lang="en-US" sz="2000" i="1">
                  <a:latin typeface="Arial Narrow" pitchFamily="34" charset="0"/>
                </a:rPr>
                <a:t>Corporation</a:t>
              </a:r>
            </a:p>
            <a:p>
              <a:pPr algn="ctr" eaLnBrk="0" hangingPunct="0"/>
              <a:endParaRPr lang="en-US" sz="2000" i="1">
                <a:latin typeface="Arial Narrow" pitchFamily="34" charset="0"/>
              </a:endParaRPr>
            </a:p>
            <a:p>
              <a:pPr algn="ctr" eaLnBrk="0" hangingPunct="0"/>
              <a:r>
                <a:rPr lang="en-US" sz="2000" i="1">
                  <a:latin typeface="Arial Narrow" pitchFamily="34" charset="0"/>
                </a:rPr>
                <a:t>Individual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7048293" y="4686349"/>
            <a:ext cx="1741488" cy="1524000"/>
            <a:chOff x="3840" y="2208"/>
            <a:chExt cx="1097" cy="960"/>
          </a:xfrm>
        </p:grpSpPr>
        <p:sp>
          <p:nvSpPr>
            <p:cNvPr id="7220" name="Oval 52"/>
            <p:cNvSpPr>
              <a:spLocks noChangeArrowheads="1"/>
            </p:cNvSpPr>
            <p:nvPr/>
          </p:nvSpPr>
          <p:spPr bwMode="auto">
            <a:xfrm>
              <a:off x="3840" y="2208"/>
              <a:ext cx="1097" cy="960"/>
            </a:xfrm>
            <a:prstGeom prst="ellipse">
              <a:avLst/>
            </a:prstGeom>
            <a:solidFill>
              <a:schemeClr val="bg1">
                <a:lumMod val="20000"/>
                <a:lumOff val="80000"/>
                <a:alpha val="51000"/>
              </a:schemeClr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81" name="Text Box 13"/>
            <p:cNvSpPr txBox="1">
              <a:spLocks noChangeArrowheads="1"/>
            </p:cNvSpPr>
            <p:nvPr/>
          </p:nvSpPr>
          <p:spPr bwMode="auto">
            <a:xfrm>
              <a:off x="3840" y="2256"/>
              <a:ext cx="1056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 i="1" dirty="0">
                  <a:latin typeface="Arial Narrow" pitchFamily="34" charset="0"/>
                </a:rPr>
                <a:t>Brokers</a:t>
              </a:r>
            </a:p>
            <a:p>
              <a:pPr algn="ctr" eaLnBrk="0" hangingPunct="0"/>
              <a:r>
                <a:rPr lang="en-US" sz="1600" i="1" dirty="0">
                  <a:latin typeface="Arial Narrow" pitchFamily="34" charset="0"/>
                </a:rPr>
                <a:t>Facilitate deals between buyers and Registry accounts</a:t>
              </a:r>
            </a:p>
          </p:txBody>
        </p:sp>
      </p:grp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2552493" y="3924349"/>
            <a:ext cx="609600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4800"/>
          </a:p>
        </p:txBody>
      </p:sp>
      <p:grpSp>
        <p:nvGrpSpPr>
          <p:cNvPr id="5" name="Group 41"/>
          <p:cNvGrpSpPr/>
          <p:nvPr/>
        </p:nvGrpSpPr>
        <p:grpSpPr>
          <a:xfrm>
            <a:off x="952293" y="2638474"/>
            <a:ext cx="1524000" cy="2286000"/>
            <a:chOff x="0" y="1752600"/>
            <a:chExt cx="1524000" cy="2286000"/>
          </a:xfrm>
        </p:grpSpPr>
        <p:sp>
          <p:nvSpPr>
            <p:cNvPr id="7223" name="Oval 55"/>
            <p:cNvSpPr>
              <a:spLocks noChangeArrowheads="1"/>
            </p:cNvSpPr>
            <p:nvPr/>
          </p:nvSpPr>
          <p:spPr bwMode="auto">
            <a:xfrm>
              <a:off x="0" y="1752600"/>
              <a:ext cx="1524000" cy="2286000"/>
            </a:xfrm>
            <a:prstGeom prst="ellipse">
              <a:avLst/>
            </a:prstGeom>
            <a:solidFill>
              <a:schemeClr val="bg1">
                <a:lumMod val="20000"/>
                <a:lumOff val="80000"/>
                <a:alpha val="51000"/>
              </a:schemeClr>
            </a:solidFill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90" name="Text Box 22"/>
            <p:cNvSpPr txBox="1">
              <a:spLocks noChangeArrowheads="1"/>
            </p:cNvSpPr>
            <p:nvPr/>
          </p:nvSpPr>
          <p:spPr bwMode="auto">
            <a:xfrm>
              <a:off x="61912" y="1985963"/>
              <a:ext cx="1385888" cy="169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 i="1" dirty="0">
                  <a:latin typeface="Arial Narrow" pitchFamily="34" charset="0"/>
                </a:rPr>
                <a:t>Forest</a:t>
              </a:r>
            </a:p>
            <a:p>
              <a:pPr algn="ctr" eaLnBrk="0" hangingPunct="0"/>
              <a:r>
                <a:rPr lang="en-US" sz="2000" b="1" i="1" dirty="0">
                  <a:latin typeface="Arial Narrow" pitchFamily="34" charset="0"/>
                </a:rPr>
                <a:t>Land Owner</a:t>
              </a:r>
            </a:p>
            <a:p>
              <a:pPr algn="ctr" eaLnBrk="0" hangingPunct="0"/>
              <a:r>
                <a:rPr lang="en-US" sz="1600" i="1" dirty="0">
                  <a:latin typeface="Arial Narrow" pitchFamily="34" charset="0"/>
                </a:rPr>
                <a:t>Provides land base and additional carbon storage</a:t>
              </a:r>
            </a:p>
          </p:txBody>
        </p:sp>
      </p:grp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3238293" y="3390949"/>
            <a:ext cx="1741488" cy="1524000"/>
            <a:chOff x="1440" y="1392"/>
            <a:chExt cx="1097" cy="960"/>
          </a:xfrm>
        </p:grpSpPr>
        <p:sp>
          <p:nvSpPr>
            <p:cNvPr id="7191" name="Oval 23"/>
            <p:cNvSpPr>
              <a:spLocks noChangeArrowheads="1"/>
            </p:cNvSpPr>
            <p:nvPr/>
          </p:nvSpPr>
          <p:spPr bwMode="auto">
            <a:xfrm>
              <a:off x="1440" y="1392"/>
              <a:ext cx="1097" cy="960"/>
            </a:xfrm>
            <a:prstGeom prst="ellipse">
              <a:avLst/>
            </a:prstGeom>
            <a:solidFill>
              <a:schemeClr val="bg1">
                <a:lumMod val="20000"/>
                <a:lumOff val="80000"/>
                <a:alpha val="49000"/>
              </a:schemeClr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92" name="Text Box 24"/>
            <p:cNvSpPr txBox="1">
              <a:spLocks noChangeArrowheads="1"/>
            </p:cNvSpPr>
            <p:nvPr/>
          </p:nvSpPr>
          <p:spPr bwMode="auto">
            <a:xfrm>
              <a:off x="1584" y="1440"/>
              <a:ext cx="816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 i="1" dirty="0">
                  <a:latin typeface="Arial Narrow" pitchFamily="34" charset="0"/>
                </a:rPr>
                <a:t>Project Developer</a:t>
              </a:r>
            </a:p>
            <a:p>
              <a:pPr algn="ctr" eaLnBrk="0" hangingPunct="0"/>
              <a:r>
                <a:rPr lang="en-US" sz="1600" i="1" dirty="0">
                  <a:latin typeface="Arial Narrow" pitchFamily="34" charset="0"/>
                </a:rPr>
                <a:t>Provides interaction with registry</a:t>
              </a:r>
            </a:p>
          </p:txBody>
        </p:sp>
      </p:grp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4533693" y="4686349"/>
            <a:ext cx="1741488" cy="1524000"/>
            <a:chOff x="2256" y="2208"/>
            <a:chExt cx="1097" cy="960"/>
          </a:xfrm>
        </p:grpSpPr>
        <p:sp>
          <p:nvSpPr>
            <p:cNvPr id="7219" name="Oval 51"/>
            <p:cNvSpPr>
              <a:spLocks noChangeArrowheads="1"/>
            </p:cNvSpPr>
            <p:nvPr/>
          </p:nvSpPr>
          <p:spPr bwMode="auto">
            <a:xfrm>
              <a:off x="2256" y="2208"/>
              <a:ext cx="1097" cy="960"/>
            </a:xfrm>
            <a:prstGeom prst="ellipse">
              <a:avLst/>
            </a:prstGeom>
            <a:solidFill>
              <a:schemeClr val="bg1">
                <a:lumMod val="20000"/>
                <a:lumOff val="80000"/>
                <a:alpha val="49000"/>
              </a:schemeClr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93" name="Text Box 25"/>
            <p:cNvSpPr txBox="1">
              <a:spLocks noChangeArrowheads="1"/>
            </p:cNvSpPr>
            <p:nvPr/>
          </p:nvSpPr>
          <p:spPr bwMode="auto">
            <a:xfrm>
              <a:off x="2448" y="2256"/>
              <a:ext cx="720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 dirty="0">
                  <a:latin typeface="Arial Narrow" pitchFamily="34" charset="0"/>
                </a:rPr>
                <a:t>Verifiers</a:t>
              </a:r>
            </a:p>
            <a:p>
              <a:pPr algn="ctr" eaLnBrk="0" hangingPunct="0"/>
              <a:r>
                <a:rPr lang="en-US" sz="1600" i="1" dirty="0">
                  <a:latin typeface="Arial Narrow" pitchFamily="34" charset="0"/>
                </a:rPr>
                <a:t>Provide independent confirmation of account</a:t>
              </a:r>
            </a:p>
          </p:txBody>
        </p:sp>
      </p:grpSp>
      <p:sp>
        <p:nvSpPr>
          <p:cNvPr id="7194" name="Line 26"/>
          <p:cNvSpPr>
            <a:spLocks noChangeShapeType="1"/>
          </p:cNvSpPr>
          <p:nvPr/>
        </p:nvSpPr>
        <p:spPr bwMode="auto">
          <a:xfrm>
            <a:off x="5448093" y="3390949"/>
            <a:ext cx="7938" cy="1160463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 sz="4800"/>
          </a:p>
        </p:txBody>
      </p: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6057693" y="3162349"/>
            <a:ext cx="1741488" cy="1524000"/>
            <a:chOff x="3216" y="1248"/>
            <a:chExt cx="1097" cy="960"/>
          </a:xfrm>
        </p:grpSpPr>
        <p:sp>
          <p:nvSpPr>
            <p:cNvPr id="7218" name="Oval 50"/>
            <p:cNvSpPr>
              <a:spLocks noChangeArrowheads="1"/>
            </p:cNvSpPr>
            <p:nvPr/>
          </p:nvSpPr>
          <p:spPr bwMode="auto">
            <a:xfrm>
              <a:off x="3216" y="1248"/>
              <a:ext cx="1097" cy="960"/>
            </a:xfrm>
            <a:prstGeom prst="ellipse">
              <a:avLst/>
            </a:prstGeom>
            <a:solidFill>
              <a:schemeClr val="bg1">
                <a:lumMod val="20000"/>
                <a:lumOff val="80000"/>
                <a:alpha val="50000"/>
              </a:schemeClr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7199" name="Text Box 31"/>
            <p:cNvSpPr txBox="1">
              <a:spLocks noChangeArrowheads="1"/>
            </p:cNvSpPr>
            <p:nvPr/>
          </p:nvSpPr>
          <p:spPr bwMode="auto">
            <a:xfrm>
              <a:off x="3264" y="1296"/>
              <a:ext cx="1008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 i="1" dirty="0">
                  <a:latin typeface="Arial Narrow" pitchFamily="34" charset="0"/>
                </a:rPr>
                <a:t>Registry</a:t>
              </a:r>
              <a:endParaRPr lang="en-US" sz="900" b="1" dirty="0">
                <a:latin typeface="Arial Narrow" pitchFamily="34" charset="0"/>
              </a:endParaRPr>
            </a:p>
            <a:p>
              <a:pPr algn="ctr" eaLnBrk="0" hangingPunct="0"/>
              <a:r>
                <a:rPr lang="en-US" sz="1600" i="1" dirty="0">
                  <a:latin typeface="Arial Narrow" pitchFamily="34" charset="0"/>
                </a:rPr>
                <a:t>Provides protocol, tracking and accounting of account</a:t>
              </a:r>
            </a:p>
          </p:txBody>
        </p:sp>
      </p:grpSp>
      <p:sp>
        <p:nvSpPr>
          <p:cNvPr id="7204" name="Line 36"/>
          <p:cNvSpPr>
            <a:spLocks noChangeShapeType="1"/>
          </p:cNvSpPr>
          <p:nvPr/>
        </p:nvSpPr>
        <p:spPr bwMode="auto">
          <a:xfrm flipV="1">
            <a:off x="4990893" y="3924349"/>
            <a:ext cx="1066800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 sz="4800"/>
          </a:p>
        </p:txBody>
      </p:sp>
      <p:sp>
        <p:nvSpPr>
          <p:cNvPr id="7213" name="Text Box 45"/>
          <p:cNvSpPr txBox="1">
            <a:spLocks noChangeArrowheads="1"/>
          </p:cNvSpPr>
          <p:nvPr/>
        </p:nvSpPr>
        <p:spPr bwMode="auto">
          <a:xfrm>
            <a:off x="4381293" y="2247949"/>
            <a:ext cx="1524000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600" b="1" i="1" dirty="0">
                <a:latin typeface="Arial Narrow" pitchFamily="34" charset="0"/>
              </a:rPr>
              <a:t>Reserve Pool</a:t>
            </a:r>
          </a:p>
          <a:p>
            <a:pPr algn="ctr" eaLnBrk="0" hangingPunct="0"/>
            <a:r>
              <a:rPr lang="en-US" sz="1400" i="1" dirty="0">
                <a:latin typeface="Arial Narrow" pitchFamily="34" charset="0"/>
              </a:rPr>
              <a:t>Provides insurance against reversal</a:t>
            </a:r>
          </a:p>
        </p:txBody>
      </p:sp>
      <p:sp>
        <p:nvSpPr>
          <p:cNvPr id="7214" name="Line 46"/>
          <p:cNvSpPr>
            <a:spLocks noChangeShapeType="1"/>
          </p:cNvSpPr>
          <p:nvPr/>
        </p:nvSpPr>
        <p:spPr bwMode="auto">
          <a:xfrm flipV="1">
            <a:off x="4838493" y="3086149"/>
            <a:ext cx="2286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4800"/>
          </a:p>
        </p:txBody>
      </p:sp>
      <p:sp>
        <p:nvSpPr>
          <p:cNvPr id="7215" name="Text Box 47"/>
          <p:cNvSpPr txBox="1">
            <a:spLocks noChangeArrowheads="1"/>
          </p:cNvSpPr>
          <p:nvPr/>
        </p:nvSpPr>
        <p:spPr bwMode="auto">
          <a:xfrm>
            <a:off x="2552493" y="1952674"/>
            <a:ext cx="1524000" cy="984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600" b="1" i="1">
                <a:latin typeface="Arial Narrow" pitchFamily="34" charset="0"/>
              </a:rPr>
              <a:t>Discounts</a:t>
            </a:r>
          </a:p>
          <a:p>
            <a:pPr algn="ctr" eaLnBrk="0" hangingPunct="0"/>
            <a:r>
              <a:rPr lang="en-US" sz="1400" i="1">
                <a:latin typeface="Arial Narrow" pitchFamily="34" charset="0"/>
              </a:rPr>
              <a:t>For cruise error, leakage, risk of reversal, etc.</a:t>
            </a:r>
          </a:p>
        </p:txBody>
      </p:sp>
      <p:sp>
        <p:nvSpPr>
          <p:cNvPr id="7216" name="Line 48"/>
          <p:cNvSpPr>
            <a:spLocks noChangeShapeType="1"/>
          </p:cNvSpPr>
          <p:nvPr/>
        </p:nvSpPr>
        <p:spPr bwMode="auto">
          <a:xfrm flipH="1" flipV="1">
            <a:off x="3390693" y="3162349"/>
            <a:ext cx="152400" cy="304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4800"/>
          </a:p>
        </p:txBody>
      </p:sp>
      <p:sp>
        <p:nvSpPr>
          <p:cNvPr id="7221" name="Line 53"/>
          <p:cNvSpPr>
            <a:spLocks noChangeShapeType="1"/>
          </p:cNvSpPr>
          <p:nvPr/>
        </p:nvSpPr>
        <p:spPr bwMode="auto">
          <a:xfrm>
            <a:off x="8191292" y="3009949"/>
            <a:ext cx="0" cy="18288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 sz="4800"/>
          </a:p>
        </p:txBody>
      </p:sp>
      <p:sp>
        <p:nvSpPr>
          <p:cNvPr id="7232" name="Line 64"/>
          <p:cNvSpPr>
            <a:spLocks noChangeShapeType="1"/>
          </p:cNvSpPr>
          <p:nvPr/>
        </p:nvSpPr>
        <p:spPr bwMode="auto">
          <a:xfrm flipH="1">
            <a:off x="8343693" y="6515148"/>
            <a:ext cx="1219200" cy="0"/>
          </a:xfrm>
          <a:prstGeom prst="line">
            <a:avLst/>
          </a:prstGeom>
          <a:noFill/>
          <a:ln w="1270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4800"/>
          </a:p>
        </p:txBody>
      </p:sp>
      <p:sp>
        <p:nvSpPr>
          <p:cNvPr id="7233" name="Line 65"/>
          <p:cNvSpPr>
            <a:spLocks noChangeShapeType="1"/>
          </p:cNvSpPr>
          <p:nvPr/>
        </p:nvSpPr>
        <p:spPr bwMode="auto">
          <a:xfrm flipH="1">
            <a:off x="7048293" y="6515148"/>
            <a:ext cx="1219200" cy="0"/>
          </a:xfrm>
          <a:prstGeom prst="line">
            <a:avLst/>
          </a:prstGeom>
          <a:noFill/>
          <a:ln w="889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4800"/>
          </a:p>
        </p:txBody>
      </p:sp>
      <p:sp>
        <p:nvSpPr>
          <p:cNvPr id="7234" name="Line 66"/>
          <p:cNvSpPr>
            <a:spLocks noChangeShapeType="1"/>
          </p:cNvSpPr>
          <p:nvPr/>
        </p:nvSpPr>
        <p:spPr bwMode="auto">
          <a:xfrm flipH="1">
            <a:off x="5752893" y="6515148"/>
            <a:ext cx="1219200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4800"/>
          </a:p>
        </p:txBody>
      </p:sp>
      <p:sp>
        <p:nvSpPr>
          <p:cNvPr id="7235" name="Line 67"/>
          <p:cNvSpPr>
            <a:spLocks noChangeShapeType="1"/>
          </p:cNvSpPr>
          <p:nvPr/>
        </p:nvSpPr>
        <p:spPr bwMode="auto">
          <a:xfrm flipH="1" flipV="1">
            <a:off x="4076493" y="5981749"/>
            <a:ext cx="1447800" cy="53340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4800"/>
          </a:p>
        </p:txBody>
      </p:sp>
      <p:sp>
        <p:nvSpPr>
          <p:cNvPr id="7236" name="Line 68"/>
          <p:cNvSpPr>
            <a:spLocks noChangeShapeType="1"/>
          </p:cNvSpPr>
          <p:nvPr/>
        </p:nvSpPr>
        <p:spPr bwMode="auto">
          <a:xfrm flipH="1" flipV="1">
            <a:off x="2400093" y="5143549"/>
            <a:ext cx="1447800" cy="68580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4800"/>
          </a:p>
        </p:txBody>
      </p:sp>
      <p:sp>
        <p:nvSpPr>
          <p:cNvPr id="42" name="Title 7"/>
          <p:cNvSpPr>
            <a:spLocks noGrp="1"/>
          </p:cNvSpPr>
          <p:nvPr>
            <p:ph type="title"/>
          </p:nvPr>
        </p:nvSpPr>
        <p:spPr>
          <a:xfrm>
            <a:off x="86542" y="864709"/>
            <a:ext cx="10972245" cy="12181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 eaLnBrk="0" hangingPunct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Following </a:t>
            </a:r>
            <a:r>
              <a:rPr lang="en-US" sz="4799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CARBON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and </a:t>
            </a:r>
            <a:r>
              <a:rPr lang="en-US" sz="47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MONEY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through an Offset Market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EBC015-9CFC-F99D-39EC-D63F03BB0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181" y="-3545"/>
            <a:ext cx="3420152" cy="1243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10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" grpId="0" animBg="1"/>
      <p:bldP spid="7194" grpId="0" animBg="1"/>
      <p:bldP spid="7204" grpId="0" animBg="1"/>
      <p:bldP spid="7204" grpId="1" animBg="1"/>
      <p:bldP spid="7213" grpId="0" animBg="1"/>
      <p:bldP spid="7214" grpId="0" animBg="1"/>
      <p:bldP spid="7215" grpId="0" animBg="1"/>
      <p:bldP spid="7216" grpId="0" animBg="1"/>
      <p:bldP spid="7221" grpId="0" animBg="1"/>
      <p:bldP spid="7232" grpId="0" animBg="1"/>
      <p:bldP spid="7233" grpId="0" animBg="1"/>
      <p:bldP spid="7234" grpId="0" animBg="1"/>
      <p:bldP spid="7235" grpId="0" animBg="1"/>
      <p:bldP spid="72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Verifiers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FD5E1-A9F0-541C-A58B-9E263050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19" y="1040236"/>
            <a:ext cx="10175161" cy="562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3DB4DA-2ADA-3E2D-CADA-B1A056E6E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501187" y="3366136"/>
            <a:ext cx="391477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51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4100" y="2299912"/>
            <a:ext cx="5943299" cy="427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4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4100" y="2299913"/>
            <a:ext cx="5943299" cy="427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5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4099" y="2299913"/>
            <a:ext cx="5943299" cy="427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305470" y="242439"/>
            <a:ext cx="9780082" cy="685765"/>
          </a:xfrm>
        </p:spPr>
        <p:txBody>
          <a:bodyPr>
            <a:normAutofit fontScale="90000"/>
          </a:bodyPr>
          <a:lstStyle/>
          <a:p>
            <a:r>
              <a:rPr lang="en-US" b="1" cap="none" dirty="0">
                <a:latin typeface="+mn-lt"/>
              </a:rPr>
              <a:t>How ARB IFM (</a:t>
            </a:r>
            <a:r>
              <a:rPr lang="en-US" sz="2400" i="1" dirty="0">
                <a:latin typeface="+mn-lt"/>
              </a:rPr>
              <a:t>Improved Forest Management</a:t>
            </a:r>
            <a:r>
              <a:rPr lang="en-US" b="1" cap="none" dirty="0">
                <a:latin typeface="+mn-lt"/>
              </a:rPr>
              <a:t>) Works</a:t>
            </a:r>
            <a:endParaRPr lang="en-US" b="1" i="1" cap="none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4101" y="1191606"/>
            <a:ext cx="7758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48" indent="-342848" defTabSz="914263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</a:rPr>
              <a:t>Conduct forest inventory</a:t>
            </a:r>
          </a:p>
          <a:p>
            <a:pPr marL="342848" indent="-342848" defTabSz="914263">
              <a:buFontTx/>
              <a:buAutoNum type="arabicPeriod"/>
            </a:pPr>
            <a:endParaRPr lang="en-US" sz="2000" dirty="0">
              <a:solidFill>
                <a:prstClr val="black"/>
              </a:solidFill>
            </a:endParaRPr>
          </a:p>
          <a:p>
            <a:pPr marL="342848" indent="-342848" defTabSz="914263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</a:rPr>
              <a:t>Determine CAR Common Practice for your region / forest type</a:t>
            </a:r>
          </a:p>
        </p:txBody>
      </p:sp>
      <p:sp>
        <p:nvSpPr>
          <p:cNvPr id="11" name="Freeform 10"/>
          <p:cNvSpPr/>
          <p:nvPr/>
        </p:nvSpPr>
        <p:spPr bwMode="auto">
          <a:xfrm>
            <a:off x="2237707" y="1468683"/>
            <a:ext cx="1101379" cy="1343823"/>
          </a:xfrm>
          <a:custGeom>
            <a:avLst/>
            <a:gdLst>
              <a:gd name="connsiteX0" fmla="*/ 394854 w 1101435"/>
              <a:gd name="connsiteY0" fmla="*/ 0 h 1343891"/>
              <a:gd name="connsiteX1" fmla="*/ 117763 w 1101435"/>
              <a:gd name="connsiteY1" fmla="*/ 914400 h 1343891"/>
              <a:gd name="connsiteX2" fmla="*/ 1101435 w 1101435"/>
              <a:gd name="connsiteY2" fmla="*/ 1343891 h 1343891"/>
              <a:gd name="connsiteX3" fmla="*/ 1101435 w 1101435"/>
              <a:gd name="connsiteY3" fmla="*/ 1343891 h 134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435" h="1343891">
                <a:moveTo>
                  <a:pt x="394854" y="0"/>
                </a:moveTo>
                <a:cubicBezTo>
                  <a:pt x="197427" y="345209"/>
                  <a:pt x="0" y="690418"/>
                  <a:pt x="117763" y="914400"/>
                </a:cubicBezTo>
                <a:cubicBezTo>
                  <a:pt x="235527" y="1138382"/>
                  <a:pt x="1101435" y="1343891"/>
                  <a:pt x="1101435" y="1343891"/>
                </a:cubicBezTo>
                <a:lnTo>
                  <a:pt x="1101435" y="1343891"/>
                </a:lnTo>
              </a:path>
            </a:pathLst>
          </a:cu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2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999999"/>
              </a:solidFill>
              <a:latin typeface="Arial" charset="0"/>
              <a:ea typeface="ＭＳ Ｐゴシック" pitchFamily="-96" charset="-128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2034517" y="2064398"/>
            <a:ext cx="1346131" cy="2050369"/>
          </a:xfrm>
          <a:custGeom>
            <a:avLst/>
            <a:gdLst>
              <a:gd name="connsiteX0" fmla="*/ 667326 w 1346199"/>
              <a:gd name="connsiteY0" fmla="*/ 0 h 2050473"/>
              <a:gd name="connsiteX1" fmla="*/ 113145 w 1346199"/>
              <a:gd name="connsiteY1" fmla="*/ 1413164 h 2050473"/>
              <a:gd name="connsiteX2" fmla="*/ 1346199 w 1346199"/>
              <a:gd name="connsiteY2" fmla="*/ 2050473 h 2050473"/>
              <a:gd name="connsiteX3" fmla="*/ 1346199 w 1346199"/>
              <a:gd name="connsiteY3" fmla="*/ 2050473 h 205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6199" h="2050473">
                <a:moveTo>
                  <a:pt x="667326" y="0"/>
                </a:moveTo>
                <a:cubicBezTo>
                  <a:pt x="333663" y="535709"/>
                  <a:pt x="0" y="1071419"/>
                  <a:pt x="113145" y="1413164"/>
                </a:cubicBezTo>
                <a:cubicBezTo>
                  <a:pt x="226291" y="1754910"/>
                  <a:pt x="1346199" y="2050473"/>
                  <a:pt x="1346199" y="2050473"/>
                </a:cubicBezTo>
                <a:lnTo>
                  <a:pt x="1346199" y="2050473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2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999999"/>
              </a:solidFill>
              <a:latin typeface="Arial" charset="0"/>
              <a:ea typeface="ＭＳ Ｐゴシック" pitchFamily="-96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74101" y="1191606"/>
            <a:ext cx="775815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32" indent="-457132" defTabSz="914263">
              <a:buFontTx/>
              <a:buAutoNum type="arabicPeriod" startAt="3"/>
            </a:pPr>
            <a:r>
              <a:rPr lang="en-US" sz="2000" dirty="0">
                <a:solidFill>
                  <a:prstClr val="black"/>
                </a:solidFill>
              </a:rPr>
              <a:t>Conduct a 100 year harvest schedule </a:t>
            </a:r>
          </a:p>
          <a:p>
            <a:pPr marL="457132" indent="-457132" algn="ctr" defTabSz="914263"/>
            <a:r>
              <a:rPr lang="en-US" i="1" dirty="0">
                <a:solidFill>
                  <a:prstClr val="black"/>
                </a:solidFill>
              </a:rPr>
              <a:t>(legal and economically viable of course)</a:t>
            </a:r>
          </a:p>
          <a:p>
            <a:pPr marL="457132" indent="-457132" defTabSz="914263"/>
            <a:r>
              <a:rPr lang="en-US" dirty="0">
                <a:solidFill>
                  <a:prstClr val="black"/>
                </a:solidFill>
              </a:rPr>
              <a:t>4.   </a:t>
            </a:r>
            <a:r>
              <a:rPr lang="en-US" sz="2000" dirty="0">
                <a:solidFill>
                  <a:prstClr val="black"/>
                </a:solidFill>
              </a:rPr>
              <a:t>Average the 100 year live carbon stock value </a:t>
            </a:r>
          </a:p>
        </p:txBody>
      </p:sp>
      <p:sp>
        <p:nvSpPr>
          <p:cNvPr id="15" name="Freeform 14"/>
          <p:cNvSpPr/>
          <p:nvPr/>
        </p:nvSpPr>
        <p:spPr bwMode="auto">
          <a:xfrm>
            <a:off x="2390099" y="2064396"/>
            <a:ext cx="990549" cy="1665760"/>
          </a:xfrm>
          <a:custGeom>
            <a:avLst/>
            <a:gdLst>
              <a:gd name="connsiteX0" fmla="*/ 394854 w 1101435"/>
              <a:gd name="connsiteY0" fmla="*/ 0 h 1343891"/>
              <a:gd name="connsiteX1" fmla="*/ 117763 w 1101435"/>
              <a:gd name="connsiteY1" fmla="*/ 914400 h 1343891"/>
              <a:gd name="connsiteX2" fmla="*/ 1101435 w 1101435"/>
              <a:gd name="connsiteY2" fmla="*/ 1343891 h 1343891"/>
              <a:gd name="connsiteX3" fmla="*/ 1101435 w 1101435"/>
              <a:gd name="connsiteY3" fmla="*/ 1343891 h 134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435" h="1343891">
                <a:moveTo>
                  <a:pt x="394854" y="0"/>
                </a:moveTo>
                <a:cubicBezTo>
                  <a:pt x="197427" y="345209"/>
                  <a:pt x="0" y="690418"/>
                  <a:pt x="117763" y="914400"/>
                </a:cubicBezTo>
                <a:cubicBezTo>
                  <a:pt x="235527" y="1138382"/>
                  <a:pt x="1101435" y="1343891"/>
                  <a:pt x="1101435" y="1343891"/>
                </a:cubicBezTo>
                <a:lnTo>
                  <a:pt x="1101435" y="1343891"/>
                </a:lnTo>
              </a:path>
            </a:pathLst>
          </a:cu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2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999999"/>
              </a:solidFill>
              <a:latin typeface="Arial" charset="0"/>
              <a:ea typeface="ＭＳ Ｐゴシック" pitchFamily="-96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4087194" y="1468683"/>
            <a:ext cx="484884" cy="22614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572078" y="1191605"/>
            <a:ext cx="430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3"/>
            <a:r>
              <a:rPr lang="en-US" b="1" dirty="0">
                <a:solidFill>
                  <a:srgbClr val="FF0000"/>
                </a:solidFill>
              </a:rPr>
              <a:t>This Average Line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361746" y="2207216"/>
            <a:ext cx="0" cy="19383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361747" y="1991783"/>
            <a:ext cx="507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3"/>
            <a:r>
              <a:rPr lang="en-US" b="1" dirty="0">
                <a:solidFill>
                  <a:srgbClr val="FF0000"/>
                </a:solidFill>
              </a:rPr>
              <a:t>Must be above this Common Practice Line</a:t>
            </a:r>
          </a:p>
        </p:txBody>
      </p:sp>
      <p:sp>
        <p:nvSpPr>
          <p:cNvPr id="31" name="Right Brace 30"/>
          <p:cNvSpPr/>
          <p:nvPr/>
        </p:nvSpPr>
        <p:spPr bwMode="auto">
          <a:xfrm>
            <a:off x="3733921" y="2812505"/>
            <a:ext cx="353273" cy="917651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2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999999"/>
              </a:solidFill>
              <a:latin typeface="Arial" charset="0"/>
              <a:ea typeface="ＭＳ Ｐゴシック" pitchFamily="-96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90099" y="1160830"/>
            <a:ext cx="7758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32" indent="-457132" defTabSz="914263">
              <a:buFont typeface="+mj-lt"/>
              <a:buAutoNum type="arabicPeriod" startAt="5"/>
            </a:pPr>
            <a:r>
              <a:rPr lang="en-US" sz="2000" dirty="0">
                <a:solidFill>
                  <a:prstClr val="black"/>
                </a:solidFill>
              </a:rPr>
              <a:t>Landowner gets a one-time allocation for carbon above Common Practice </a:t>
            </a:r>
          </a:p>
          <a:p>
            <a:pPr marL="457132" indent="-457132" defTabSz="914263"/>
            <a:r>
              <a:rPr lang="en-US" dirty="0">
                <a:solidFill>
                  <a:prstClr val="black"/>
                </a:solidFill>
              </a:rPr>
              <a:t>6.   </a:t>
            </a:r>
            <a:r>
              <a:rPr lang="en-US" sz="2000" dirty="0">
                <a:solidFill>
                  <a:prstClr val="black"/>
                </a:solidFill>
              </a:rPr>
              <a:t>Now annual carbon payments same as base year</a:t>
            </a:r>
          </a:p>
        </p:txBody>
      </p:sp>
      <p:sp>
        <p:nvSpPr>
          <p:cNvPr id="33" name="Freeform 32"/>
          <p:cNvSpPr/>
          <p:nvPr/>
        </p:nvSpPr>
        <p:spPr bwMode="auto">
          <a:xfrm rot="1037474">
            <a:off x="4309387" y="1822215"/>
            <a:ext cx="1897634" cy="1783641"/>
          </a:xfrm>
          <a:custGeom>
            <a:avLst/>
            <a:gdLst>
              <a:gd name="connsiteX0" fmla="*/ 175490 w 888999"/>
              <a:gd name="connsiteY0" fmla="*/ 0 h 1667164"/>
              <a:gd name="connsiteX1" fmla="*/ 882072 w 888999"/>
              <a:gd name="connsiteY1" fmla="*/ 886690 h 1667164"/>
              <a:gd name="connsiteX2" fmla="*/ 133927 w 888999"/>
              <a:gd name="connsiteY2" fmla="*/ 1551709 h 1667164"/>
              <a:gd name="connsiteX3" fmla="*/ 78509 w 888999"/>
              <a:gd name="connsiteY3" fmla="*/ 1579418 h 166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999" h="1667164">
                <a:moveTo>
                  <a:pt x="175490" y="0"/>
                </a:moveTo>
                <a:cubicBezTo>
                  <a:pt x="532244" y="314036"/>
                  <a:pt x="888999" y="628072"/>
                  <a:pt x="882072" y="886690"/>
                </a:cubicBezTo>
                <a:cubicBezTo>
                  <a:pt x="875145" y="1145308"/>
                  <a:pt x="267854" y="1436254"/>
                  <a:pt x="133927" y="1551709"/>
                </a:cubicBezTo>
                <a:cubicBezTo>
                  <a:pt x="0" y="1667164"/>
                  <a:pt x="39254" y="1623291"/>
                  <a:pt x="78509" y="1579418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2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999999"/>
              </a:solidFill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968" y="254684"/>
            <a:ext cx="2824218" cy="651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1018" y="5174183"/>
            <a:ext cx="1094937" cy="146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69883" y="6171883"/>
            <a:ext cx="3266387" cy="59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388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11" grpId="0" animBg="1"/>
      <p:bldP spid="11" grpId="1" animBg="1"/>
      <p:bldP spid="12" grpId="0" animBg="1"/>
      <p:bldP spid="12" grpId="1" animBg="1"/>
      <p:bldP spid="13" grpId="0" build="allAtOnce"/>
      <p:bldP spid="15" grpId="0" animBg="1"/>
      <p:bldP spid="15" grpId="1" animBg="1"/>
      <p:bldP spid="20" grpId="0"/>
      <p:bldP spid="20" grpId="1"/>
      <p:bldP spid="24" grpId="0"/>
      <p:bldP spid="24" grpId="1"/>
      <p:bldP spid="31" grpId="0" animBg="1"/>
      <p:bldP spid="31" grpId="1" animBg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5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6931" y="1750248"/>
            <a:ext cx="5943299" cy="427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305470" y="242439"/>
            <a:ext cx="9780082" cy="685765"/>
          </a:xfrm>
        </p:spPr>
        <p:txBody>
          <a:bodyPr>
            <a:normAutofit fontScale="90000"/>
          </a:bodyPr>
          <a:lstStyle/>
          <a:p>
            <a:r>
              <a:rPr lang="en-US" b="1" cap="none" dirty="0">
                <a:latin typeface="+mn-lt"/>
              </a:rPr>
              <a:t>How ARB IFM (</a:t>
            </a:r>
            <a:r>
              <a:rPr lang="en-US" sz="2400" i="1" dirty="0">
                <a:latin typeface="+mn-lt"/>
              </a:rPr>
              <a:t>Improved Forest Management</a:t>
            </a:r>
            <a:r>
              <a:rPr lang="en-US" b="1" cap="none" dirty="0">
                <a:latin typeface="+mn-lt"/>
              </a:rPr>
              <a:t>) Works</a:t>
            </a:r>
            <a:endParaRPr lang="en-US" b="1" i="1" cap="none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674" y="1766422"/>
            <a:ext cx="59432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48" indent="-342848" defTabSz="914263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</a:rPr>
              <a:t>When you conduct this 100-year harvest schedule</a:t>
            </a:r>
          </a:p>
          <a:p>
            <a:pPr marL="342848" indent="-342848" defTabSz="914263">
              <a:buFontTx/>
              <a:buAutoNum type="arabicPeriod"/>
            </a:pPr>
            <a:endParaRPr lang="en-US" sz="2000" dirty="0">
              <a:solidFill>
                <a:prstClr val="black"/>
              </a:solidFill>
            </a:endParaRPr>
          </a:p>
          <a:p>
            <a:pPr marL="342848" indent="-342848" defTabSz="914263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</a:rPr>
              <a:t>You also average the removals for use in the Harvested Wood Products determination</a:t>
            </a:r>
          </a:p>
          <a:p>
            <a:pPr marL="895094" lvl="1" indent="-285693" defTabSz="9142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Average of storage in wood products over a 100 year timeframe</a:t>
            </a:r>
          </a:p>
          <a:p>
            <a:pPr marL="342848" indent="-342848" defTabSz="914263">
              <a:buFontTx/>
              <a:buAutoNum type="arabicPeriod"/>
            </a:pPr>
            <a:endParaRPr lang="en-US" sz="2000" dirty="0">
              <a:solidFill>
                <a:prstClr val="black"/>
              </a:solidFill>
            </a:endParaRPr>
          </a:p>
          <a:p>
            <a:pPr marL="342848" indent="-342848" defTabSz="914263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</a:rPr>
              <a:t>If you harvest less than this amount in a reporting period, you will be assessed a penalty (reduction in offsets) due to leakage</a:t>
            </a:r>
          </a:p>
        </p:txBody>
      </p:sp>
      <p:sp>
        <p:nvSpPr>
          <p:cNvPr id="11" name="Freeform 10"/>
          <p:cNvSpPr/>
          <p:nvPr/>
        </p:nvSpPr>
        <p:spPr bwMode="auto">
          <a:xfrm rot="5192210" flipV="1">
            <a:off x="6351620" y="876117"/>
            <a:ext cx="1497338" cy="2376558"/>
          </a:xfrm>
          <a:custGeom>
            <a:avLst/>
            <a:gdLst>
              <a:gd name="connsiteX0" fmla="*/ 394854 w 1101435"/>
              <a:gd name="connsiteY0" fmla="*/ 0 h 1343891"/>
              <a:gd name="connsiteX1" fmla="*/ 117763 w 1101435"/>
              <a:gd name="connsiteY1" fmla="*/ 914400 h 1343891"/>
              <a:gd name="connsiteX2" fmla="*/ 1101435 w 1101435"/>
              <a:gd name="connsiteY2" fmla="*/ 1343891 h 1343891"/>
              <a:gd name="connsiteX3" fmla="*/ 1101435 w 1101435"/>
              <a:gd name="connsiteY3" fmla="*/ 1343891 h 134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435" h="1343891">
                <a:moveTo>
                  <a:pt x="394854" y="0"/>
                </a:moveTo>
                <a:cubicBezTo>
                  <a:pt x="197427" y="345209"/>
                  <a:pt x="0" y="690418"/>
                  <a:pt x="117763" y="914400"/>
                </a:cubicBezTo>
                <a:cubicBezTo>
                  <a:pt x="235527" y="1138382"/>
                  <a:pt x="1101435" y="1343891"/>
                  <a:pt x="1101435" y="1343891"/>
                </a:cubicBezTo>
                <a:lnTo>
                  <a:pt x="1101435" y="1343891"/>
                </a:lnTo>
              </a:path>
            </a:pathLst>
          </a:cu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2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999999"/>
              </a:solidFill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968" y="254684"/>
            <a:ext cx="2824218" cy="651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018" y="5174183"/>
            <a:ext cx="1094937" cy="146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9883" y="6171883"/>
            <a:ext cx="3266387" cy="59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375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What is going on in US forest carbon offsets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24DD7A-EC1D-7E61-7A88-A0861EE5A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082931"/>
              </p:ext>
            </p:extLst>
          </p:nvPr>
        </p:nvGraphicFramePr>
        <p:xfrm>
          <a:off x="1793611" y="1285485"/>
          <a:ext cx="8128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4287216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95745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3372113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0739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 the Pipeline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424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ARB IFM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5,812,506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246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ACR IFM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1,071,254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76724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7343239-0389-3795-5571-C771F1E2CDE4}"/>
              </a:ext>
            </a:extLst>
          </p:cNvPr>
          <p:cNvSpPr txBox="1"/>
          <p:nvPr/>
        </p:nvSpPr>
        <p:spPr>
          <a:xfrm>
            <a:off x="733168" y="2767914"/>
            <a:ext cx="1101398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Things to watch: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Carbon Projects for small woodland owners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Aggregated projects at ACR (Core Carbon from Finite)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at VCS (Family Forest Carbon Program from American Forest Foundation)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Natural Capital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Climate Forward at the Climate Action Reserve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Mostly afforestation, but has one Mature Forest Management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There is a fuel/fire reduction methodology in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Non-US extensions of these registries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Mexican Forest Projects at CAR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Canadian IFM at ACR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Afforestation  across the board</a:t>
            </a:r>
            <a:endParaRPr lang="en-US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2342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22836-3F2C-8E3E-6D90-AF5048BEA4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E4167-5DCD-C510-3586-F60AD3C25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738625" cy="68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3BB31E73-5710-4956-8158-F44ADE6C4109}"/>
              </a:ext>
            </a:extLst>
          </p:cNvPr>
          <p:cNvSpPr txBox="1">
            <a:spLocks/>
          </p:cNvSpPr>
          <p:nvPr/>
        </p:nvSpPr>
        <p:spPr>
          <a:xfrm>
            <a:off x="363554" y="-197539"/>
            <a:ext cx="11464892" cy="104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Where are these projects - ARB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3F394-3F10-EB42-2A89-1C22AB5D4D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165" y="1230904"/>
            <a:ext cx="11997968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86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3BB31E73-5710-4956-8158-F44ADE6C4109}"/>
              </a:ext>
            </a:extLst>
          </p:cNvPr>
          <p:cNvSpPr txBox="1">
            <a:spLocks/>
          </p:cNvSpPr>
          <p:nvPr/>
        </p:nvSpPr>
        <p:spPr>
          <a:xfrm>
            <a:off x="363554" y="-142070"/>
            <a:ext cx="11464892" cy="104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Types of Projects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F7C336-C5E5-0742-CD57-B956B9613B08}"/>
              </a:ext>
            </a:extLst>
          </p:cNvPr>
          <p:cNvSpPr txBox="1">
            <a:spLocks/>
          </p:cNvSpPr>
          <p:nvPr/>
        </p:nvSpPr>
        <p:spPr>
          <a:xfrm>
            <a:off x="358141" y="1223491"/>
            <a:ext cx="6233159" cy="560358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3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b="1" dirty="0"/>
              <a:t> </a:t>
            </a:r>
            <a:r>
              <a:rPr lang="en-US" sz="3600" b="1" dirty="0"/>
              <a:t>Avoided Conversion (AC)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Forests prevented from being converted to non-forested land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b="1" dirty="0"/>
              <a:t>Improved Forest Management (IFM)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Forest management that increases and maintains a certain level of carbon stocking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b="1" dirty="0"/>
              <a:t>Reforestation R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Converting non-forested land into forested land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1A3A1-1BB3-0B5F-2DD0-FB9478A77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566" y="1305636"/>
            <a:ext cx="6504996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0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30500" y="1511801"/>
            <a:ext cx="3921919" cy="472487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u="sng" cap="none" dirty="0">
                <a:latin typeface="+mn-lt"/>
              </a:rPr>
              <a:t>Issued credits:</a:t>
            </a:r>
            <a:r>
              <a:rPr lang="en-US" sz="3200" b="1" cap="none" dirty="0">
                <a:latin typeface="+mn-lt"/>
              </a:rPr>
              <a:t> </a:t>
            </a:r>
            <a:r>
              <a:rPr lang="en-US" sz="3200" cap="none" dirty="0">
                <a:latin typeface="+mn-lt"/>
              </a:rPr>
              <a:t>represents one metric ton of CO</a:t>
            </a:r>
            <a:r>
              <a:rPr lang="en-US" sz="3200" cap="none" baseline="-25000" dirty="0">
                <a:latin typeface="+mn-lt"/>
              </a:rPr>
              <a:t>2</a:t>
            </a:r>
            <a:r>
              <a:rPr lang="en-US" sz="3200" cap="none" dirty="0">
                <a:latin typeface="+mn-lt"/>
              </a:rPr>
              <a:t> from the atmosphere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cap="none" dirty="0"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u="sng" cap="none" dirty="0">
                <a:latin typeface="+mn-lt"/>
              </a:rPr>
              <a:t>Retired credits</a:t>
            </a:r>
            <a:r>
              <a:rPr lang="en-US" sz="3200" cap="none" dirty="0">
                <a:latin typeface="+mn-lt"/>
              </a:rPr>
              <a:t>: purchased credits that are taken off the market, so the purchaser can claim to have reduced emissions </a:t>
            </a:r>
          </a:p>
          <a:p>
            <a:pPr>
              <a:lnSpc>
                <a:spcPct val="100000"/>
              </a:lnSpc>
            </a:pPr>
            <a:endParaRPr lang="en-US" sz="2400" cap="none" dirty="0">
              <a:latin typeface="Bahnschrift SemiLight 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76B9C-C8A2-4E04-9A79-A1CEFE193848}"/>
              </a:ext>
            </a:extLst>
          </p:cNvPr>
          <p:cNvSpPr txBox="1"/>
          <p:nvPr/>
        </p:nvSpPr>
        <p:spPr>
          <a:xfrm>
            <a:off x="5736395" y="1924270"/>
            <a:ext cx="392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California Air Resources Board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3BB31E73-5710-4956-8158-F44ADE6C4109}"/>
              </a:ext>
            </a:extLst>
          </p:cNvPr>
          <p:cNvSpPr txBox="1">
            <a:spLocks/>
          </p:cNvSpPr>
          <p:nvPr/>
        </p:nvSpPr>
        <p:spPr>
          <a:xfrm>
            <a:off x="363554" y="-142070"/>
            <a:ext cx="11464892" cy="104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US Forest Carbon Offset crediting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7586D-8F37-242B-B7FE-B32C6702FF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502"/>
          <a:stretch/>
        </p:blipFill>
        <p:spPr>
          <a:xfrm>
            <a:off x="3961754" y="1334531"/>
            <a:ext cx="8155657" cy="54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What are offsets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BAFBAB-ACBE-06D6-7487-C8F0E306DF66}"/>
              </a:ext>
            </a:extLst>
          </p:cNvPr>
          <p:cNvSpPr txBox="1">
            <a:spLocks/>
          </p:cNvSpPr>
          <p:nvPr/>
        </p:nvSpPr>
        <p:spPr>
          <a:xfrm>
            <a:off x="358141" y="1223491"/>
            <a:ext cx="10392717" cy="3356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b="1" dirty="0"/>
              <a:t> </a:t>
            </a:r>
            <a:r>
              <a:rPr lang="en-US" sz="3600" b="1" dirty="0"/>
              <a:t>maybe we should take a step back first and look at why offsets instead?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800" dirty="0"/>
              <a:t>Regulatory needs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800" dirty="0"/>
              <a:t>Voluntary needs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062136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8296CC-B79B-9536-064F-009E0699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469" y="3558746"/>
            <a:ext cx="4665611" cy="3124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597" y="1022178"/>
            <a:ext cx="116204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State Of California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the reduction or avoidance of any air or water pollutant that could negatively affect the state of California (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Assembly Bill 398 (AB 398; Chapter 135, Statutes of 2017) 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591D0E-4091-43AD-80FB-50D54D2FD0EE}"/>
              </a:ext>
            </a:extLst>
          </p:cNvPr>
          <p:cNvCxnSpPr/>
          <p:nvPr/>
        </p:nvCxnSpPr>
        <p:spPr>
          <a:xfrm>
            <a:off x="1022252" y="3341393"/>
            <a:ext cx="60491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8C67B6-1FA3-4DAF-8A58-DF1C1816661C}"/>
              </a:ext>
            </a:extLst>
          </p:cNvPr>
          <p:cNvCxnSpPr>
            <a:cxnSpLocks/>
          </p:cNvCxnSpPr>
          <p:nvPr/>
        </p:nvCxnSpPr>
        <p:spPr>
          <a:xfrm>
            <a:off x="8066393" y="5840420"/>
            <a:ext cx="38803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7">
            <a:extLst>
              <a:ext uri="{FF2B5EF4-FFF2-40B4-BE49-F238E27FC236}">
                <a16:creationId xmlns:a16="http://schemas.microsoft.com/office/drawing/2014/main" id="{2A399457-DE93-4BD8-845D-C8F861FF9742}"/>
              </a:ext>
            </a:extLst>
          </p:cNvPr>
          <p:cNvSpPr txBox="1">
            <a:spLocks/>
          </p:cNvSpPr>
          <p:nvPr/>
        </p:nvSpPr>
        <p:spPr>
          <a:xfrm>
            <a:off x="152401" y="-117231"/>
            <a:ext cx="11464892" cy="104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Direct </a:t>
            </a:r>
            <a:r>
              <a:rPr kumimoji="0" lang="en-US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environmemntal</a:t>
            </a: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 benefits (Debs)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89D77-AF14-4A88-9E44-8C5D082DA276}"/>
              </a:ext>
            </a:extLst>
          </p:cNvPr>
          <p:cNvSpPr txBox="1"/>
          <p:nvPr/>
        </p:nvSpPr>
        <p:spPr>
          <a:xfrm>
            <a:off x="7650480" y="2109800"/>
            <a:ext cx="4183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slide (all ARB credits)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reference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064B839-0008-41FC-B2A7-E3D1987D4F0A}"/>
              </a:ext>
            </a:extLst>
          </p:cNvPr>
          <p:cNvSpPr/>
          <p:nvPr/>
        </p:nvSpPr>
        <p:spPr>
          <a:xfrm>
            <a:off x="7071360" y="2918460"/>
            <a:ext cx="2560320" cy="502920"/>
          </a:xfrm>
          <a:custGeom>
            <a:avLst/>
            <a:gdLst>
              <a:gd name="connsiteX0" fmla="*/ 2560320 w 2560320"/>
              <a:gd name="connsiteY0" fmla="*/ 0 h 502920"/>
              <a:gd name="connsiteX1" fmla="*/ 1950720 w 2560320"/>
              <a:gd name="connsiteY1" fmla="*/ 243840 h 502920"/>
              <a:gd name="connsiteX2" fmla="*/ 396240 w 2560320"/>
              <a:gd name="connsiteY2" fmla="*/ 297180 h 502920"/>
              <a:gd name="connsiteX3" fmla="*/ 0 w 2560320"/>
              <a:gd name="connsiteY3" fmla="*/ 50292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20" h="502920">
                <a:moveTo>
                  <a:pt x="2560320" y="0"/>
                </a:moveTo>
                <a:cubicBezTo>
                  <a:pt x="2435860" y="97155"/>
                  <a:pt x="2311400" y="194310"/>
                  <a:pt x="1950720" y="243840"/>
                </a:cubicBezTo>
                <a:cubicBezTo>
                  <a:pt x="1590040" y="293370"/>
                  <a:pt x="721360" y="254000"/>
                  <a:pt x="396240" y="297180"/>
                </a:cubicBezTo>
                <a:cubicBezTo>
                  <a:pt x="71120" y="340360"/>
                  <a:pt x="35560" y="421640"/>
                  <a:pt x="0" y="50292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C4F31DB-3E12-4A5C-9C83-7DC92DD2FB5E}"/>
              </a:ext>
            </a:extLst>
          </p:cNvPr>
          <p:cNvSpPr/>
          <p:nvPr/>
        </p:nvSpPr>
        <p:spPr>
          <a:xfrm>
            <a:off x="9677400" y="2903220"/>
            <a:ext cx="2269332" cy="2827020"/>
          </a:xfrm>
          <a:custGeom>
            <a:avLst/>
            <a:gdLst>
              <a:gd name="connsiteX0" fmla="*/ 0 w 2269332"/>
              <a:gd name="connsiteY0" fmla="*/ 0 h 2827020"/>
              <a:gd name="connsiteX1" fmla="*/ 1417320 w 2269332"/>
              <a:gd name="connsiteY1" fmla="*/ 266700 h 2827020"/>
              <a:gd name="connsiteX2" fmla="*/ 2179320 w 2269332"/>
              <a:gd name="connsiteY2" fmla="*/ 1363980 h 2827020"/>
              <a:gd name="connsiteX3" fmla="*/ 2225040 w 2269332"/>
              <a:gd name="connsiteY3" fmla="*/ 2827020 h 282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9332" h="2827020">
                <a:moveTo>
                  <a:pt x="0" y="0"/>
                </a:moveTo>
                <a:cubicBezTo>
                  <a:pt x="527050" y="19685"/>
                  <a:pt x="1054100" y="39370"/>
                  <a:pt x="1417320" y="266700"/>
                </a:cubicBezTo>
                <a:cubicBezTo>
                  <a:pt x="1780540" y="494030"/>
                  <a:pt x="2044700" y="937260"/>
                  <a:pt x="2179320" y="1363980"/>
                </a:cubicBezTo>
                <a:cubicBezTo>
                  <a:pt x="2313940" y="1790700"/>
                  <a:pt x="2269490" y="2308860"/>
                  <a:pt x="2225040" y="2827020"/>
                </a:cubicBezTo>
              </a:path>
            </a:pathLst>
          </a:custGeom>
          <a:noFill/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D307D-81BD-B975-19B8-57A752157D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67"/>
          <a:stretch/>
        </p:blipFill>
        <p:spPr>
          <a:xfrm>
            <a:off x="31790" y="1866355"/>
            <a:ext cx="7505818" cy="490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 txBox="1">
            <a:spLocks/>
          </p:cNvSpPr>
          <p:nvPr/>
        </p:nvSpPr>
        <p:spPr>
          <a:xfrm>
            <a:off x="152401" y="-117231"/>
            <a:ext cx="11464892" cy="1031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Number of crediting periods </a:t>
            </a:r>
            <a:r>
              <a:rPr kumimoji="0" lang="en-US" sz="24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(arb only again)</a:t>
            </a:r>
            <a:endParaRPr kumimoji="0" lang="en-US" sz="40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89A45-C80C-41BC-A55D-F39266912EBE}"/>
              </a:ext>
            </a:extLst>
          </p:cNvPr>
          <p:cNvSpPr txBox="1"/>
          <p:nvPr/>
        </p:nvSpPr>
        <p:spPr>
          <a:xfrm>
            <a:off x="232411" y="993912"/>
            <a:ext cx="2253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 be projects that just began (or are in the verification process)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 be projects that monetized avoided emissions credits only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E3E0ABF7-B9CC-45F7-A70B-853F8EED9BF0}"/>
              </a:ext>
            </a:extLst>
          </p:cNvPr>
          <p:cNvSpPr/>
          <p:nvPr/>
        </p:nvSpPr>
        <p:spPr>
          <a:xfrm>
            <a:off x="1859280" y="1031086"/>
            <a:ext cx="706980" cy="5430674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B4EA0B1-F866-439C-A389-9EFBED5FE885}"/>
              </a:ext>
            </a:extLst>
          </p:cNvPr>
          <p:cNvSpPr/>
          <p:nvPr/>
        </p:nvSpPr>
        <p:spPr>
          <a:xfrm>
            <a:off x="2659380" y="1631191"/>
            <a:ext cx="1905000" cy="2188085"/>
          </a:xfrm>
          <a:custGeom>
            <a:avLst/>
            <a:gdLst>
              <a:gd name="connsiteX0" fmla="*/ 0 w 1905000"/>
              <a:gd name="connsiteY0" fmla="*/ 2094989 h 2188085"/>
              <a:gd name="connsiteX1" fmla="*/ 327660 w 1905000"/>
              <a:gd name="connsiteY1" fmla="*/ 1950209 h 2188085"/>
              <a:gd name="connsiteX2" fmla="*/ 1219200 w 1905000"/>
              <a:gd name="connsiteY2" fmla="*/ 45209 h 2188085"/>
              <a:gd name="connsiteX3" fmla="*/ 1905000 w 1905000"/>
              <a:gd name="connsiteY3" fmla="*/ 784349 h 2188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2188085">
                <a:moveTo>
                  <a:pt x="0" y="2094989"/>
                </a:moveTo>
                <a:cubicBezTo>
                  <a:pt x="62230" y="2193414"/>
                  <a:pt x="124460" y="2291839"/>
                  <a:pt x="327660" y="1950209"/>
                </a:cubicBezTo>
                <a:cubicBezTo>
                  <a:pt x="530860" y="1608579"/>
                  <a:pt x="956310" y="239519"/>
                  <a:pt x="1219200" y="45209"/>
                </a:cubicBezTo>
                <a:cubicBezTo>
                  <a:pt x="1482090" y="-149101"/>
                  <a:pt x="1693545" y="317624"/>
                  <a:pt x="1905000" y="784349"/>
                </a:cubicBezTo>
              </a:path>
            </a:pathLst>
          </a:custGeom>
          <a:noFill/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DC779-419A-6441-D306-EE1EADDDB6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5282" y="1125717"/>
            <a:ext cx="9387184" cy="56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 txBox="1">
            <a:spLocks/>
          </p:cNvSpPr>
          <p:nvPr/>
        </p:nvSpPr>
        <p:spPr>
          <a:xfrm>
            <a:off x="152401" y="-117231"/>
            <a:ext cx="11464892" cy="104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US Forest Carbon Offset stocking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4AF2F-2571-43FD-97B2-C836397A28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8291" y="3101008"/>
            <a:ext cx="2005891" cy="36500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F2370C8-1251-4E76-969F-E760587651FF}"/>
              </a:ext>
            </a:extLst>
          </p:cNvPr>
          <p:cNvSpPr/>
          <p:nvPr/>
        </p:nvSpPr>
        <p:spPr>
          <a:xfrm>
            <a:off x="7957929" y="3193774"/>
            <a:ext cx="1106557" cy="1761155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D82CF-2E8D-4BA2-85B3-837C8A0C0A0C}"/>
              </a:ext>
            </a:extLst>
          </p:cNvPr>
          <p:cNvSpPr txBox="1"/>
          <p:nvPr/>
        </p:nvSpPr>
        <p:spPr>
          <a:xfrm>
            <a:off x="7768291" y="1069683"/>
            <a:ext cx="43130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 only here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(yet again)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graph shows the percent increase from the projected stocking to the actual stocking recorded.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including early action)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66F94-E104-108A-0A3B-D97576252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89" y="1337340"/>
            <a:ext cx="7230483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5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916563" y="1533905"/>
            <a:ext cx="4127800" cy="501675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Light Condensed" panose="020B0502040204020203" pitchFamily="34" charset="0"/>
                <a:ea typeface="+mn-ea"/>
                <a:cs typeface="+mn-cs"/>
              </a:rPr>
              <a:t>Avoided Emission Offsets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Light Condensed" panose="020B0502040204020203" pitchFamily="34" charset="0"/>
                <a:ea typeface="+mn-ea"/>
                <a:cs typeface="+mn-cs"/>
              </a:rPr>
              <a:t>: Initial credits issued, usually larger number because of previously established timber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Light Condense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Light Condensed" panose="020B0502040204020203" pitchFamily="34" charset="0"/>
                <a:ea typeface="+mn-ea"/>
                <a:cs typeface="+mn-cs"/>
              </a:rPr>
              <a:t>Removal Offsets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Light Condensed" panose="020B0502040204020203" pitchFamily="34" charset="0"/>
                <a:ea typeface="+mn-ea"/>
                <a:cs typeface="+mn-cs"/>
              </a:rPr>
              <a:t>: Credits that are issued yearly due to yearly growth of the project area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3784727" y="5133735"/>
            <a:ext cx="1249834" cy="54220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Light Condensed" panose="020B0502040204020203" pitchFamily="34" charset="0"/>
                <a:ea typeface="+mn-ea"/>
                <a:cs typeface="+mn-cs"/>
              </a:rPr>
              <a:t>Removals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Avoided Emissions Versus Removals by Credits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C7BAA6-9350-4A57-A32C-10C9B2D8B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276"/>
          <a:stretch/>
        </p:blipFill>
        <p:spPr>
          <a:xfrm>
            <a:off x="147637" y="1533904"/>
            <a:ext cx="7640967" cy="50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15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9502-F645-40E9-928E-33CF58908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141" y="1032991"/>
            <a:ext cx="6233159" cy="4792017"/>
          </a:xfrm>
        </p:spPr>
        <p:txBody>
          <a:bodyPr/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en-US" sz="4000" b="1" dirty="0"/>
              <a:t> Looking just at ARB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3600" b="1" dirty="0"/>
              <a:t>37% of all projects</a:t>
            </a:r>
          </a:p>
          <a:p>
            <a:pPr lvl="2">
              <a:lnSpc>
                <a:spcPct val="150000"/>
              </a:lnSpc>
              <a:spcAft>
                <a:spcPts val="0"/>
              </a:spcAft>
            </a:pPr>
            <a:r>
              <a:rPr lang="en-US" sz="2800" i="1" dirty="0"/>
              <a:t>That is 56 projects harvesting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3600" dirty="0"/>
              <a:t>38.6% of IFM </a:t>
            </a:r>
            <a:r>
              <a:rPr lang="en-US" sz="1800" i="1" dirty="0"/>
              <a:t>(I</a:t>
            </a:r>
            <a:r>
              <a:rPr lang="en-US" sz="1600" i="1" dirty="0"/>
              <a:t>mproved </a:t>
            </a:r>
            <a:r>
              <a:rPr lang="en-US" sz="1800" i="1" dirty="0"/>
              <a:t>Forest Management)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3600" dirty="0"/>
              <a:t>45% of AC </a:t>
            </a:r>
            <a:r>
              <a:rPr lang="en-US" sz="1600" i="1" dirty="0"/>
              <a:t>(Avoided Conversion)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3600" dirty="0"/>
              <a:t>0% of R </a:t>
            </a:r>
            <a:r>
              <a:rPr lang="en-US" sz="1600" i="1" dirty="0"/>
              <a:t>(Reforestation)</a:t>
            </a:r>
            <a:endParaRPr lang="en-US" sz="3200" i="1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152401" y="-117231"/>
            <a:ext cx="11464892" cy="1055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Active management </a:t>
            </a: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– who is harvesting?</a:t>
            </a: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3A693F8-81D8-4EF7-934F-88B5CE58C8F8}"/>
              </a:ext>
            </a:extLst>
          </p:cNvPr>
          <p:cNvSpPr txBox="1">
            <a:spLocks/>
          </p:cNvSpPr>
          <p:nvPr/>
        </p:nvSpPr>
        <p:spPr>
          <a:xfrm>
            <a:off x="6172201" y="1231111"/>
            <a:ext cx="6019799" cy="5847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3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54" marR="0" lvl="0" indent="-228554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ct val="120000"/>
              <a:buFontTx/>
              <a:buBlip>
                <a:blip r:embed="rId3"/>
              </a:buBlip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Leakage</a:t>
            </a:r>
          </a:p>
          <a:p>
            <a:pPr marL="457109" marR="0" lvl="1" indent="-285693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20% in ARB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– not assessed on avoided emissions at time of crediting</a:t>
            </a:r>
          </a:p>
          <a:p>
            <a:pPr marL="457109" marR="0" lvl="1" indent="-285693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40% on most ACR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– assessed against all crediting</a:t>
            </a:r>
          </a:p>
          <a:p>
            <a:pPr marL="457109" marR="0" lvl="1" indent="-285693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ct val="120000"/>
              <a:buFont typeface="Wingdings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171416" marR="0" lvl="1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Most leakage values based in some way on: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Murray, B. et al. 2005. Greenhouse Gas Potential in U.S. Agriculture and Forestry. United States Environmental Protection Agency Report EPA 430-R-05-006. 154p.</a:t>
            </a:r>
          </a:p>
          <a:p>
            <a:pPr marL="457109" marR="0" lvl="1" indent="-285693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ct val="120000"/>
              <a:buFont typeface="Wingdings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49502-F645-40E9-928E-33CF58908F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4131" y="1156608"/>
            <a:ext cx="7131746" cy="5752857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4000" cap="none" dirty="0"/>
              <a:t> </a:t>
            </a:r>
            <a:r>
              <a:rPr lang="en-US" sz="4400" b="1" cap="none" dirty="0"/>
              <a:t>The risk rating represents… </a:t>
            </a:r>
            <a:endParaRPr lang="en-US" sz="4000" b="1" cap="none" dirty="0"/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cap="none" dirty="0"/>
              <a:t>Financial risks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cap="none" dirty="0"/>
              <a:t>Natural disaster risks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cap="none" dirty="0"/>
              <a:t>Social risks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cap="none" dirty="0"/>
              <a:t>Management risks.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b="1" cap="none" dirty="0"/>
          </a:p>
          <a:p>
            <a:pPr marL="228645" indent="0">
              <a:lnSpc>
                <a:spcPct val="100000"/>
              </a:lnSpc>
              <a:buNone/>
            </a:pPr>
            <a:r>
              <a:rPr lang="en-US" sz="4000" b="1" dirty="0"/>
              <a:t>Average Risk Rating is 17.5%</a:t>
            </a:r>
          </a:p>
          <a:p>
            <a:pPr marL="5143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cap="none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152401" y="-117231"/>
            <a:ext cx="11464892" cy="1055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Buffer pool contribution - risk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B31A8-B477-287D-7793-9E645499C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944" y="1503680"/>
            <a:ext cx="5041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Looking at the Reserve pool </a:t>
            </a:r>
            <a:r>
              <a:rPr kumimoji="0" lang="en-US" sz="2400" b="0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(this is the wildfire part)</a:t>
            </a:r>
            <a:endParaRPr kumimoji="0" lang="en-US" sz="3600" b="0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11DA5-360C-078A-FF16-A3300646D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241"/>
            <a:ext cx="4536489" cy="5630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2B407-648B-30CF-7ABB-3B99AFBB0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229" y="895457"/>
            <a:ext cx="6706181" cy="5547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DC6003-CEC5-F903-4D9D-26DDC929E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713" y="1471401"/>
            <a:ext cx="5407621" cy="5779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525D8B-0516-7298-C578-C774F6B0F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016" y="1161388"/>
            <a:ext cx="7858425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Looking at the Reserve pool </a:t>
            </a:r>
            <a:r>
              <a:rPr kumimoji="0" lang="en-US" sz="2400" b="0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(this is the wildfire part)</a:t>
            </a:r>
            <a:endParaRPr kumimoji="0" lang="en-US" sz="3600" b="0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11DA5-360C-078A-FF16-A3300646D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241"/>
            <a:ext cx="4536489" cy="5630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68A352-7923-D2CB-B0E2-C78352583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236" y="895456"/>
            <a:ext cx="7127373" cy="5711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3AA32-C1C7-B3D5-767A-5FC1BB09D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0" y="1979720"/>
            <a:ext cx="11715604" cy="281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</a:rPr>
              <a:t>Looking at the Reserve pool </a:t>
            </a:r>
            <a:r>
              <a:rPr lang="en-US" sz="2400" b="0" i="1" dirty="0">
                <a:solidFill>
                  <a:srgbClr val="000000"/>
                </a:solidFill>
              </a:rPr>
              <a:t>(this is the wildfire part)</a:t>
            </a:r>
            <a:endParaRPr kumimoji="0" lang="en-US" sz="3600" b="0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BAFBAB-ACBE-06D6-7487-C8F0E306DF66}"/>
              </a:ext>
            </a:extLst>
          </p:cNvPr>
          <p:cNvSpPr txBox="1">
            <a:spLocks/>
          </p:cNvSpPr>
          <p:nvPr/>
        </p:nvSpPr>
        <p:spPr>
          <a:xfrm>
            <a:off x="358141" y="1223491"/>
            <a:ext cx="10392717" cy="3064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b="1" dirty="0"/>
              <a:t>Our Plan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Get ARB spatial data (where the projects are)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Get MTBS Fire Intensity Data (how much damage they might have inflicted)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Do a simple overlay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C75AD9-97F8-1B40-642E-6D1162FE69C0}"/>
              </a:ext>
            </a:extLst>
          </p:cNvPr>
          <p:cNvSpPr txBox="1"/>
          <p:nvPr/>
        </p:nvSpPr>
        <p:spPr>
          <a:xfrm>
            <a:off x="125165" y="6114039"/>
            <a:ext cx="11865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Monitoring Trends in Burn Severity (</a:t>
            </a:r>
            <a:r>
              <a:rPr lang="en-US" b="1" dirty="0"/>
              <a:t>MTBS</a:t>
            </a:r>
            <a:r>
              <a:rPr lang="en-US" dirty="0"/>
              <a:t>) is an interagency program whose goal is to consistently map the burn severity and extent of large fires across all lands of the United States from 1984 to present. </a:t>
            </a:r>
          </a:p>
        </p:txBody>
      </p:sp>
    </p:spTree>
    <p:extLst>
      <p:ext uri="{BB962C8B-B14F-4D97-AF65-F5344CB8AC3E}">
        <p14:creationId xmlns:p14="http://schemas.microsoft.com/office/powerpoint/2010/main" val="222962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Looking at the Reserve pool </a:t>
            </a:r>
            <a:r>
              <a:rPr kumimoji="0" lang="en-US" sz="2400" b="0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(this is the wildfire part)</a:t>
            </a:r>
            <a:endParaRPr kumimoji="0" lang="en-US" sz="3600" b="0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5FF55-DFFD-A332-0C60-B52956690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4" t="16957" r="19593" b="29709"/>
          <a:stretch/>
        </p:blipFill>
        <p:spPr>
          <a:xfrm>
            <a:off x="125165" y="2476869"/>
            <a:ext cx="6880194" cy="3657601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2B1CF8F-2B3F-BEF5-6675-BC05E1DFD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64" y="1257739"/>
            <a:ext cx="5083771" cy="3928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813925-A139-805A-64AF-90C429875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227" y="5281585"/>
            <a:ext cx="3914175" cy="1450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F2FE1B-7CBE-6E6F-B191-F91617D2296A}"/>
              </a:ext>
            </a:extLst>
          </p:cNvPr>
          <p:cNvSpPr txBox="1"/>
          <p:nvPr/>
        </p:nvSpPr>
        <p:spPr>
          <a:xfrm>
            <a:off x="9059037" y="895457"/>
            <a:ext cx="492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Our map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54741-6A1C-3351-37AA-124C44131647}"/>
              </a:ext>
            </a:extLst>
          </p:cNvPr>
          <p:cNvSpPr txBox="1"/>
          <p:nvPr/>
        </p:nvSpPr>
        <p:spPr>
          <a:xfrm>
            <a:off x="668594" y="2124997"/>
            <a:ext cx="492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Badgley</a:t>
            </a:r>
            <a:r>
              <a:rPr lang="en-US" sz="2800" b="1" dirty="0"/>
              <a:t> </a:t>
            </a:r>
            <a:r>
              <a:rPr lang="en-US" sz="2800" b="1" dirty="0" err="1"/>
              <a:t>etal</a:t>
            </a:r>
            <a:r>
              <a:rPr lang="en-US" sz="2800" b="1" dirty="0"/>
              <a:t>. (2022) map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1911C-9E2B-6B47-BE52-91F3C7E96CA3}"/>
              </a:ext>
            </a:extLst>
          </p:cNvPr>
          <p:cNvSpPr txBox="1"/>
          <p:nvPr/>
        </p:nvSpPr>
        <p:spPr>
          <a:xfrm>
            <a:off x="567813" y="1095511"/>
            <a:ext cx="577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Lionshead</a:t>
            </a:r>
            <a:r>
              <a:rPr lang="en-US" sz="3600" dirty="0"/>
              <a:t> fire and CAFR5214</a:t>
            </a:r>
          </a:p>
        </p:txBody>
      </p:sp>
    </p:spTree>
    <p:extLst>
      <p:ext uri="{BB962C8B-B14F-4D97-AF65-F5344CB8AC3E}">
        <p14:creationId xmlns:p14="http://schemas.microsoft.com/office/powerpoint/2010/main" val="39848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What are offsets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BAFBAB-ACBE-06D6-7487-C8F0E306DF66}"/>
              </a:ext>
            </a:extLst>
          </p:cNvPr>
          <p:cNvSpPr txBox="1">
            <a:spLocks/>
          </p:cNvSpPr>
          <p:nvPr/>
        </p:nvSpPr>
        <p:spPr>
          <a:xfrm>
            <a:off x="358141" y="1223491"/>
            <a:ext cx="10392717" cy="32952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b="1" dirty="0"/>
              <a:t> </a:t>
            </a:r>
            <a:r>
              <a:rPr lang="en-US" sz="3600" b="1" dirty="0"/>
              <a:t>maybe we should take a step back first and look at why offsets instead?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800" dirty="0"/>
              <a:t>Regulatory needs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sz="2400" dirty="0"/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sz="2400" dirty="0"/>
              <a:t>We have policy goals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572103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1FD38-BF90-58DB-0751-D46CF1070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AF6F7C-8985-AE8C-8BBA-E3711632EA3F}"/>
              </a:ext>
            </a:extLst>
          </p:cNvPr>
          <p:cNvSpPr txBox="1"/>
          <p:nvPr/>
        </p:nvSpPr>
        <p:spPr>
          <a:xfrm>
            <a:off x="9011265" y="1025013"/>
            <a:ext cx="309716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Expanding the extent to cover 10 years (2012-2021) and the West</a:t>
            </a:r>
          </a:p>
          <a:p>
            <a:endParaRPr lang="en-US" dirty="0"/>
          </a:p>
          <a:p>
            <a:r>
              <a:rPr lang="en-US" dirty="0"/>
              <a:t>Note: Oregon’s 2021 (</a:t>
            </a:r>
            <a:r>
              <a:rPr lang="en-US" dirty="0" err="1"/>
              <a:t>eg</a:t>
            </a:r>
            <a:r>
              <a:rPr lang="en-US" dirty="0"/>
              <a:t> Bootleg) data is not yet included</a:t>
            </a:r>
          </a:p>
        </p:txBody>
      </p:sp>
    </p:spTree>
    <p:extLst>
      <p:ext uri="{BB962C8B-B14F-4D97-AF65-F5344CB8AC3E}">
        <p14:creationId xmlns:p14="http://schemas.microsoft.com/office/powerpoint/2010/main" val="1129533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1FD38-BF90-58DB-0751-D46CF1070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50" y="3544314"/>
            <a:ext cx="4145153" cy="3203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B8D0EE-DCA4-64E0-E26E-C9BF534C51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614" y="980472"/>
            <a:ext cx="11808696" cy="2414515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9877B31E-50A1-21CF-4D7A-00BBD74FAE59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Acres burned by intensity on ARB Projects</a:t>
            </a:r>
            <a:endParaRPr kumimoji="0" lang="en-US" sz="3600" b="0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5543C-C38E-20B0-0E8B-B65064833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89" y="3544314"/>
            <a:ext cx="7096586" cy="32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13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1FD38-BF90-58DB-0751-D46CF1070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32" y="1072299"/>
            <a:ext cx="4006649" cy="3096047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9877B31E-50A1-21CF-4D7A-00BBD74FAE59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Acres burned by intensity on ARB Projects</a:t>
            </a:r>
            <a:endParaRPr kumimoji="0" lang="en-US" sz="3600" b="0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5543C-C38E-20B0-0E8B-B65064833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632" y="4345188"/>
            <a:ext cx="4092697" cy="1847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67756-6296-4AD2-1593-701E7DFA92CF}"/>
              </a:ext>
            </a:extLst>
          </p:cNvPr>
          <p:cNvSpPr txBox="1"/>
          <p:nvPr/>
        </p:nvSpPr>
        <p:spPr>
          <a:xfrm>
            <a:off x="387178" y="1383957"/>
            <a:ext cx="99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projects that have seen a fire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ED4B22D-8404-A96C-016E-55AE8A1CB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072062"/>
              </p:ext>
            </p:extLst>
          </p:nvPr>
        </p:nvGraphicFramePr>
        <p:xfrm>
          <a:off x="125165" y="1072299"/>
          <a:ext cx="7783159" cy="4760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9381">
                  <a:extLst>
                    <a:ext uri="{9D8B030D-6E8A-4147-A177-3AD203B41FA5}">
                      <a16:colId xmlns:a16="http://schemas.microsoft.com/office/drawing/2014/main" val="3125982572"/>
                    </a:ext>
                  </a:extLst>
                </a:gridCol>
                <a:gridCol w="1043963">
                  <a:extLst>
                    <a:ext uri="{9D8B030D-6E8A-4147-A177-3AD203B41FA5}">
                      <a16:colId xmlns:a16="http://schemas.microsoft.com/office/drawing/2014/main" val="2390702337"/>
                    </a:ext>
                  </a:extLst>
                </a:gridCol>
                <a:gridCol w="1043963">
                  <a:extLst>
                    <a:ext uri="{9D8B030D-6E8A-4147-A177-3AD203B41FA5}">
                      <a16:colId xmlns:a16="http://schemas.microsoft.com/office/drawing/2014/main" val="1400007963"/>
                    </a:ext>
                  </a:extLst>
                </a:gridCol>
                <a:gridCol w="1043963">
                  <a:extLst>
                    <a:ext uri="{9D8B030D-6E8A-4147-A177-3AD203B41FA5}">
                      <a16:colId xmlns:a16="http://schemas.microsoft.com/office/drawing/2014/main" val="1905971362"/>
                    </a:ext>
                  </a:extLst>
                </a:gridCol>
                <a:gridCol w="1043963">
                  <a:extLst>
                    <a:ext uri="{9D8B030D-6E8A-4147-A177-3AD203B41FA5}">
                      <a16:colId xmlns:a16="http://schemas.microsoft.com/office/drawing/2014/main" val="2849362412"/>
                    </a:ext>
                  </a:extLst>
                </a:gridCol>
                <a:gridCol w="1043963">
                  <a:extLst>
                    <a:ext uri="{9D8B030D-6E8A-4147-A177-3AD203B41FA5}">
                      <a16:colId xmlns:a16="http://schemas.microsoft.com/office/drawing/2014/main" val="1240831276"/>
                    </a:ext>
                  </a:extLst>
                </a:gridCol>
                <a:gridCol w="1043963">
                  <a:extLst>
                    <a:ext uri="{9D8B030D-6E8A-4147-A177-3AD203B41FA5}">
                      <a16:colId xmlns:a16="http://schemas.microsoft.com/office/drawing/2014/main" val="2629192967"/>
                    </a:ext>
                  </a:extLst>
                </a:gridCol>
              </a:tblGrid>
              <a:tr h="346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114567"/>
                  </a:ext>
                </a:extLst>
              </a:tr>
              <a:tr h="283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CAFR5038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078540"/>
                  </a:ext>
                </a:extLst>
              </a:tr>
              <a:tr h="283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CAFR5072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0544313"/>
                  </a:ext>
                </a:extLst>
              </a:tr>
              <a:tr h="283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CAFR5076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2881511"/>
                  </a:ext>
                </a:extLst>
              </a:tr>
              <a:tr h="272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CAFR5096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4662894"/>
                  </a:ext>
                </a:extLst>
              </a:tr>
              <a:tr h="283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CAFR5148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9226071"/>
                  </a:ext>
                </a:extLst>
              </a:tr>
              <a:tr h="283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894924"/>
                  </a:ext>
                </a:extLst>
              </a:tr>
              <a:tr h="530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CAFR5214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3971321"/>
                  </a:ext>
                </a:extLst>
              </a:tr>
              <a:tr h="283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CAFR5224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2430144"/>
                  </a:ext>
                </a:extLst>
              </a:tr>
              <a:tr h="530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CAFR5225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6752923"/>
                  </a:ext>
                </a:extLst>
              </a:tr>
              <a:tr h="530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CAFR5233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7680502"/>
                  </a:ext>
                </a:extLst>
              </a:tr>
              <a:tr h="283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CAFR5234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3884585"/>
                  </a:ext>
                </a:extLst>
              </a:tr>
              <a:tr h="283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CAFR5253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2219852"/>
                  </a:ext>
                </a:extLst>
              </a:tr>
              <a:tr h="283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CAFR5283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4456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500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Map&#10;&#10;Description automatically generated">
            <a:extLst>
              <a:ext uri="{FF2B5EF4-FFF2-40B4-BE49-F238E27FC236}">
                <a16:creationId xmlns:a16="http://schemas.microsoft.com/office/drawing/2014/main" id="{BC8F1B57-48F1-78FA-C6DC-3A5E7CFBD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731520"/>
            <a:ext cx="5257467" cy="40645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960E502-D644-B5BF-52B8-F2E576DED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" y="731520"/>
            <a:ext cx="5264963" cy="407260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957D78-74B2-20CF-CDDC-6D262D065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2" y="730303"/>
            <a:ext cx="5289313" cy="4079441"/>
          </a:xfrm>
          <a:prstGeom prst="rect">
            <a:avLst/>
          </a:prstGeom>
        </p:spPr>
      </p:pic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352640BE-F870-A231-CC16-46D84A561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629000"/>
              </p:ext>
            </p:extLst>
          </p:nvPr>
        </p:nvGraphicFramePr>
        <p:xfrm>
          <a:off x="5441795" y="0"/>
          <a:ext cx="6591612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7204">
                  <a:extLst>
                    <a:ext uri="{9D8B030D-6E8A-4147-A177-3AD203B41FA5}">
                      <a16:colId xmlns:a16="http://schemas.microsoft.com/office/drawing/2014/main" val="1877127061"/>
                    </a:ext>
                  </a:extLst>
                </a:gridCol>
                <a:gridCol w="2197204">
                  <a:extLst>
                    <a:ext uri="{9D8B030D-6E8A-4147-A177-3AD203B41FA5}">
                      <a16:colId xmlns:a16="http://schemas.microsoft.com/office/drawing/2014/main" val="2421404740"/>
                    </a:ext>
                  </a:extLst>
                </a:gridCol>
                <a:gridCol w="2197204">
                  <a:extLst>
                    <a:ext uri="{9D8B030D-6E8A-4147-A177-3AD203B41FA5}">
                      <a16:colId xmlns:a16="http://schemas.microsoft.com/office/drawing/2014/main" val="3220674761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8323809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97236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516458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941153"/>
                  </a:ext>
                </a:extLst>
              </a:tr>
            </a:tbl>
          </a:graphicData>
        </a:graphic>
      </p:graphicFrame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9669F3BE-D1EC-9043-9A37-A5B664001F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05" y="42407"/>
            <a:ext cx="2074127" cy="1602734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FFCF8E96-3656-A511-69A6-0174D1AA04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2" y="42408"/>
            <a:ext cx="2074126" cy="1602733"/>
          </a:xfrm>
          <a:prstGeom prst="rect">
            <a:avLst/>
          </a:pr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5F7355F2-0399-CE5E-D081-F39292E6D0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664" y="45720"/>
            <a:ext cx="2070847" cy="1600200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CB5E3D26-EA5A-E734-756A-5AA283A212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06" y="1787729"/>
            <a:ext cx="2074126" cy="1602734"/>
          </a:xfrm>
          <a:prstGeom prst="rect">
            <a:avLst/>
          </a:prstGeom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2A8982F7-8C0F-DBF2-B890-1EAD2097D5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31" y="1792224"/>
            <a:ext cx="2066037" cy="1596483"/>
          </a:xfrm>
          <a:prstGeom prst="rect">
            <a:avLst/>
          </a:prstGeom>
        </p:spPr>
      </p:pic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1CD7E30B-FBAF-3164-2D91-AAAF21F576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103" y="1787729"/>
            <a:ext cx="2066037" cy="1596483"/>
          </a:xfrm>
          <a:prstGeom prst="rect">
            <a:avLst/>
          </a:prstGeom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B41E1849-FD9F-39D0-9C0B-E2D9C31F3A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04" y="3467537"/>
            <a:ext cx="2074125" cy="1602733"/>
          </a:xfrm>
          <a:prstGeom prst="rect">
            <a:avLst/>
          </a:prstGeom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4B088118-691C-E37B-5148-56222B313C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38" y="3460742"/>
            <a:ext cx="2066037" cy="1596483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7FB0CCF7-7927-81F7-7F8C-622E532564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664" y="3467537"/>
            <a:ext cx="2074125" cy="1602733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A4DB58A0-AD86-6EBE-1216-F9F5AA576A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03" y="5175504"/>
            <a:ext cx="2074123" cy="1602732"/>
          </a:xfrm>
          <a:prstGeom prst="rect">
            <a:avLst/>
          </a:prstGeom>
        </p:spPr>
      </p:pic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B5514DFA-EC31-9367-CFA4-8803517D9E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664" y="5175504"/>
            <a:ext cx="2074124" cy="1602732"/>
          </a:xfrm>
          <a:prstGeom prst="rect">
            <a:avLst/>
          </a:prstGeom>
        </p:spPr>
      </p:pic>
      <p:pic>
        <p:nvPicPr>
          <p:cNvPr id="34" name="Picture 33" descr="Map&#10;&#10;Description automatically generated">
            <a:extLst>
              <a:ext uri="{FF2B5EF4-FFF2-40B4-BE49-F238E27FC236}">
                <a16:creationId xmlns:a16="http://schemas.microsoft.com/office/drawing/2014/main" id="{5630F12E-ACB7-B301-5D65-F17C57B9398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33" y="5172296"/>
            <a:ext cx="2070847" cy="1600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C525B9A-A076-A227-5FAB-F522D17C404E}"/>
              </a:ext>
            </a:extLst>
          </p:cNvPr>
          <p:cNvSpPr txBox="1"/>
          <p:nvPr/>
        </p:nvSpPr>
        <p:spPr>
          <a:xfrm>
            <a:off x="6075945" y="1383783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CAFR5225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64DC53-AEA4-C484-A88C-64E08B20466C}"/>
              </a:ext>
            </a:extLst>
          </p:cNvPr>
          <p:cNvSpPr txBox="1"/>
          <p:nvPr/>
        </p:nvSpPr>
        <p:spPr>
          <a:xfrm>
            <a:off x="10298025" y="1383783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9E68E3-0D79-8D65-131B-D0F2EE1FEF40}"/>
              </a:ext>
            </a:extLst>
          </p:cNvPr>
          <p:cNvSpPr txBox="1"/>
          <p:nvPr/>
        </p:nvSpPr>
        <p:spPr>
          <a:xfrm>
            <a:off x="10253607" y="3078149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24963C-A01E-911E-8271-1F414256628F}"/>
              </a:ext>
            </a:extLst>
          </p:cNvPr>
          <p:cNvSpPr txBox="1"/>
          <p:nvPr/>
        </p:nvSpPr>
        <p:spPr>
          <a:xfrm>
            <a:off x="8075009" y="1383783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B40688-B6A9-07FC-95CB-E9D984CBB48D}"/>
              </a:ext>
            </a:extLst>
          </p:cNvPr>
          <p:cNvSpPr txBox="1"/>
          <p:nvPr/>
        </p:nvSpPr>
        <p:spPr>
          <a:xfrm>
            <a:off x="8090271" y="3081528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86B9BB-B9A1-92E6-CC1E-CBC17A5BF697}"/>
              </a:ext>
            </a:extLst>
          </p:cNvPr>
          <p:cNvSpPr txBox="1"/>
          <p:nvPr/>
        </p:nvSpPr>
        <p:spPr>
          <a:xfrm>
            <a:off x="5950900" y="6510528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8EEDE0-0FDC-21E8-7E3B-71148F875FF5}"/>
              </a:ext>
            </a:extLst>
          </p:cNvPr>
          <p:cNvSpPr txBox="1"/>
          <p:nvPr/>
        </p:nvSpPr>
        <p:spPr>
          <a:xfrm>
            <a:off x="10405805" y="4811466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D9AE0-8711-9613-6213-FD2F1CDA0BB2}"/>
              </a:ext>
            </a:extLst>
          </p:cNvPr>
          <p:cNvSpPr txBox="1"/>
          <p:nvPr/>
        </p:nvSpPr>
        <p:spPr>
          <a:xfrm>
            <a:off x="8133160" y="4809744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F96D27-8075-0521-3AB6-A87C00405BE6}"/>
              </a:ext>
            </a:extLst>
          </p:cNvPr>
          <p:cNvSpPr txBox="1"/>
          <p:nvPr/>
        </p:nvSpPr>
        <p:spPr>
          <a:xfrm>
            <a:off x="5912599" y="3082278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8505AF-5070-3C48-CDA3-C2B35881C778}"/>
              </a:ext>
            </a:extLst>
          </p:cNvPr>
          <p:cNvSpPr txBox="1"/>
          <p:nvPr/>
        </p:nvSpPr>
        <p:spPr>
          <a:xfrm>
            <a:off x="5912598" y="4811466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73231E2-E5AB-6D51-0196-8A1D973ECD80}"/>
              </a:ext>
            </a:extLst>
          </p:cNvPr>
          <p:cNvSpPr txBox="1"/>
          <p:nvPr/>
        </p:nvSpPr>
        <p:spPr>
          <a:xfrm>
            <a:off x="8145952" y="6507157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AB9509-FA47-91BA-D184-9DC77C74F108}"/>
              </a:ext>
            </a:extLst>
          </p:cNvPr>
          <p:cNvSpPr txBox="1"/>
          <p:nvPr/>
        </p:nvSpPr>
        <p:spPr>
          <a:xfrm>
            <a:off x="10277441" y="6510528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10-Years</a:t>
            </a:r>
          </a:p>
        </p:txBody>
      </p:sp>
      <p:graphicFrame>
        <p:nvGraphicFramePr>
          <p:cNvPr id="48" name="Table 48">
            <a:extLst>
              <a:ext uri="{FF2B5EF4-FFF2-40B4-BE49-F238E27FC236}">
                <a16:creationId xmlns:a16="http://schemas.microsoft.com/office/drawing/2014/main" id="{B680F14B-8E2D-432C-E8EF-E50A47AD3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811238"/>
              </p:ext>
            </p:extLst>
          </p:nvPr>
        </p:nvGraphicFramePr>
        <p:xfrm>
          <a:off x="158593" y="4873410"/>
          <a:ext cx="5158912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294">
                  <a:extLst>
                    <a:ext uri="{9D8B030D-6E8A-4147-A177-3AD203B41FA5}">
                      <a16:colId xmlns:a16="http://schemas.microsoft.com/office/drawing/2014/main" val="3346434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1496491"/>
                    </a:ext>
                  </a:extLst>
                </a:gridCol>
                <a:gridCol w="4545338">
                  <a:extLst>
                    <a:ext uri="{9D8B030D-6E8A-4147-A177-3AD203B41FA5}">
                      <a16:colId xmlns:a16="http://schemas.microsoft.com/office/drawing/2014/main" val="3095098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Unburned/Underburned to Low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333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Low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45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Moderate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837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High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176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Increased Greenness/Increased Vegetation Response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560933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8BC3175D-B6CE-AF8F-8135-9D14C7E5F4CD}"/>
              </a:ext>
            </a:extLst>
          </p:cNvPr>
          <p:cNvSpPr txBox="1"/>
          <p:nvPr/>
        </p:nvSpPr>
        <p:spPr>
          <a:xfrm>
            <a:off x="361173" y="286149"/>
            <a:ext cx="495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CAFR5225 – 453,027 acres with 2016 start </a:t>
            </a:r>
          </a:p>
        </p:txBody>
      </p:sp>
      <p:pic>
        <p:nvPicPr>
          <p:cNvPr id="52" name="Picture 51" descr="Map&#10;&#10;Description automatically generated">
            <a:extLst>
              <a:ext uri="{FF2B5EF4-FFF2-40B4-BE49-F238E27FC236}">
                <a16:creationId xmlns:a16="http://schemas.microsoft.com/office/drawing/2014/main" id="{B2334143-166A-D0C4-8983-15FF80336ED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730303"/>
            <a:ext cx="5268024" cy="4075064"/>
          </a:xfrm>
          <a:prstGeom prst="rect">
            <a:avLst/>
          </a:prstGeom>
        </p:spPr>
      </p:pic>
      <p:pic>
        <p:nvPicPr>
          <p:cNvPr id="54" name="Picture 53" descr="Map&#10;&#10;Description automatically generated">
            <a:extLst>
              <a:ext uri="{FF2B5EF4-FFF2-40B4-BE49-F238E27FC236}">
                <a16:creationId xmlns:a16="http://schemas.microsoft.com/office/drawing/2014/main" id="{71CE8558-070B-9244-2D4D-6A703958600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731520"/>
            <a:ext cx="5246911" cy="4053952"/>
          </a:xfrm>
          <a:prstGeom prst="rect">
            <a:avLst/>
          </a:prstGeom>
        </p:spPr>
      </p:pic>
      <p:pic>
        <p:nvPicPr>
          <p:cNvPr id="55" name="Picture 54" descr="Map&#10;&#10;Description automatically generated">
            <a:extLst>
              <a:ext uri="{FF2B5EF4-FFF2-40B4-BE49-F238E27FC236}">
                <a16:creationId xmlns:a16="http://schemas.microsoft.com/office/drawing/2014/main" id="{021507FF-E778-F1E3-516E-8D9287E978B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731520"/>
            <a:ext cx="5246911" cy="4053952"/>
          </a:xfrm>
          <a:prstGeom prst="rect">
            <a:avLst/>
          </a:prstGeom>
        </p:spPr>
      </p:pic>
      <p:pic>
        <p:nvPicPr>
          <p:cNvPr id="56" name="Picture 55" descr="Map&#10;&#10;Description automatically generated">
            <a:extLst>
              <a:ext uri="{FF2B5EF4-FFF2-40B4-BE49-F238E27FC236}">
                <a16:creationId xmlns:a16="http://schemas.microsoft.com/office/drawing/2014/main" id="{55BCD02E-AC8A-66C7-3915-74E54FEE162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731520"/>
            <a:ext cx="5268024" cy="4075064"/>
          </a:xfrm>
          <a:prstGeom prst="rect">
            <a:avLst/>
          </a:prstGeom>
        </p:spPr>
      </p:pic>
      <p:pic>
        <p:nvPicPr>
          <p:cNvPr id="57" name="Picture 56" descr="Map&#10;&#10;Description automatically generated">
            <a:extLst>
              <a:ext uri="{FF2B5EF4-FFF2-40B4-BE49-F238E27FC236}">
                <a16:creationId xmlns:a16="http://schemas.microsoft.com/office/drawing/2014/main" id="{7791CB5F-6C6A-6771-29C6-4D79FCE1756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731520"/>
            <a:ext cx="5246911" cy="4053952"/>
          </a:xfrm>
          <a:prstGeom prst="rect">
            <a:avLst/>
          </a:prstGeom>
        </p:spPr>
      </p:pic>
      <p:pic>
        <p:nvPicPr>
          <p:cNvPr id="58" name="Picture 57" descr="Map&#10;&#10;Description automatically generated">
            <a:extLst>
              <a:ext uri="{FF2B5EF4-FFF2-40B4-BE49-F238E27FC236}">
                <a16:creationId xmlns:a16="http://schemas.microsoft.com/office/drawing/2014/main" id="{681A717E-B6FB-BD39-1EF8-7115A11AFB3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731520"/>
            <a:ext cx="5268024" cy="4075064"/>
          </a:xfrm>
          <a:prstGeom prst="rect">
            <a:avLst/>
          </a:prstGeom>
        </p:spPr>
      </p:pic>
      <p:pic>
        <p:nvPicPr>
          <p:cNvPr id="59" name="Picture 58" descr="Map&#10;&#10;Description automatically generated">
            <a:extLst>
              <a:ext uri="{FF2B5EF4-FFF2-40B4-BE49-F238E27FC236}">
                <a16:creationId xmlns:a16="http://schemas.microsoft.com/office/drawing/2014/main" id="{CDB28ABB-895A-52B2-293C-31C533899A9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" y="731520"/>
            <a:ext cx="5268024" cy="4075064"/>
          </a:xfrm>
          <a:prstGeom prst="rect">
            <a:avLst/>
          </a:prstGeom>
        </p:spPr>
      </p:pic>
      <p:pic>
        <p:nvPicPr>
          <p:cNvPr id="60" name="Picture 59" descr="Map&#10;&#10;Description automatically generated">
            <a:extLst>
              <a:ext uri="{FF2B5EF4-FFF2-40B4-BE49-F238E27FC236}">
                <a16:creationId xmlns:a16="http://schemas.microsoft.com/office/drawing/2014/main" id="{DECF4645-EE3D-E9DA-E3FA-A03A19359FE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731520"/>
            <a:ext cx="5257467" cy="4064508"/>
          </a:xfrm>
          <a:prstGeom prst="rect">
            <a:avLst/>
          </a:prstGeom>
        </p:spPr>
      </p:pic>
      <p:pic>
        <p:nvPicPr>
          <p:cNvPr id="61" name="Picture 60" descr="Map&#10;&#10;Description automatically generated">
            <a:extLst>
              <a:ext uri="{FF2B5EF4-FFF2-40B4-BE49-F238E27FC236}">
                <a16:creationId xmlns:a16="http://schemas.microsoft.com/office/drawing/2014/main" id="{AEA02C91-31DA-56CA-90E7-A0409281EF2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731520"/>
            <a:ext cx="5268024" cy="407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CA12E680-6C09-B0E6-9221-04E9E5A94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947" y="5183242"/>
            <a:ext cx="2070847" cy="16002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F156790-8629-D384-8DAF-6C8D343CD4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49" y="5194284"/>
            <a:ext cx="2070847" cy="16002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207341-7385-E807-04D2-4A5D99AA4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96" y="5201609"/>
            <a:ext cx="2070847" cy="1600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E24E9F-755F-A0C1-4C9B-183F1DBD25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68" y="3481138"/>
            <a:ext cx="2070847" cy="1600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794CBA-70F9-7433-9773-1139B67201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94" y="3481663"/>
            <a:ext cx="2070847" cy="1600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C2C4CD-3E20-D3DD-8E6A-4DBF34197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97" y="3470070"/>
            <a:ext cx="2070847" cy="1600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0A4F4-5125-4389-71BC-CF021AC2DE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68" y="1768475"/>
            <a:ext cx="2070847" cy="1600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C1395F-D33E-0E4C-AD3D-F6299ED817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50" y="1769042"/>
            <a:ext cx="2070847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0845EC-1AFF-5E2C-110F-E325AB4A8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98" y="1769042"/>
            <a:ext cx="2070847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D10827-2359-9ADB-9A32-1DA907F74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68" y="54053"/>
            <a:ext cx="2070847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BAD0D9-7B60-E169-C0B6-4AE52652CC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31" y="54053"/>
            <a:ext cx="2070847" cy="16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D02F42-5A2F-DECD-51A7-A93D24478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20" y="54053"/>
            <a:ext cx="2070847" cy="1600200"/>
          </a:xfrm>
          <a:prstGeom prst="rect">
            <a:avLst/>
          </a:prstGeom>
        </p:spPr>
      </p:pic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352640BE-F870-A231-CC16-46D84A561137}"/>
              </a:ext>
            </a:extLst>
          </p:cNvPr>
          <p:cNvGraphicFramePr>
            <a:graphicFrameLocks noGrp="1"/>
          </p:cNvGraphicFramePr>
          <p:nvPr/>
        </p:nvGraphicFramePr>
        <p:xfrm>
          <a:off x="5441795" y="0"/>
          <a:ext cx="6591612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7204">
                  <a:extLst>
                    <a:ext uri="{9D8B030D-6E8A-4147-A177-3AD203B41FA5}">
                      <a16:colId xmlns:a16="http://schemas.microsoft.com/office/drawing/2014/main" val="1877127061"/>
                    </a:ext>
                  </a:extLst>
                </a:gridCol>
                <a:gridCol w="2197204">
                  <a:extLst>
                    <a:ext uri="{9D8B030D-6E8A-4147-A177-3AD203B41FA5}">
                      <a16:colId xmlns:a16="http://schemas.microsoft.com/office/drawing/2014/main" val="2421404740"/>
                    </a:ext>
                  </a:extLst>
                </a:gridCol>
                <a:gridCol w="2197204">
                  <a:extLst>
                    <a:ext uri="{9D8B030D-6E8A-4147-A177-3AD203B41FA5}">
                      <a16:colId xmlns:a16="http://schemas.microsoft.com/office/drawing/2014/main" val="3220674761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8323809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97236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516458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941153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3C525B9A-A076-A227-5FAB-F522D17C404E}"/>
              </a:ext>
            </a:extLst>
          </p:cNvPr>
          <p:cNvSpPr txBox="1"/>
          <p:nvPr/>
        </p:nvSpPr>
        <p:spPr>
          <a:xfrm>
            <a:off x="6075945" y="1383783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CAFR5225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64DC53-AEA4-C484-A88C-64E08B20466C}"/>
              </a:ext>
            </a:extLst>
          </p:cNvPr>
          <p:cNvSpPr txBox="1"/>
          <p:nvPr/>
        </p:nvSpPr>
        <p:spPr>
          <a:xfrm>
            <a:off x="10298025" y="1383783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9E68E3-0D79-8D65-131B-D0F2EE1FEF40}"/>
              </a:ext>
            </a:extLst>
          </p:cNvPr>
          <p:cNvSpPr txBox="1"/>
          <p:nvPr/>
        </p:nvSpPr>
        <p:spPr>
          <a:xfrm>
            <a:off x="10253607" y="3078149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24963C-A01E-911E-8271-1F414256628F}"/>
              </a:ext>
            </a:extLst>
          </p:cNvPr>
          <p:cNvSpPr txBox="1"/>
          <p:nvPr/>
        </p:nvSpPr>
        <p:spPr>
          <a:xfrm>
            <a:off x="8075009" y="1383783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B40688-B6A9-07FC-95CB-E9D984CBB48D}"/>
              </a:ext>
            </a:extLst>
          </p:cNvPr>
          <p:cNvSpPr txBox="1"/>
          <p:nvPr/>
        </p:nvSpPr>
        <p:spPr>
          <a:xfrm>
            <a:off x="8090271" y="3081528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86B9BB-B9A1-92E6-CC1E-CBC17A5BF697}"/>
              </a:ext>
            </a:extLst>
          </p:cNvPr>
          <p:cNvSpPr txBox="1"/>
          <p:nvPr/>
        </p:nvSpPr>
        <p:spPr>
          <a:xfrm>
            <a:off x="5950900" y="6510528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8EEDE0-0FDC-21E8-7E3B-71148F875FF5}"/>
              </a:ext>
            </a:extLst>
          </p:cNvPr>
          <p:cNvSpPr txBox="1"/>
          <p:nvPr/>
        </p:nvSpPr>
        <p:spPr>
          <a:xfrm>
            <a:off x="10405805" y="4811466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D9AE0-8711-9613-6213-FD2F1CDA0BB2}"/>
              </a:ext>
            </a:extLst>
          </p:cNvPr>
          <p:cNvSpPr txBox="1"/>
          <p:nvPr/>
        </p:nvSpPr>
        <p:spPr>
          <a:xfrm>
            <a:off x="8133160" y="4809744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F96D27-8075-0521-3AB6-A87C00405BE6}"/>
              </a:ext>
            </a:extLst>
          </p:cNvPr>
          <p:cNvSpPr txBox="1"/>
          <p:nvPr/>
        </p:nvSpPr>
        <p:spPr>
          <a:xfrm>
            <a:off x="5912599" y="3082278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8505AF-5070-3C48-CDA3-C2B35881C778}"/>
              </a:ext>
            </a:extLst>
          </p:cNvPr>
          <p:cNvSpPr txBox="1"/>
          <p:nvPr/>
        </p:nvSpPr>
        <p:spPr>
          <a:xfrm>
            <a:off x="5912598" y="4811466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73231E2-E5AB-6D51-0196-8A1D973ECD80}"/>
              </a:ext>
            </a:extLst>
          </p:cNvPr>
          <p:cNvSpPr txBox="1"/>
          <p:nvPr/>
        </p:nvSpPr>
        <p:spPr>
          <a:xfrm>
            <a:off x="8145952" y="6507157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AB9509-FA47-91BA-D184-9DC77C74F108}"/>
              </a:ext>
            </a:extLst>
          </p:cNvPr>
          <p:cNvSpPr txBox="1"/>
          <p:nvPr/>
        </p:nvSpPr>
        <p:spPr>
          <a:xfrm>
            <a:off x="10277441" y="6510528"/>
            <a:ext cx="130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10-Years</a:t>
            </a:r>
          </a:p>
        </p:txBody>
      </p:sp>
      <p:graphicFrame>
        <p:nvGraphicFramePr>
          <p:cNvPr id="48" name="Table 48">
            <a:extLst>
              <a:ext uri="{FF2B5EF4-FFF2-40B4-BE49-F238E27FC236}">
                <a16:creationId xmlns:a16="http://schemas.microsoft.com/office/drawing/2014/main" id="{B680F14B-8E2D-432C-E8EF-E50A47AD338A}"/>
              </a:ext>
            </a:extLst>
          </p:cNvPr>
          <p:cNvGraphicFramePr>
            <a:graphicFrameLocks noGrp="1"/>
          </p:cNvGraphicFramePr>
          <p:nvPr/>
        </p:nvGraphicFramePr>
        <p:xfrm>
          <a:off x="158593" y="4873410"/>
          <a:ext cx="5158912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294">
                  <a:extLst>
                    <a:ext uri="{9D8B030D-6E8A-4147-A177-3AD203B41FA5}">
                      <a16:colId xmlns:a16="http://schemas.microsoft.com/office/drawing/2014/main" val="3346434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1496491"/>
                    </a:ext>
                  </a:extLst>
                </a:gridCol>
                <a:gridCol w="4545338">
                  <a:extLst>
                    <a:ext uri="{9D8B030D-6E8A-4147-A177-3AD203B41FA5}">
                      <a16:colId xmlns:a16="http://schemas.microsoft.com/office/drawing/2014/main" val="3095098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Unburned/Underburned to Low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333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Low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45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Moderate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837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High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176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Increased Greenness/Increased Vegetation Response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560933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8BC3175D-B6CE-AF8F-8135-9D14C7E5F4CD}"/>
              </a:ext>
            </a:extLst>
          </p:cNvPr>
          <p:cNvSpPr txBox="1"/>
          <p:nvPr/>
        </p:nvSpPr>
        <p:spPr>
          <a:xfrm>
            <a:off x="361173" y="286149"/>
            <a:ext cx="495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CAFR5076 – 11,902 acres with 2014 start 2016 end 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0A6F584-6175-FC78-ADE3-F9AA865AB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" y="725333"/>
            <a:ext cx="5277702" cy="40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8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8">
            <a:extLst>
              <a:ext uri="{FF2B5EF4-FFF2-40B4-BE49-F238E27FC236}">
                <a16:creationId xmlns:a16="http://schemas.microsoft.com/office/drawing/2014/main" id="{B680F14B-8E2D-432C-E8EF-E50A47AD338A}"/>
              </a:ext>
            </a:extLst>
          </p:cNvPr>
          <p:cNvGraphicFramePr>
            <a:graphicFrameLocks noGrp="1"/>
          </p:cNvGraphicFramePr>
          <p:nvPr/>
        </p:nvGraphicFramePr>
        <p:xfrm>
          <a:off x="158593" y="4873410"/>
          <a:ext cx="5158912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294">
                  <a:extLst>
                    <a:ext uri="{9D8B030D-6E8A-4147-A177-3AD203B41FA5}">
                      <a16:colId xmlns:a16="http://schemas.microsoft.com/office/drawing/2014/main" val="3346434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1496491"/>
                    </a:ext>
                  </a:extLst>
                </a:gridCol>
                <a:gridCol w="4545338">
                  <a:extLst>
                    <a:ext uri="{9D8B030D-6E8A-4147-A177-3AD203B41FA5}">
                      <a16:colId xmlns:a16="http://schemas.microsoft.com/office/drawing/2014/main" val="3095098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Unburned/Underburned to Low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333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Low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45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Moderate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837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High Burn Severity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176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Increased Greenness/Increased Vegetation Response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560933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8BC3175D-B6CE-AF8F-8135-9D14C7E5F4CD}"/>
              </a:ext>
            </a:extLst>
          </p:cNvPr>
          <p:cNvSpPr txBox="1"/>
          <p:nvPr/>
        </p:nvSpPr>
        <p:spPr>
          <a:xfrm>
            <a:off x="542726" y="997421"/>
            <a:ext cx="495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CAFR5224 – 4,044 acres with 2017 start 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B089326-FB5F-E3FD-DA00-FE03566B2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87" y="1287780"/>
            <a:ext cx="7208520" cy="55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35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Buffer pool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52369" y="1081551"/>
            <a:ext cx="11314747" cy="461962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60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699" dirty="0"/>
              <a:t>To date: 13 of 150 ARB projects have experienced some sort of fire activity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1 has been terminated and 1 has withdrawn credits from the buffer pool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1.4 million retired for unintentional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0.6 million for intentional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Most likely these last two years will add to that list</a:t>
            </a:r>
          </a:p>
          <a:p>
            <a:pPr lvl="2">
              <a:lnSpc>
                <a:spcPct val="120000"/>
              </a:lnSpc>
              <a:spcAft>
                <a:spcPts val="0"/>
              </a:spcAft>
            </a:pPr>
            <a:r>
              <a:rPr lang="en-US" sz="1800" dirty="0"/>
              <a:t>Colville 0.6 million in 2019 and 3.2 million through July 2021</a:t>
            </a:r>
          </a:p>
          <a:p>
            <a:pPr lvl="2">
              <a:lnSpc>
                <a:spcPct val="120000"/>
              </a:lnSpc>
              <a:spcAft>
                <a:spcPts val="0"/>
              </a:spcAft>
            </a:pPr>
            <a:r>
              <a:rPr lang="en-US" sz="1800" dirty="0"/>
              <a:t>Warm Springs ?</a:t>
            </a:r>
          </a:p>
          <a:p>
            <a:pPr lvl="2">
              <a:lnSpc>
                <a:spcPct val="120000"/>
              </a:lnSpc>
              <a:spcAft>
                <a:spcPts val="0"/>
              </a:spcAft>
            </a:pPr>
            <a:r>
              <a:rPr lang="en-US" sz="1800" dirty="0"/>
              <a:t>Green Diamond Klamath East ?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endParaRPr lang="en-US" sz="1900" dirty="0"/>
          </a:p>
          <a:p>
            <a:pPr lvl="1">
              <a:lnSpc>
                <a:spcPct val="120000"/>
              </a:lnSpc>
              <a:spcAft>
                <a:spcPts val="0"/>
              </a:spcAft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10F76-51DE-24B3-0B73-41A620812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64" y="3950899"/>
            <a:ext cx="5958661" cy="2907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A001B-B3F7-F733-78B4-5C16D48E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13" y="5255917"/>
            <a:ext cx="5662660" cy="14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47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CARBON Market research needs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09878" y="1371600"/>
            <a:ext cx="11314747" cy="461962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60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699" dirty="0"/>
              <a:t>There appears to be a lack of coordination/collaboration between the carbon researchers and carbon practitioners.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2300" dirty="0"/>
              <a:t>There is even a communication gap (Example BC Forest Carbon SSP, </a:t>
            </a:r>
            <a:r>
              <a:rPr lang="en-US" sz="2300" dirty="0" err="1"/>
              <a:t>vs</a:t>
            </a:r>
            <a:r>
              <a:rPr lang="en-US" sz="2300" dirty="0"/>
              <a:t> IPCC SSP)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699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999" b="1" dirty="0"/>
              <a:t>What can the research community do to help?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699" dirty="0"/>
              <a:t>Leakage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2200" dirty="0"/>
              <a:t>The Brian Murray 20% in entrenched, but not necessarily appropriate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2200" dirty="0"/>
              <a:t>We can do better </a:t>
            </a:r>
            <a:r>
              <a:rPr lang="en-US" i="1" dirty="0"/>
              <a:t>(hint: the leakage is not constant, it depends on carbon market participation)</a:t>
            </a:r>
            <a:endParaRPr lang="en-US" sz="2200" i="1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699" dirty="0"/>
              <a:t>Permanence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2200" dirty="0"/>
              <a:t>Do we need permanence? </a:t>
            </a:r>
            <a:r>
              <a:rPr lang="en-US" sz="1600" i="1" dirty="0"/>
              <a:t>(is </a:t>
            </a:r>
            <a:r>
              <a:rPr lang="en-US" sz="1600" b="1" i="1" dirty="0"/>
              <a:t>forestry </a:t>
            </a:r>
            <a:r>
              <a:rPr lang="en-US" sz="1600" i="1" dirty="0"/>
              <a:t>the problem we are trying to solve?)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2200" dirty="0"/>
              <a:t> Why 100 years anyway? </a:t>
            </a:r>
            <a:r>
              <a:rPr lang="en-US" sz="1600" i="1" dirty="0"/>
              <a:t>(would you get better participation and thus emissions reductions with shorter contracts?)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endParaRPr lang="en-US" sz="2200" dirty="0"/>
          </a:p>
          <a:p>
            <a:pPr lvl="1">
              <a:lnSpc>
                <a:spcPct val="120000"/>
              </a:lnSpc>
              <a:spcAft>
                <a:spcPts val="0"/>
              </a:spcAft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252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8C14F4-F335-47AD-AE75-9D6CCABCED8C}"/>
              </a:ext>
            </a:extLst>
          </p:cNvPr>
          <p:cNvSpPr txBox="1">
            <a:spLocks/>
          </p:cNvSpPr>
          <p:nvPr/>
        </p:nvSpPr>
        <p:spPr bwMode="auto">
          <a:xfrm>
            <a:off x="257115" y="99976"/>
            <a:ext cx="8834004" cy="109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Clr>
                <a:prstClr val="black">
                  <a:lumMod val="50000"/>
                  <a:lumOff val="50000"/>
                </a:prstClr>
              </a:buClr>
              <a:buFont typeface="Wingdings" pitchFamily="2" charset="2"/>
              <a:buNone/>
            </a:pPr>
            <a:r>
              <a:rPr lang="en-US" sz="3600" b="1" dirty="0">
                <a:solidFill>
                  <a:srgbClr val="A27E55"/>
                </a:solidFill>
              </a:rPr>
              <a:t>Fast Forward to Now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2F859F-FA24-4047-B570-B4E9B65FF2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119" y="254522"/>
            <a:ext cx="2824361" cy="65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A34ABC-2F42-43CB-8E8B-E5AD4E0AD15E}"/>
              </a:ext>
            </a:extLst>
          </p:cNvPr>
          <p:cNvSpPr txBox="1"/>
          <p:nvPr/>
        </p:nvSpPr>
        <p:spPr>
          <a:xfrm>
            <a:off x="462456" y="1460938"/>
            <a:ext cx="11442328" cy="529375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b="1" dirty="0"/>
              <a:t>Same old story: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But worse----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Now we have NCX, FFCP, ACR Canada, CAR Mexico…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Landowners are confused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Academia is confused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Project developers are confused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Worse yet – offset buyers are confused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Market “watchdogs” are popping up all over</a:t>
            </a:r>
            <a:endParaRPr lang="en-US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And they are confused too</a:t>
            </a:r>
          </a:p>
          <a:p>
            <a:pPr algn="ctr"/>
            <a:r>
              <a:rPr lang="en-US" sz="3200" b="1" dirty="0"/>
              <a:t>Can we simplify </a:t>
            </a:r>
          </a:p>
        </p:txBody>
      </p:sp>
    </p:spTree>
    <p:extLst>
      <p:ext uri="{BB962C8B-B14F-4D97-AF65-F5344CB8AC3E}">
        <p14:creationId xmlns:p14="http://schemas.microsoft.com/office/powerpoint/2010/main" val="274790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8C14F4-F335-47AD-AE75-9D6CCABCED8C}"/>
              </a:ext>
            </a:extLst>
          </p:cNvPr>
          <p:cNvSpPr txBox="1">
            <a:spLocks/>
          </p:cNvSpPr>
          <p:nvPr/>
        </p:nvSpPr>
        <p:spPr bwMode="auto">
          <a:xfrm>
            <a:off x="257115" y="99976"/>
            <a:ext cx="8834004" cy="109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Clr>
                <a:prstClr val="black">
                  <a:lumMod val="50000"/>
                  <a:lumOff val="50000"/>
                </a:prstClr>
              </a:buClr>
              <a:buFont typeface="Wingdings" pitchFamily="2" charset="2"/>
              <a:buNone/>
            </a:pPr>
            <a:r>
              <a:rPr lang="en-US" sz="3600" b="1" dirty="0">
                <a:solidFill>
                  <a:srgbClr val="A27E55"/>
                </a:solidFill>
              </a:rPr>
              <a:t>Forest Carbon Markets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2F859F-FA24-4047-B570-B4E9B65FF2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119" y="254522"/>
            <a:ext cx="2824361" cy="65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A34ABC-2F42-43CB-8E8B-E5AD4E0AD15E}"/>
              </a:ext>
            </a:extLst>
          </p:cNvPr>
          <p:cNvSpPr txBox="1"/>
          <p:nvPr/>
        </p:nvSpPr>
        <p:spPr>
          <a:xfrm>
            <a:off x="462456" y="1460938"/>
            <a:ext cx="11442328" cy="470898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b="1" dirty="0"/>
              <a:t>Simplify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Don’t focus on stocks – they don’t matter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Only the interaction with the atmosphere matter</a:t>
            </a:r>
            <a:endParaRPr lang="en-US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Only 2 Concepts</a:t>
            </a:r>
            <a:endParaRPr lang="en-US" sz="1600" i="1" dirty="0"/>
          </a:p>
          <a:p>
            <a:pPr marL="1371600" lvl="2" indent="-457200">
              <a:buFont typeface="+mj-lt"/>
              <a:buAutoNum type="arabicPeriod"/>
            </a:pPr>
            <a:r>
              <a:rPr lang="en-US" sz="2800" b="1" dirty="0"/>
              <a:t>Reliability</a:t>
            </a:r>
            <a:r>
              <a:rPr lang="en-US" sz="2400" dirty="0"/>
              <a:t> – the emissions reduction (</a:t>
            </a:r>
            <a:r>
              <a:rPr lang="en-US" i="1" dirty="0"/>
              <a:t>or sequestration</a:t>
            </a:r>
            <a:r>
              <a:rPr lang="en-US" sz="2400" dirty="0"/>
              <a:t>) must be additional and that includes onsite and offsite effects (</a:t>
            </a:r>
            <a:r>
              <a:rPr lang="en-US" i="1" dirty="0"/>
              <a:t>so leakage</a:t>
            </a:r>
            <a:r>
              <a:rPr lang="en-US" sz="2400" dirty="0"/>
              <a:t>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b="1" dirty="0"/>
              <a:t>Durability </a:t>
            </a:r>
            <a:r>
              <a:rPr lang="en-US" sz="2400" dirty="0"/>
              <a:t>– they also need to stick around (</a:t>
            </a:r>
            <a:r>
              <a:rPr lang="en-US" i="1" dirty="0"/>
              <a:t>or we need to account for the project timeframe</a:t>
            </a:r>
            <a:r>
              <a:rPr lang="en-US" sz="2400" dirty="0"/>
              <a:t>) through reserve pools or discounting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534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5948" y="305162"/>
            <a:ext cx="10515177" cy="546432"/>
          </a:xfrm>
        </p:spPr>
        <p:txBody>
          <a:bodyPr/>
          <a:lstStyle/>
          <a:p>
            <a:r>
              <a:rPr lang="en-US" sz="3200" dirty="0"/>
              <a:t>Nationally </a:t>
            </a:r>
            <a:r>
              <a:rPr lang="en-US" sz="2000" dirty="0"/>
              <a:t>– Paris Agreement US Nationally Determined Contribution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2480E6-1928-4FCB-8E90-00064DCB99F7}"/>
              </a:ext>
            </a:extLst>
          </p:cNvPr>
          <p:cNvSpPr txBox="1">
            <a:spLocks/>
          </p:cNvSpPr>
          <p:nvPr/>
        </p:nvSpPr>
        <p:spPr bwMode="auto">
          <a:xfrm>
            <a:off x="241983" y="1005282"/>
            <a:ext cx="11348708" cy="616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8" rIns="68577" bIns="34288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24" indent="-171424" defTabSz="685697">
              <a:buClr>
                <a:prstClr val="black">
                  <a:lumMod val="50000"/>
                  <a:lumOff val="50000"/>
                </a:prstClr>
              </a:buClr>
              <a:buNone/>
            </a:pPr>
            <a:r>
              <a:rPr lang="en-US" sz="2799" b="1" dirty="0">
                <a:solidFill>
                  <a:prstClr val="black"/>
                </a:solidFill>
              </a:rPr>
              <a:t>This is what we sent in back in April 2021:</a:t>
            </a:r>
          </a:p>
          <a:p>
            <a: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599" u="sng" dirty="0">
                <a:solidFill>
                  <a:schemeClr val="bg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https://www4.unfccc.int/sites/ndcstaging/PublishedDocuments/United States of America First/United States NDC April 21 2021 Final.pdf</a:t>
            </a:r>
            <a:endParaRPr lang="en-US" sz="2000" u="sng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1BCDC5-D3EB-4B82-A501-305E19D01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7" y="2561618"/>
            <a:ext cx="3433369" cy="1526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862E0-F135-4F8F-8F46-ACD4430BE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094" y="2338675"/>
            <a:ext cx="7629765" cy="4253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09ECF4-D4E7-4BC8-8D5C-BE300A024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29" y="4178644"/>
            <a:ext cx="2417447" cy="241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63A33-41C4-4715-B1D4-99FB17B9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072"/>
            <a:ext cx="9103644" cy="486612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3000" b="1" dirty="0"/>
              <a:t>Harvest Probability Equations </a:t>
            </a:r>
          </a:p>
          <a:p>
            <a:pPr marL="457200" indent="-4572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utilizing some localized regression techniques </a:t>
            </a:r>
          </a:p>
          <a:p>
            <a:pPr marL="834390" lvl="1" indent="-4572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so either GWR </a:t>
            </a:r>
            <a:r>
              <a:rPr lang="en-US" sz="2000" i="1" dirty="0"/>
              <a:t>(betas vary across map) </a:t>
            </a:r>
            <a:r>
              <a:rPr lang="en-US" sz="2500" dirty="0"/>
              <a:t>or SAR </a:t>
            </a:r>
            <a:r>
              <a:rPr lang="en-US" sz="2000" i="1" dirty="0"/>
              <a:t>(error varies across map)</a:t>
            </a:r>
            <a:r>
              <a:rPr lang="en-US" sz="2500" dirty="0"/>
              <a:t> –or hopefully not both</a:t>
            </a:r>
          </a:p>
          <a:p>
            <a:pPr marL="457200" indent="-4572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Problem is we would need FIA cooperation</a:t>
            </a:r>
            <a:r>
              <a:rPr lang="en-US" sz="2800" i="1" dirty="0"/>
              <a:t> </a:t>
            </a:r>
            <a:r>
              <a:rPr lang="en-US" sz="2000" i="1" dirty="0"/>
              <a:t>(location and private owner type)</a:t>
            </a:r>
          </a:p>
          <a:p>
            <a:pPr marL="457200" indent="-4572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These could be applied both within an NCX</a:t>
            </a:r>
            <a:r>
              <a:rPr lang="en-US" sz="2000" i="1" dirty="0"/>
              <a:t>-type</a:t>
            </a:r>
            <a:r>
              <a:rPr lang="en-US" sz="2400" dirty="0"/>
              <a:t> program as well as within a ARB-CAR-ACR-VCS</a:t>
            </a:r>
            <a:r>
              <a:rPr lang="en-US" sz="2000" i="1" dirty="0"/>
              <a:t>-type</a:t>
            </a:r>
            <a:r>
              <a:rPr lang="en-US" sz="2400" dirty="0"/>
              <a:t> program </a:t>
            </a:r>
            <a:r>
              <a:rPr lang="en-US" i="1" dirty="0"/>
              <a:t>(don’t need it for VCS_FFCP)</a:t>
            </a:r>
            <a:endParaRPr lang="en-US" sz="2400" i="1" dirty="0"/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3000" b="1" dirty="0"/>
              <a:t>Risk in Buffer (Reserve) Pool</a:t>
            </a:r>
          </a:p>
          <a:p>
            <a:pPr marL="834390" lvl="1" indent="-4572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First focus on fire</a:t>
            </a:r>
          </a:p>
          <a:p>
            <a:pPr marL="971550" lvl="2" indent="-4572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What have the actual, project emissions</a:t>
            </a:r>
          </a:p>
          <a:p>
            <a:pPr marL="834390" lvl="1" indent="-4572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Maybe next hurricanes</a:t>
            </a:r>
          </a:p>
          <a:p>
            <a:pPr marL="834390" lvl="1" indent="-4572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4440AE-E1FF-6909-513A-BC3E5DC6CED6}"/>
              </a:ext>
            </a:extLst>
          </p:cNvPr>
          <p:cNvSpPr txBox="1">
            <a:spLocks/>
          </p:cNvSpPr>
          <p:nvPr/>
        </p:nvSpPr>
        <p:spPr bwMode="auto">
          <a:xfrm>
            <a:off x="409515" y="359202"/>
            <a:ext cx="8834004" cy="109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Clr>
                <a:prstClr val="black">
                  <a:lumMod val="50000"/>
                  <a:lumOff val="50000"/>
                </a:prstClr>
              </a:buClr>
              <a:buFont typeface="Wingdings" pitchFamily="2" charset="2"/>
              <a:buNone/>
            </a:pPr>
            <a:r>
              <a:rPr lang="en-US" sz="3600" b="1" dirty="0">
                <a:solidFill>
                  <a:srgbClr val="A27E55"/>
                </a:solidFill>
              </a:rPr>
              <a:t>FCQC Research Priorities </a:t>
            </a:r>
            <a:r>
              <a:rPr lang="en-US" sz="3200" i="1" dirty="0">
                <a:solidFill>
                  <a:srgbClr val="A27E55"/>
                </a:solidFill>
              </a:rPr>
              <a:t>(</a:t>
            </a:r>
            <a:r>
              <a:rPr lang="en-US" sz="2400" i="1" dirty="0">
                <a:solidFill>
                  <a:srgbClr val="A27E55"/>
                </a:solidFill>
              </a:rPr>
              <a:t>short-term</a:t>
            </a:r>
            <a:r>
              <a:rPr lang="en-US" sz="3200" i="1" dirty="0">
                <a:solidFill>
                  <a:srgbClr val="A27E55"/>
                </a:solidFill>
              </a:rPr>
              <a:t> </a:t>
            </a:r>
            <a:r>
              <a:rPr lang="en-US" sz="1000" i="1" dirty="0">
                <a:solidFill>
                  <a:srgbClr val="A27E55"/>
                </a:solidFill>
              </a:rPr>
              <a:t>after we finish the leakage work of course</a:t>
            </a:r>
            <a:r>
              <a:rPr lang="en-US" sz="3200" i="1" dirty="0">
                <a:solidFill>
                  <a:srgbClr val="A27E55"/>
                </a:solidFill>
              </a:rPr>
              <a:t>)</a:t>
            </a:r>
          </a:p>
          <a:p>
            <a:pPr marL="0" lvl="0" indent="0">
              <a:buNone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EE0CA-9B8E-FA1C-D3D5-BE0E1BED97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119" y="254522"/>
            <a:ext cx="2824361" cy="65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079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AEB965-7649-006E-DA73-3762D47E0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738625" cy="68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06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51561" y="1450157"/>
            <a:ext cx="481669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8802"/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defTabSz="1218802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Greg Latta</a:t>
            </a:r>
          </a:p>
          <a:p>
            <a:pPr defTabSz="1218802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Director, Policy Analysis Group</a:t>
            </a:r>
          </a:p>
          <a:p>
            <a:pPr defTabSz="1218802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2"/>
              </a:rPr>
              <a:t>glatta@uidaho.edu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62707" y="3886147"/>
            <a:ext cx="4116144" cy="1354210"/>
            <a:chOff x="6380480" y="4262455"/>
            <a:chExt cx="4460239" cy="1467417"/>
          </a:xfrm>
        </p:grpSpPr>
        <p:sp>
          <p:nvSpPr>
            <p:cNvPr id="8" name="Rectangle 7"/>
            <p:cNvSpPr/>
            <p:nvPr/>
          </p:nvSpPr>
          <p:spPr>
            <a:xfrm>
              <a:off x="6380480" y="4962810"/>
              <a:ext cx="4460239" cy="767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802"/>
              <a:r>
                <a:rPr lang="en-US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e-newsletter</a:t>
              </a:r>
              <a:r>
                <a:rPr lang="en-US" sz="20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and </a:t>
              </a:r>
              <a:r>
                <a:rPr lang="en-US" sz="2000" b="1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reports </a:t>
              </a:r>
            </a:p>
            <a:p>
              <a:pPr algn="ctr" defTabSz="1218802"/>
              <a:r>
                <a:rPr lang="en-US" sz="2000" b="1" dirty="0">
                  <a:solidFill>
                    <a:srgbClr val="B48D6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http://www.uidaho.edu/cnr/pag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56400" y="4262455"/>
              <a:ext cx="3706275" cy="63722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6756400" y="4950627"/>
              <a:ext cx="3706275" cy="0"/>
            </a:xfrm>
            <a:prstGeom prst="line">
              <a:avLst/>
            </a:prstGeom>
            <a:ln>
              <a:solidFill>
                <a:srgbClr val="5E819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932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5948" y="305162"/>
            <a:ext cx="10515177" cy="602729"/>
          </a:xfrm>
        </p:spPr>
        <p:txBody>
          <a:bodyPr/>
          <a:lstStyle/>
          <a:p>
            <a:r>
              <a:rPr lang="en-US" sz="3999" dirty="0"/>
              <a:t>Forests can help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2480E6-1928-4FCB-8E90-00064DCB99F7}"/>
              </a:ext>
            </a:extLst>
          </p:cNvPr>
          <p:cNvSpPr txBox="1">
            <a:spLocks/>
          </p:cNvSpPr>
          <p:nvPr/>
        </p:nvSpPr>
        <p:spPr bwMode="auto">
          <a:xfrm>
            <a:off x="241983" y="1005282"/>
            <a:ext cx="7063799" cy="616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8" rIns="68577" bIns="34288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24" indent="-171424" defTabSz="685697">
              <a:buClr>
                <a:prstClr val="black">
                  <a:lumMod val="50000"/>
                  <a:lumOff val="50000"/>
                </a:prstClr>
              </a:buClr>
              <a:buNone/>
            </a:pPr>
            <a:r>
              <a:rPr lang="en-US" sz="2799" b="1" dirty="0">
                <a:solidFill>
                  <a:prstClr val="black"/>
                </a:solidFill>
              </a:rPr>
              <a:t>Breaking down the emissions:</a:t>
            </a:r>
          </a:p>
          <a:p>
            <a:pPr marL="171424" indent="-171424" defTabSz="685697">
              <a:buClr>
                <a:prstClr val="black">
                  <a:lumMod val="50000"/>
                  <a:lumOff val="50000"/>
                </a:prstClr>
              </a:buClr>
              <a:buNone/>
            </a:pPr>
            <a:endParaRPr lang="en-US" sz="2799" b="1" dirty="0">
              <a:solidFill>
                <a:prstClr val="black"/>
              </a:solidFill>
            </a:endParaRPr>
          </a:p>
          <a:p>
            <a:pPr marL="171424" indent="-171424" defTabSz="685697">
              <a:buClr>
                <a:prstClr val="black">
                  <a:lumMod val="50000"/>
                  <a:lumOff val="50000"/>
                </a:prstClr>
              </a:buClr>
              <a:buNone/>
            </a:pPr>
            <a:endParaRPr lang="en-US" sz="2799" b="1" dirty="0">
              <a:solidFill>
                <a:prstClr val="black"/>
              </a:solidFill>
            </a:endParaRPr>
          </a:p>
          <a:p>
            <a:pPr marL="171424" indent="-171424" defTabSz="685697">
              <a:buClr>
                <a:prstClr val="black">
                  <a:lumMod val="50000"/>
                  <a:lumOff val="50000"/>
                </a:prstClr>
              </a:buClr>
              <a:buNone/>
            </a:pPr>
            <a:endParaRPr lang="en-US" sz="2799" b="1" dirty="0">
              <a:solidFill>
                <a:prstClr val="black"/>
              </a:solidFill>
            </a:endParaRPr>
          </a:p>
          <a:p>
            <a:pPr marL="171424" indent="-171424" defTabSz="685697">
              <a:buClr>
                <a:prstClr val="black">
                  <a:lumMod val="50000"/>
                  <a:lumOff val="50000"/>
                </a:prstClr>
              </a:buClr>
              <a:buNone/>
            </a:pPr>
            <a:endParaRPr lang="en-US" sz="2799" b="1" dirty="0">
              <a:solidFill>
                <a:prstClr val="black"/>
              </a:solidFill>
            </a:endParaRPr>
          </a:p>
          <a:p>
            <a:pPr marL="171424" indent="-171424" defTabSz="685697">
              <a:buClr>
                <a:prstClr val="black">
                  <a:lumMod val="50000"/>
                  <a:lumOff val="50000"/>
                </a:prstClr>
              </a:buClr>
              <a:buNone/>
            </a:pPr>
            <a:endParaRPr lang="en-US" sz="2799" b="1" dirty="0">
              <a:solidFill>
                <a:prstClr val="black"/>
              </a:solidFill>
            </a:endParaRPr>
          </a:p>
          <a:p>
            <a:pPr marL="171424" indent="-171424" defTabSz="685697">
              <a:buClr>
                <a:prstClr val="black">
                  <a:lumMod val="50000"/>
                  <a:lumOff val="50000"/>
                </a:prstClr>
              </a:buClr>
              <a:buNone/>
            </a:pPr>
            <a:endParaRPr lang="en-US" sz="2799" b="1" dirty="0">
              <a:solidFill>
                <a:prstClr val="black"/>
              </a:solidFill>
            </a:endParaRPr>
          </a:p>
          <a:p>
            <a:pPr marL="171424" indent="-171424" defTabSz="685697">
              <a:buClr>
                <a:prstClr val="black">
                  <a:lumMod val="50000"/>
                  <a:lumOff val="50000"/>
                </a:prstClr>
              </a:buClr>
              <a:buNone/>
            </a:pPr>
            <a:endParaRPr lang="en-US" sz="2799" b="1" dirty="0">
              <a:solidFill>
                <a:prstClr val="black"/>
              </a:solidFill>
            </a:endParaRPr>
          </a:p>
          <a:p>
            <a:pPr marL="171424" indent="-171424" defTabSz="685697">
              <a:buClr>
                <a:prstClr val="black">
                  <a:lumMod val="50000"/>
                  <a:lumOff val="50000"/>
                </a:prstClr>
              </a:buClr>
              <a:buNone/>
            </a:pPr>
            <a:endParaRPr lang="en-US" sz="2799" b="1" dirty="0">
              <a:solidFill>
                <a:prstClr val="black"/>
              </a:solidFill>
            </a:endParaRPr>
          </a:p>
          <a:p>
            <a:pPr marL="171424" indent="-171424" defTabSz="685697">
              <a:buClr>
                <a:prstClr val="black">
                  <a:lumMod val="50000"/>
                  <a:lumOff val="50000"/>
                </a:prstClr>
              </a:buClr>
              <a:buNone/>
            </a:pPr>
            <a:endParaRPr lang="en-US" sz="2799" b="1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600" u="sng" dirty="0">
                <a:solidFill>
                  <a:schemeClr val="bg2">
                    <a:lumMod val="50000"/>
                  </a:schemeClr>
                </a:solidFill>
              </a:rPr>
              <a:t>https://www.whitehouse.gov/wp-content/uploads/2021/10/ClimateNationalCommunication.pdf</a:t>
            </a:r>
            <a:endParaRPr lang="en-US" sz="1100" u="sng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BD5B1-6DBB-42C5-B52D-58AEBABAA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" y="1448029"/>
            <a:ext cx="3466699" cy="47027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42B0DA-4F0F-4307-BE58-89BF9251FA88}"/>
              </a:ext>
            </a:extLst>
          </p:cNvPr>
          <p:cNvSpPr txBox="1"/>
          <p:nvPr/>
        </p:nvSpPr>
        <p:spPr>
          <a:xfrm>
            <a:off x="7591885" y="116582"/>
            <a:ext cx="980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From last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D88791-0CCC-4F90-AD31-D764BF1FB3B3}"/>
              </a:ext>
            </a:extLst>
          </p:cNvPr>
          <p:cNvSpPr txBox="1"/>
          <p:nvPr/>
        </p:nvSpPr>
        <p:spPr>
          <a:xfrm>
            <a:off x="6896008" y="6201911"/>
            <a:ext cx="582902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200" b="1" dirty="0">
              <a:solidFill>
                <a:srgbClr val="FF0000"/>
              </a:solidFill>
              <a:latin typeface="MetaSerifPro-Book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MetaSerifPro-Book"/>
              </a:rPr>
              <a:t>This does not account for the impact of policy plans from the Biden administration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880F7-015B-4F8F-9BF8-5254F20FE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519" y="1552305"/>
            <a:ext cx="6522525" cy="49031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E539E0-16AB-46B4-9B0C-7849CEA9E0CE}"/>
              </a:ext>
            </a:extLst>
          </p:cNvPr>
          <p:cNvSpPr txBox="1"/>
          <p:nvPr/>
        </p:nvSpPr>
        <p:spPr>
          <a:xfrm>
            <a:off x="1486434" y="4190912"/>
            <a:ext cx="2476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Forests Reduce Gross Emissions 12%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6772CB0-E158-43D7-9C0A-298FE43C4D74}"/>
              </a:ext>
            </a:extLst>
          </p:cNvPr>
          <p:cNvSpPr/>
          <p:nvPr/>
        </p:nvSpPr>
        <p:spPr>
          <a:xfrm>
            <a:off x="7470869" y="4076625"/>
            <a:ext cx="529911" cy="761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99">
              <a:solidFill>
                <a:srgbClr val="FF00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3042CFE-266B-4EC5-82AA-946E3A55E9A2}"/>
              </a:ext>
            </a:extLst>
          </p:cNvPr>
          <p:cNvSpPr/>
          <p:nvPr/>
        </p:nvSpPr>
        <p:spPr>
          <a:xfrm>
            <a:off x="2222256" y="4762834"/>
            <a:ext cx="5241245" cy="598957"/>
          </a:xfrm>
          <a:custGeom>
            <a:avLst/>
            <a:gdLst>
              <a:gd name="connsiteX0" fmla="*/ 0 w 10483703"/>
              <a:gd name="connsiteY0" fmla="*/ 723014 h 1198052"/>
              <a:gd name="connsiteX1" fmla="*/ 2700670 w 10483703"/>
              <a:gd name="connsiteY1" fmla="*/ 1169581 h 1198052"/>
              <a:gd name="connsiteX2" fmla="*/ 10483703 w 10483703"/>
              <a:gd name="connsiteY2" fmla="*/ 0 h 119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3703" h="1198052">
                <a:moveTo>
                  <a:pt x="0" y="723014"/>
                </a:moveTo>
                <a:cubicBezTo>
                  <a:pt x="476693" y="1006548"/>
                  <a:pt x="953386" y="1290083"/>
                  <a:pt x="2700670" y="1169581"/>
                </a:cubicBezTo>
                <a:cubicBezTo>
                  <a:pt x="4447954" y="1049079"/>
                  <a:pt x="7465828" y="524539"/>
                  <a:pt x="10483703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A8D9C4-6FF0-42DE-B551-46F22D0A9E71}"/>
              </a:ext>
            </a:extLst>
          </p:cNvPr>
          <p:cNvSpPr txBox="1"/>
          <p:nvPr/>
        </p:nvSpPr>
        <p:spPr>
          <a:xfrm>
            <a:off x="10693170" y="3442830"/>
            <a:ext cx="1421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This forest sink will either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Decline</a:t>
            </a:r>
            <a:r>
              <a:rPr lang="en-US" b="1" dirty="0">
                <a:solidFill>
                  <a:srgbClr val="7030A0"/>
                </a:solidFill>
              </a:rPr>
              <a:t> or </a:t>
            </a:r>
            <a:r>
              <a:rPr lang="en-US" b="1" dirty="0">
                <a:solidFill>
                  <a:srgbClr val="00B0F0"/>
                </a:solidFill>
              </a:rPr>
              <a:t>Increase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E49228-4197-4839-8F72-BF63564D6C2D}"/>
              </a:ext>
            </a:extLst>
          </p:cNvPr>
          <p:cNvCxnSpPr/>
          <p:nvPr/>
        </p:nvCxnSpPr>
        <p:spPr>
          <a:xfrm flipH="1">
            <a:off x="10324611" y="4457581"/>
            <a:ext cx="380956" cy="11634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16AA05-54F1-4FC0-88DF-77016EDFC121}"/>
              </a:ext>
            </a:extLst>
          </p:cNvPr>
          <p:cNvCxnSpPr/>
          <p:nvPr/>
        </p:nvCxnSpPr>
        <p:spPr>
          <a:xfrm flipH="1">
            <a:off x="10324611" y="4835548"/>
            <a:ext cx="324306" cy="19982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2DBC3A-81A2-B1AF-C5D5-40E191E4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887" y="45336"/>
            <a:ext cx="2867465" cy="15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Cap and trade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F297-C8FE-00E9-8C3A-53BDEBBDD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329" y="1194319"/>
            <a:ext cx="5584069" cy="5589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D7AAAD-B942-99A8-DF19-9E1D6EB33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055" y="2024744"/>
            <a:ext cx="3312393" cy="4758612"/>
          </a:xfrm>
          <a:prstGeom prst="rect">
            <a:avLst/>
          </a:prstGeom>
        </p:spPr>
      </p:pic>
      <p:pic>
        <p:nvPicPr>
          <p:cNvPr id="6" name="Picture 5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id="{0328BC93-8427-F4D6-48B8-757BD266C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81" y="95352"/>
            <a:ext cx="909832" cy="909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08DBE9-B8AF-1FEE-8BE5-A03892C69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9" y="1194319"/>
            <a:ext cx="1835021" cy="27525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AE67A4-4079-38AF-34CE-E397C06999FF}"/>
              </a:ext>
            </a:extLst>
          </p:cNvPr>
          <p:cNvCxnSpPr/>
          <p:nvPr/>
        </p:nvCxnSpPr>
        <p:spPr>
          <a:xfrm flipV="1">
            <a:off x="1660849" y="2024744"/>
            <a:ext cx="970384" cy="2705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189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Cap and trade – California example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24645-8778-5387-A994-2C1C5FC3B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2" y="1198901"/>
            <a:ext cx="9177479" cy="5136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1933C-780B-9F24-08D3-48B02A5722D6}"/>
              </a:ext>
            </a:extLst>
          </p:cNvPr>
          <p:cNvSpPr txBox="1"/>
          <p:nvPr/>
        </p:nvSpPr>
        <p:spPr>
          <a:xfrm>
            <a:off x="125165" y="1576873"/>
            <a:ext cx="2674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Give some to utilities and industry</a:t>
            </a:r>
          </a:p>
          <a:p>
            <a:pPr marL="342900" indent="-342900">
              <a:buAutoNum type="arabicParenR"/>
            </a:pPr>
            <a:r>
              <a:rPr lang="en-US" dirty="0"/>
              <a:t>Auction some to highest bidder</a:t>
            </a:r>
          </a:p>
          <a:p>
            <a:pPr marL="342900" indent="-342900">
              <a:buAutoNum type="arabicParenR"/>
            </a:pPr>
            <a:r>
              <a:rPr lang="en-US" dirty="0"/>
              <a:t>Hold a little bit in case prices go nuts</a:t>
            </a:r>
          </a:p>
        </p:txBody>
      </p:sp>
    </p:spTree>
    <p:extLst>
      <p:ext uri="{BB962C8B-B14F-4D97-AF65-F5344CB8AC3E}">
        <p14:creationId xmlns:p14="http://schemas.microsoft.com/office/powerpoint/2010/main" val="3662301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5" y="-124374"/>
            <a:ext cx="11464892" cy="1019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Cost containment - expanded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24645-8778-5387-A994-2C1C5FC3B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2448079"/>
            <a:ext cx="3505200" cy="1961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849B1-88C0-9A8D-1EC2-A98EB83B6256}"/>
              </a:ext>
            </a:extLst>
          </p:cNvPr>
          <p:cNvSpPr txBox="1"/>
          <p:nvPr/>
        </p:nvSpPr>
        <p:spPr>
          <a:xfrm>
            <a:off x="335903" y="1227935"/>
            <a:ext cx="891073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Cost Containment and Market Flexibility Mechanisms 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Trading of allowances is allowed to minimize cost of pollution controls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Banking of allowances is allowed to guard against shortages and price swings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 percent of allowances are held in a strategic reserve to contain costs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Multi-year compliance periods to buffer annual variations in product output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65237-4EA0-0E2D-BA14-FC18B975373B}"/>
              </a:ext>
            </a:extLst>
          </p:cNvPr>
          <p:cNvSpPr txBox="1"/>
          <p:nvPr/>
        </p:nvSpPr>
        <p:spPr>
          <a:xfrm>
            <a:off x="425979" y="3145606"/>
            <a:ext cx="1116407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And the “nuts” part is where offsets come in</a:t>
            </a:r>
          </a:p>
          <a:p>
            <a:endParaRPr lang="en-US" sz="2000" i="1" dirty="0"/>
          </a:p>
          <a:p>
            <a:r>
              <a:rPr lang="en-US" sz="3600" b="1" dirty="0">
                <a:latin typeface="Franklin Gothic Demi" panose="020B0703020102020204" pitchFamily="34" charset="0"/>
              </a:rPr>
              <a:t>OFFSETS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Allowed for up to 8 percent of a facility’s compliance obligation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Limited to emissions-reduction projects in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Restricted to projects in five areas: </a:t>
            </a:r>
            <a:r>
              <a:rPr lang="en-US" sz="2400" b="1" dirty="0"/>
              <a:t>forestry</a:t>
            </a:r>
            <a:r>
              <a:rPr lang="en-US" sz="2400" dirty="0"/>
              <a:t>, urban forestry, dairy digesters, destruction of ozone-depleting substances, and mine methane capture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Offsets must be independently verified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Currently analyzing rice cultivation protocol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71722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8|9.2|1.6|19.8|2.6"/>
</p:tagLst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CNR-template" id="{21A50B6D-C91A-414F-AF3A-0C0057E38C45}" vid="{F01B9D2E-9BF1-7C44-959E-AF3263686AFE}"/>
    </a:ext>
  </a:extLst>
</a:theme>
</file>

<file path=ppt/theme/theme4.xml><?xml version="1.0" encoding="utf-8"?>
<a:theme xmlns:a="http://schemas.openxmlformats.org/drawingml/2006/main" name="1_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CNR-template" id="{21A50B6D-C91A-414F-AF3A-0C0057E38C45}" vid="{F01B9D2E-9BF1-7C44-959E-AF3263686AFE}"/>
    </a:ext>
  </a:extLst>
</a:theme>
</file>

<file path=ppt/theme/theme5.xml><?xml version="1.0" encoding="utf-8"?>
<a:theme xmlns:a="http://schemas.openxmlformats.org/drawingml/2006/main" name="2_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CNR-template" id="{21A50B6D-C91A-414F-AF3A-0C0057E38C45}" vid="{F01B9D2E-9BF1-7C44-959E-AF3263686AF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36170</TotalTime>
  <Words>2696</Words>
  <Application>Microsoft Office PowerPoint</Application>
  <PresentationFormat>Widescreen</PresentationFormat>
  <Paragraphs>452</Paragraphs>
  <Slides>52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52</vt:i4>
      </vt:variant>
    </vt:vector>
  </HeadingPairs>
  <TitlesOfParts>
    <vt:vector size="70" baseType="lpstr">
      <vt:lpstr>Archivo Regular</vt:lpstr>
      <vt:lpstr>Arial</vt:lpstr>
      <vt:lpstr>Arial Narrow</vt:lpstr>
      <vt:lpstr>Bahnschrift SemiLight Condensed</vt:lpstr>
      <vt:lpstr>Calibri</vt:lpstr>
      <vt:lpstr>Calibri Light</vt:lpstr>
      <vt:lpstr>Cambria</vt:lpstr>
      <vt:lpstr>Franklin Gothic Book</vt:lpstr>
      <vt:lpstr>Franklin Gothic Demi</vt:lpstr>
      <vt:lpstr>Helvetica</vt:lpstr>
      <vt:lpstr>MetaSerifPro-Book</vt:lpstr>
      <vt:lpstr>Rockwell</vt:lpstr>
      <vt:lpstr>Wingdings</vt:lpstr>
      <vt:lpstr>Title</vt:lpstr>
      <vt:lpstr>Office Theme</vt:lpstr>
      <vt:lpstr>Text Slides</vt:lpstr>
      <vt:lpstr>1_Text Slides</vt:lpstr>
      <vt:lpstr>2_Text Slides</vt:lpstr>
      <vt:lpstr>Impact of Wildfire on Forestry and Carbon  – More like Forest Carbon markets 101 and a peak at Wildfire</vt:lpstr>
      <vt:lpstr>PowerPoint Presentation</vt:lpstr>
      <vt:lpstr>PowerPoint Presentation</vt:lpstr>
      <vt:lpstr>PowerPoint Presentation</vt:lpstr>
      <vt:lpstr>Nationally – Paris Agreement US Nationally Determined Contribution</vt:lpstr>
      <vt:lpstr>Forests can help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Stand growth and yield</vt:lpstr>
      <vt:lpstr>Basic Stand growth and yield</vt:lpstr>
      <vt:lpstr>PowerPoint Presentation</vt:lpstr>
      <vt:lpstr>PowerPoint Presentation</vt:lpstr>
      <vt:lpstr>PowerPoint Presentation</vt:lpstr>
      <vt:lpstr>PowerPoint Presentation</vt:lpstr>
      <vt:lpstr>Following CARBON and MONEY through an Offset Market</vt:lpstr>
      <vt:lpstr>PowerPoint Presentation</vt:lpstr>
      <vt:lpstr>How ARB IFM (Improved Forest Management) Works</vt:lpstr>
      <vt:lpstr>How ARB IFM (Improved Forest Management)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Buffer pool</vt:lpstr>
      <vt:lpstr>CARBON Market research needs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Issues, Independent Analysis, Growing Partnerships: The Next 25 Years of the PAG</dc:title>
  <dc:creator>Dennis Becker</dc:creator>
  <cp:lastModifiedBy>Latta, Gregory (glatta@uidaho.edu)</cp:lastModifiedBy>
  <cp:revision>769</cp:revision>
  <cp:lastPrinted>2020-03-04T00:21:38Z</cp:lastPrinted>
  <dcterms:created xsi:type="dcterms:W3CDTF">2016-03-25T18:01:23Z</dcterms:created>
  <dcterms:modified xsi:type="dcterms:W3CDTF">2023-02-14T19:18:32Z</dcterms:modified>
</cp:coreProperties>
</file>