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314" r:id="rId4"/>
    <p:sldMasterId id="2147484317" r:id="rId5"/>
    <p:sldMasterId id="2147484326" r:id="rId6"/>
    <p:sldMasterId id="2147484315" r:id="rId7"/>
    <p:sldMasterId id="2147484316" r:id="rId8"/>
  </p:sldMasterIdLst>
  <p:notesMasterIdLst>
    <p:notesMasterId r:id="rId40"/>
  </p:notesMasterIdLst>
  <p:handoutMasterIdLst>
    <p:handoutMasterId r:id="rId41"/>
  </p:handoutMasterIdLst>
  <p:sldIdLst>
    <p:sldId id="372" r:id="rId9"/>
    <p:sldId id="359" r:id="rId10"/>
    <p:sldId id="301" r:id="rId11"/>
    <p:sldId id="375" r:id="rId12"/>
    <p:sldId id="432" r:id="rId13"/>
    <p:sldId id="437" r:id="rId14"/>
    <p:sldId id="395" r:id="rId15"/>
    <p:sldId id="378" r:id="rId16"/>
    <p:sldId id="424" r:id="rId17"/>
    <p:sldId id="425" r:id="rId18"/>
    <p:sldId id="433" r:id="rId19"/>
    <p:sldId id="426" r:id="rId20"/>
    <p:sldId id="427" r:id="rId21"/>
    <p:sldId id="380" r:id="rId22"/>
    <p:sldId id="381" r:id="rId23"/>
    <p:sldId id="387" r:id="rId24"/>
    <p:sldId id="388" r:id="rId25"/>
    <p:sldId id="391" r:id="rId26"/>
    <p:sldId id="393" r:id="rId27"/>
    <p:sldId id="392" r:id="rId28"/>
    <p:sldId id="396" r:id="rId29"/>
    <p:sldId id="397" r:id="rId30"/>
    <p:sldId id="398" r:id="rId31"/>
    <p:sldId id="401" r:id="rId32"/>
    <p:sldId id="400" r:id="rId33"/>
    <p:sldId id="434" r:id="rId34"/>
    <p:sldId id="436" r:id="rId35"/>
    <p:sldId id="435" r:id="rId36"/>
    <p:sldId id="404" r:id="rId37"/>
    <p:sldId id="405" r:id="rId38"/>
    <p:sldId id="418" r:id="rId39"/>
  </p:sldIdLst>
  <p:sldSz cx="9144000" cy="6858000" type="screen4x3"/>
  <p:notesSz cx="6858000" cy="9144000"/>
  <p:defaultTextStyle>
    <a:defPPr>
      <a:defRPr lang="ru-RU"/>
    </a:defPPr>
    <a:lvl1pPr marL="0" algn="l" defTabSz="1022495" rtl="0" eaLnBrk="1" latinLnBrk="0" hangingPunct="1">
      <a:defRPr sz="2016" kern="1200">
        <a:solidFill>
          <a:schemeClr val="tx1"/>
        </a:solidFill>
        <a:latin typeface="+mn-lt"/>
        <a:ea typeface="+mn-ea"/>
        <a:cs typeface="+mn-cs"/>
      </a:defRPr>
    </a:lvl1pPr>
    <a:lvl2pPr marL="511248" algn="l" defTabSz="1022495" rtl="0" eaLnBrk="1" latinLnBrk="0" hangingPunct="1">
      <a:defRPr sz="2016" kern="1200">
        <a:solidFill>
          <a:schemeClr val="tx1"/>
        </a:solidFill>
        <a:latin typeface="+mn-lt"/>
        <a:ea typeface="+mn-ea"/>
        <a:cs typeface="+mn-cs"/>
      </a:defRPr>
    </a:lvl2pPr>
    <a:lvl3pPr marL="1022495" algn="l" defTabSz="1022495" rtl="0" eaLnBrk="1" latinLnBrk="0" hangingPunct="1">
      <a:defRPr sz="2016" kern="1200">
        <a:solidFill>
          <a:schemeClr val="tx1"/>
        </a:solidFill>
        <a:latin typeface="+mn-lt"/>
        <a:ea typeface="+mn-ea"/>
        <a:cs typeface="+mn-cs"/>
      </a:defRPr>
    </a:lvl3pPr>
    <a:lvl4pPr marL="1533743" algn="l" defTabSz="1022495" rtl="0" eaLnBrk="1" latinLnBrk="0" hangingPunct="1">
      <a:defRPr sz="2016" kern="1200">
        <a:solidFill>
          <a:schemeClr val="tx1"/>
        </a:solidFill>
        <a:latin typeface="+mn-lt"/>
        <a:ea typeface="+mn-ea"/>
        <a:cs typeface="+mn-cs"/>
      </a:defRPr>
    </a:lvl4pPr>
    <a:lvl5pPr marL="2044989" algn="l" defTabSz="1022495" rtl="0" eaLnBrk="1" latinLnBrk="0" hangingPunct="1">
      <a:defRPr sz="2016" kern="1200">
        <a:solidFill>
          <a:schemeClr val="tx1"/>
        </a:solidFill>
        <a:latin typeface="+mn-lt"/>
        <a:ea typeface="+mn-ea"/>
        <a:cs typeface="+mn-cs"/>
      </a:defRPr>
    </a:lvl5pPr>
    <a:lvl6pPr marL="2556233" algn="l" defTabSz="1022495" rtl="0" eaLnBrk="1" latinLnBrk="0" hangingPunct="1">
      <a:defRPr sz="2016" kern="1200">
        <a:solidFill>
          <a:schemeClr val="tx1"/>
        </a:solidFill>
        <a:latin typeface="+mn-lt"/>
        <a:ea typeface="+mn-ea"/>
        <a:cs typeface="+mn-cs"/>
      </a:defRPr>
    </a:lvl6pPr>
    <a:lvl7pPr marL="3067482" algn="l" defTabSz="1022495" rtl="0" eaLnBrk="1" latinLnBrk="0" hangingPunct="1">
      <a:defRPr sz="2016" kern="1200">
        <a:solidFill>
          <a:schemeClr val="tx1"/>
        </a:solidFill>
        <a:latin typeface="+mn-lt"/>
        <a:ea typeface="+mn-ea"/>
        <a:cs typeface="+mn-cs"/>
      </a:defRPr>
    </a:lvl7pPr>
    <a:lvl8pPr marL="3578727" algn="l" defTabSz="1022495" rtl="0" eaLnBrk="1" latinLnBrk="0" hangingPunct="1">
      <a:defRPr sz="2016" kern="1200">
        <a:solidFill>
          <a:schemeClr val="tx1"/>
        </a:solidFill>
        <a:latin typeface="+mn-lt"/>
        <a:ea typeface="+mn-ea"/>
        <a:cs typeface="+mn-cs"/>
      </a:defRPr>
    </a:lvl8pPr>
    <a:lvl9pPr marL="4089975" algn="l" defTabSz="1022495"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372"/>
            <p14:sldId id="359"/>
            <p14:sldId id="301"/>
            <p14:sldId id="375"/>
            <p14:sldId id="432"/>
            <p14:sldId id="437"/>
            <p14:sldId id="395"/>
            <p14:sldId id="378"/>
            <p14:sldId id="424"/>
            <p14:sldId id="425"/>
            <p14:sldId id="433"/>
            <p14:sldId id="426"/>
            <p14:sldId id="427"/>
            <p14:sldId id="380"/>
            <p14:sldId id="381"/>
            <p14:sldId id="387"/>
            <p14:sldId id="388"/>
            <p14:sldId id="391"/>
            <p14:sldId id="393"/>
            <p14:sldId id="392"/>
            <p14:sldId id="396"/>
            <p14:sldId id="397"/>
            <p14:sldId id="398"/>
            <p14:sldId id="401"/>
            <p14:sldId id="400"/>
            <p14:sldId id="434"/>
            <p14:sldId id="436"/>
            <p14:sldId id="435"/>
            <p14:sldId id="404"/>
            <p14:sldId id="405"/>
            <p14:sldId id="418"/>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81328" autoAdjust="0"/>
  </p:normalViewPr>
  <p:slideViewPr>
    <p:cSldViewPr>
      <p:cViewPr varScale="1">
        <p:scale>
          <a:sx n="88" d="100"/>
          <a:sy n="88" d="100"/>
        </p:scale>
        <p:origin x="172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02.04.2025</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02.04.2025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511248" rtl="0" eaLnBrk="1" latinLnBrk="0" hangingPunct="1">
      <a:defRPr sz="1344" b="0" i="0" kern="1200">
        <a:solidFill>
          <a:schemeClr val="tx1"/>
        </a:solidFill>
        <a:latin typeface="Archivo Regular" charset="0"/>
        <a:ea typeface="+mn-ea"/>
        <a:cs typeface="+mn-cs"/>
      </a:defRPr>
    </a:lvl1pPr>
    <a:lvl2pPr marL="511248" algn="l" defTabSz="511248" rtl="0" eaLnBrk="1" latinLnBrk="0" hangingPunct="1">
      <a:defRPr sz="1344" b="0" i="0" kern="1200">
        <a:solidFill>
          <a:schemeClr val="tx1"/>
        </a:solidFill>
        <a:latin typeface="Archivo Regular" charset="0"/>
        <a:ea typeface="+mn-ea"/>
        <a:cs typeface="+mn-cs"/>
      </a:defRPr>
    </a:lvl2pPr>
    <a:lvl3pPr marL="1022495" algn="l" defTabSz="511248" rtl="0" eaLnBrk="1" latinLnBrk="0" hangingPunct="1">
      <a:defRPr sz="1344" b="0" i="0" kern="1200">
        <a:solidFill>
          <a:schemeClr val="tx1"/>
        </a:solidFill>
        <a:latin typeface="Archivo Regular" charset="0"/>
        <a:ea typeface="+mn-ea"/>
        <a:cs typeface="+mn-cs"/>
      </a:defRPr>
    </a:lvl3pPr>
    <a:lvl4pPr marL="1533743" algn="l" defTabSz="511248" rtl="0" eaLnBrk="1" latinLnBrk="0" hangingPunct="1">
      <a:defRPr sz="1344" b="0" i="0" kern="1200">
        <a:solidFill>
          <a:schemeClr val="tx1"/>
        </a:solidFill>
        <a:latin typeface="Archivo Regular" charset="0"/>
        <a:ea typeface="+mn-ea"/>
        <a:cs typeface="+mn-cs"/>
      </a:defRPr>
    </a:lvl4pPr>
    <a:lvl5pPr marL="2044989" algn="l" defTabSz="511248" rtl="0" eaLnBrk="1" latinLnBrk="0" hangingPunct="1">
      <a:defRPr sz="1344" b="0" i="0" kern="1200">
        <a:solidFill>
          <a:schemeClr val="tx1"/>
        </a:solidFill>
        <a:latin typeface="Archivo Regular" charset="0"/>
        <a:ea typeface="+mn-ea"/>
        <a:cs typeface="+mn-cs"/>
      </a:defRPr>
    </a:lvl5pPr>
    <a:lvl6pPr marL="2556233" algn="l" defTabSz="511248" rtl="0" eaLnBrk="1" latinLnBrk="0" hangingPunct="1">
      <a:defRPr sz="1344" kern="1200">
        <a:solidFill>
          <a:schemeClr val="tx1"/>
        </a:solidFill>
        <a:latin typeface="+mn-lt"/>
        <a:ea typeface="+mn-ea"/>
        <a:cs typeface="+mn-cs"/>
      </a:defRPr>
    </a:lvl6pPr>
    <a:lvl7pPr marL="3067482" algn="l" defTabSz="511248" rtl="0" eaLnBrk="1" latinLnBrk="0" hangingPunct="1">
      <a:defRPr sz="1344" kern="1200">
        <a:solidFill>
          <a:schemeClr val="tx1"/>
        </a:solidFill>
        <a:latin typeface="+mn-lt"/>
        <a:ea typeface="+mn-ea"/>
        <a:cs typeface="+mn-cs"/>
      </a:defRPr>
    </a:lvl7pPr>
    <a:lvl8pPr marL="3578727" algn="l" defTabSz="511248" rtl="0" eaLnBrk="1" latinLnBrk="0" hangingPunct="1">
      <a:defRPr sz="1344" kern="1200">
        <a:solidFill>
          <a:schemeClr val="tx1"/>
        </a:solidFill>
        <a:latin typeface="+mn-lt"/>
        <a:ea typeface="+mn-ea"/>
        <a:cs typeface="+mn-cs"/>
      </a:defRPr>
    </a:lvl8pPr>
    <a:lvl9pPr marL="4089975" algn="l" defTabSz="51124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a:t>
            </a:fld>
            <a:endParaRPr lang="ru-RU" dirty="0"/>
          </a:p>
        </p:txBody>
      </p:sp>
    </p:spTree>
    <p:extLst>
      <p:ext uri="{BB962C8B-B14F-4D97-AF65-F5344CB8AC3E}">
        <p14:creationId xmlns:p14="http://schemas.microsoft.com/office/powerpoint/2010/main" val="137337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a:t>
            </a:r>
          </a:p>
        </p:txBody>
      </p:sp>
      <p:sp>
        <p:nvSpPr>
          <p:cNvPr id="4" name="Slide Number Placeholder 3"/>
          <p:cNvSpPr>
            <a:spLocks noGrp="1"/>
          </p:cNvSpPr>
          <p:nvPr>
            <p:ph type="sldNum" sz="quarter" idx="5"/>
          </p:nvPr>
        </p:nvSpPr>
        <p:spPr/>
        <p:txBody>
          <a:bodyPr/>
          <a:lstStyle/>
          <a:p>
            <a:fld id="{013FC40D-6FB9-1648-B027-EAD4E7DC4F2C}" type="slidenum">
              <a:rPr lang="ru-RU" smtClean="0"/>
              <a:pPr/>
              <a:t>16</a:t>
            </a:fld>
            <a:endParaRPr lang="ru-RU" dirty="0"/>
          </a:p>
        </p:txBody>
      </p:sp>
    </p:spTree>
    <p:extLst>
      <p:ext uri="{BB962C8B-B14F-4D97-AF65-F5344CB8AC3E}">
        <p14:creationId xmlns:p14="http://schemas.microsoft.com/office/powerpoint/2010/main" val="14393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17</a:t>
            </a:fld>
            <a:endParaRPr lang="ru-RU" dirty="0"/>
          </a:p>
        </p:txBody>
      </p:sp>
    </p:spTree>
    <p:extLst>
      <p:ext uri="{BB962C8B-B14F-4D97-AF65-F5344CB8AC3E}">
        <p14:creationId xmlns:p14="http://schemas.microsoft.com/office/powerpoint/2010/main" val="124461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p:txBody>
      </p:sp>
      <p:sp>
        <p:nvSpPr>
          <p:cNvPr id="4" name="Slide Number Placeholder 3"/>
          <p:cNvSpPr>
            <a:spLocks noGrp="1"/>
          </p:cNvSpPr>
          <p:nvPr>
            <p:ph type="sldNum" sz="quarter" idx="5"/>
          </p:nvPr>
        </p:nvSpPr>
        <p:spPr/>
        <p:txBody>
          <a:bodyPr/>
          <a:lstStyle/>
          <a:p>
            <a:fld id="{013FC40D-6FB9-1648-B027-EAD4E7DC4F2C}" type="slidenum">
              <a:rPr lang="ru-RU" smtClean="0"/>
              <a:pPr/>
              <a:t>18</a:t>
            </a:fld>
            <a:endParaRPr lang="ru-RU" dirty="0"/>
          </a:p>
        </p:txBody>
      </p:sp>
    </p:spTree>
    <p:extLst>
      <p:ext uri="{BB962C8B-B14F-4D97-AF65-F5344CB8AC3E}">
        <p14:creationId xmlns:p14="http://schemas.microsoft.com/office/powerpoint/2010/main" val="292867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20</a:t>
            </a:fld>
            <a:endParaRPr lang="ru-RU" dirty="0"/>
          </a:p>
        </p:txBody>
      </p:sp>
    </p:spTree>
    <p:extLst>
      <p:ext uri="{BB962C8B-B14F-4D97-AF65-F5344CB8AC3E}">
        <p14:creationId xmlns:p14="http://schemas.microsoft.com/office/powerpoint/2010/main" val="407645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21</a:t>
            </a:fld>
            <a:endParaRPr lang="ru-RU" dirty="0"/>
          </a:p>
        </p:txBody>
      </p:sp>
    </p:spTree>
    <p:extLst>
      <p:ext uri="{BB962C8B-B14F-4D97-AF65-F5344CB8AC3E}">
        <p14:creationId xmlns:p14="http://schemas.microsoft.com/office/powerpoint/2010/main" val="380247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22</a:t>
            </a:fld>
            <a:endParaRPr lang="ru-RU" dirty="0"/>
          </a:p>
        </p:txBody>
      </p:sp>
    </p:spTree>
    <p:extLst>
      <p:ext uri="{BB962C8B-B14F-4D97-AF65-F5344CB8AC3E}">
        <p14:creationId xmlns:p14="http://schemas.microsoft.com/office/powerpoint/2010/main" val="239986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24</a:t>
            </a:fld>
            <a:endParaRPr lang="ru-RU" dirty="0"/>
          </a:p>
        </p:txBody>
      </p:sp>
    </p:spTree>
    <p:extLst>
      <p:ext uri="{BB962C8B-B14F-4D97-AF65-F5344CB8AC3E}">
        <p14:creationId xmlns:p14="http://schemas.microsoft.com/office/powerpoint/2010/main" val="158801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25</a:t>
            </a:fld>
            <a:endParaRPr lang="ru-RU" dirty="0"/>
          </a:p>
        </p:txBody>
      </p:sp>
    </p:spTree>
    <p:extLst>
      <p:ext uri="{BB962C8B-B14F-4D97-AF65-F5344CB8AC3E}">
        <p14:creationId xmlns:p14="http://schemas.microsoft.com/office/powerpoint/2010/main" val="1254213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27</a:t>
            </a:fld>
            <a:endParaRPr lang="ru-RU" dirty="0"/>
          </a:p>
        </p:txBody>
      </p:sp>
    </p:spTree>
    <p:extLst>
      <p:ext uri="{BB962C8B-B14F-4D97-AF65-F5344CB8AC3E}">
        <p14:creationId xmlns:p14="http://schemas.microsoft.com/office/powerpoint/2010/main" val="105529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28</a:t>
            </a:fld>
            <a:endParaRPr lang="ru-RU" dirty="0"/>
          </a:p>
        </p:txBody>
      </p:sp>
    </p:spTree>
    <p:extLst>
      <p:ext uri="{BB962C8B-B14F-4D97-AF65-F5344CB8AC3E}">
        <p14:creationId xmlns:p14="http://schemas.microsoft.com/office/powerpoint/2010/main" val="9453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a:t>
            </a:fld>
            <a:endParaRPr lang="ru-RU" dirty="0"/>
          </a:p>
        </p:txBody>
      </p:sp>
    </p:spTree>
    <p:extLst>
      <p:ext uri="{BB962C8B-B14F-4D97-AF65-F5344CB8AC3E}">
        <p14:creationId xmlns:p14="http://schemas.microsoft.com/office/powerpoint/2010/main" val="313131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30</a:t>
            </a:fld>
            <a:endParaRPr lang="ru-RU" dirty="0"/>
          </a:p>
        </p:txBody>
      </p:sp>
    </p:spTree>
    <p:extLst>
      <p:ext uri="{BB962C8B-B14F-4D97-AF65-F5344CB8AC3E}">
        <p14:creationId xmlns:p14="http://schemas.microsoft.com/office/powerpoint/2010/main" val="222283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3</a:t>
            </a:fld>
            <a:endParaRPr lang="ru-RU" dirty="0"/>
          </a:p>
        </p:txBody>
      </p:sp>
    </p:spTree>
    <p:extLst>
      <p:ext uri="{BB962C8B-B14F-4D97-AF65-F5344CB8AC3E}">
        <p14:creationId xmlns:p14="http://schemas.microsoft.com/office/powerpoint/2010/main" val="252232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5</a:t>
            </a:fld>
            <a:endParaRPr lang="ru-RU" dirty="0"/>
          </a:p>
        </p:txBody>
      </p:sp>
    </p:spTree>
    <p:extLst>
      <p:ext uri="{BB962C8B-B14F-4D97-AF65-F5344CB8AC3E}">
        <p14:creationId xmlns:p14="http://schemas.microsoft.com/office/powerpoint/2010/main" val="8855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6</a:t>
            </a:fld>
            <a:endParaRPr lang="ru-RU" dirty="0"/>
          </a:p>
        </p:txBody>
      </p:sp>
    </p:spTree>
    <p:extLst>
      <p:ext uri="{BB962C8B-B14F-4D97-AF65-F5344CB8AC3E}">
        <p14:creationId xmlns:p14="http://schemas.microsoft.com/office/powerpoint/2010/main" val="162653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8</a:t>
            </a:fld>
            <a:endParaRPr lang="ru-RU" dirty="0"/>
          </a:p>
        </p:txBody>
      </p:sp>
    </p:spTree>
    <p:extLst>
      <p:ext uri="{BB962C8B-B14F-4D97-AF65-F5344CB8AC3E}">
        <p14:creationId xmlns:p14="http://schemas.microsoft.com/office/powerpoint/2010/main" val="220145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11</a:t>
            </a:fld>
            <a:endParaRPr lang="ru-RU" dirty="0"/>
          </a:p>
        </p:txBody>
      </p:sp>
    </p:spTree>
    <p:extLst>
      <p:ext uri="{BB962C8B-B14F-4D97-AF65-F5344CB8AC3E}">
        <p14:creationId xmlns:p14="http://schemas.microsoft.com/office/powerpoint/2010/main" val="86936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14</a:t>
            </a:fld>
            <a:endParaRPr lang="ru-RU" dirty="0"/>
          </a:p>
        </p:txBody>
      </p:sp>
    </p:spTree>
    <p:extLst>
      <p:ext uri="{BB962C8B-B14F-4D97-AF65-F5344CB8AC3E}">
        <p14:creationId xmlns:p14="http://schemas.microsoft.com/office/powerpoint/2010/main" val="390890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15</a:t>
            </a:fld>
            <a:endParaRPr lang="ru-RU" dirty="0"/>
          </a:p>
        </p:txBody>
      </p:sp>
    </p:spTree>
    <p:extLst>
      <p:ext uri="{BB962C8B-B14F-4D97-AF65-F5344CB8AC3E}">
        <p14:creationId xmlns:p14="http://schemas.microsoft.com/office/powerpoint/2010/main" val="69587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2141795" y="2857573"/>
            <a:ext cx="6399388" cy="2487861"/>
          </a:xfrm>
        </p:spPr>
        <p:txBody>
          <a:bodyPr numCol="3" spcCol="914400"/>
          <a:lstStyle>
            <a:lvl1pPr marL="0" marR="0" indent="0" algn="l" defTabSz="914699" rtl="0" eaLnBrk="1" fontAlgn="auto" latinLnBrk="0" hangingPunct="1">
              <a:lnSpc>
                <a:spcPts val="1613"/>
              </a:lnSpc>
              <a:spcBef>
                <a:spcPts val="0"/>
              </a:spcBef>
              <a:spcAft>
                <a:spcPts val="938"/>
              </a:spcAft>
              <a:buClrTx/>
              <a:buSzTx/>
              <a:buFont typeface="Arial" panose="020B0604020202020204" pitchFamily="34" charset="0"/>
              <a:buNone/>
              <a:tabLst/>
              <a:defRPr lang="en-US" sz="1050" b="0" i="0" baseline="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8"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9" name="Text Placeholder 4"/>
          <p:cNvSpPr>
            <a:spLocks noGrp="1"/>
          </p:cNvSpPr>
          <p:nvPr>
            <p:ph type="body" sz="quarter" idx="12" hasCustomPrompt="1"/>
          </p:nvPr>
        </p:nvSpPr>
        <p:spPr>
          <a:xfrm>
            <a:off x="2141795" y="5752831"/>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flipH="1">
            <a:off x="6682493" y="0"/>
            <a:ext cx="246150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flipH="1">
            <a:off x="4220984" y="0"/>
            <a:ext cx="2461508"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flipH="1">
            <a:off x="4220984" y="3429000"/>
            <a:ext cx="24615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2" name="Title 1"/>
          <p:cNvSpPr>
            <a:spLocks noGrp="1"/>
          </p:cNvSpPr>
          <p:nvPr>
            <p:ph type="title" hasCustomPrompt="1"/>
          </p:nvPr>
        </p:nvSpPr>
        <p:spPr>
          <a:xfrm>
            <a:off x="484646" y="1260591"/>
            <a:ext cx="3304325" cy="923330"/>
          </a:xfrm>
        </p:spPr>
        <p:txBody>
          <a:bodyPr/>
          <a:lstStyle>
            <a:lvl1pPr>
              <a:defRPr sz="3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484639" y="2395637"/>
            <a:ext cx="2980310" cy="1795363"/>
          </a:xfrm>
        </p:spPr>
        <p:txBody>
          <a:bodyPr/>
          <a:lstStyle>
            <a:lvl1pPr marL="0" indent="0">
              <a:buNone/>
              <a:defRPr lang="en-US" sz="12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454500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703351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454500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703351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484639" y="44958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bg>
      <p:bgPr>
        <a:solidFill>
          <a:schemeClr val="bg1"/>
        </a:solidFill>
        <a:effectLst/>
      </p:bgPr>
    </p:bg>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532171" y="3498071"/>
            <a:ext cx="2350535" cy="190437"/>
          </a:xfrm>
          <a:prstGeom prst="rect">
            <a:avLst/>
          </a:prstGeom>
        </p:spPr>
        <p:txBody>
          <a:bodyPr/>
          <a:lstStyle>
            <a:lvl1pPr>
              <a:defRPr lang="en-US" sz="825"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3429000"/>
            <a:ext cx="457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rot="10800000" flipH="1">
            <a:off x="4572000" y="342900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4"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5166035"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5166035" y="693020"/>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userDrawn="1"/>
        </p:nvSpPr>
        <p:spPr>
          <a:xfrm rot="10800000">
            <a:off x="0"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9"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5203478" y="996034"/>
            <a:ext cx="3310797" cy="3590727"/>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78778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4049899"/>
            <a:ext cx="9144000" cy="675249"/>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4716867"/>
            <a:ext cx="9144000" cy="415498"/>
          </a:xfrm>
          <a:prstGeom prst="rect">
            <a:avLst/>
          </a:prstGeo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
        <p:nvSpPr>
          <p:cNvPr id="10" name="Freeform 9">
            <a:extLst>
              <a:ext uri="{FF2B5EF4-FFF2-40B4-BE49-F238E27FC236}">
                <a16:creationId xmlns:a16="http://schemas.microsoft.com/office/drawing/2014/main" id="{D9516AE8-BC64-BA48-915F-1E6D7AF97695}"/>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362C6D-C2A3-1842-873E-676299B10B8B}"/>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6" name="Title Placeholder 7"/>
          <p:cNvSpPr txBox="1">
            <a:spLocks/>
          </p:cNvSpPr>
          <p:nvPr userDrawn="1"/>
        </p:nvSpPr>
        <p:spPr>
          <a:xfrm>
            <a:off x="1844875" y="3069002"/>
            <a:ext cx="6831314" cy="415498"/>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2700" dirty="0"/>
              <a:t>CLICK TO EDIT SUB HEADLINE</a:t>
            </a:r>
          </a:p>
        </p:txBody>
      </p:sp>
      <p:sp>
        <p:nvSpPr>
          <p:cNvPr id="3" name="Title 2"/>
          <p:cNvSpPr>
            <a:spLocks noGrp="1"/>
          </p:cNvSpPr>
          <p:nvPr>
            <p:ph type="title" hasCustomPrompt="1"/>
          </p:nvPr>
        </p:nvSpPr>
        <p:spPr>
          <a:xfrm>
            <a:off x="1817873" y="2726026"/>
            <a:ext cx="6831314" cy="675249"/>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
        <p:nvSpPr>
          <p:cNvPr id="7" name="Freeform 6">
            <a:extLst>
              <a:ext uri="{FF2B5EF4-FFF2-40B4-BE49-F238E27FC236}">
                <a16:creationId xmlns:a16="http://schemas.microsoft.com/office/drawing/2014/main" id="{F010779C-6C60-114C-8943-32A1C3C0DF36}"/>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D95827B-4103-7349-80A6-3589746B5CE9}"/>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Black Angle">
    <p:spTree>
      <p:nvGrpSpPr>
        <p:cNvPr id="1" name=""/>
        <p:cNvGrpSpPr/>
        <p:nvPr/>
      </p:nvGrpSpPr>
      <p:grpSpPr>
        <a:xfrm>
          <a:off x="0" y="0"/>
          <a:ext cx="0" cy="0"/>
          <a:chOff x="0" y="0"/>
          <a:chExt cx="0" cy="0"/>
        </a:xfrm>
      </p:grpSpPr>
      <p:sp>
        <p:nvSpPr>
          <p:cNvPr id="16" name="Freeform 15"/>
          <p:cNvSpPr>
            <a:spLocks noChangeAspect="1"/>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10" name="Title 9">
            <a:extLst>
              <a:ext uri="{FF2B5EF4-FFF2-40B4-BE49-F238E27FC236}">
                <a16:creationId xmlns:a16="http://schemas.microsoft.com/office/drawing/2014/main" id="{32BFB9E9-83FE-0F40-82C9-EB37E714D423}"/>
              </a:ext>
            </a:extLst>
          </p:cNvPr>
          <p:cNvSpPr>
            <a:spLocks noGrp="1"/>
          </p:cNvSpPr>
          <p:nvPr>
            <p:ph type="title" hasCustomPrompt="1"/>
          </p:nvPr>
        </p:nvSpPr>
        <p:spPr>
          <a:xfrm>
            <a:off x="4544999" y="2581126"/>
            <a:ext cx="3913201" cy="1000274"/>
          </a:xfrm>
        </p:spPr>
        <p:txBody>
          <a:bodyPr/>
          <a:lstStyle>
            <a:lvl1pPr>
              <a:defRPr baseline="0">
                <a:solidFill>
                  <a:schemeClr val="accent3"/>
                </a:solidFill>
              </a:defRPr>
            </a:lvl1pPr>
          </a:lstStyle>
          <a:p>
            <a:r>
              <a:rPr lang="en-US" dirty="0"/>
              <a:t>Click to edit title</a:t>
            </a:r>
          </a:p>
        </p:txBody>
      </p:sp>
      <p:sp>
        <p:nvSpPr>
          <p:cNvPr id="6" name="Text Placeholder 3">
            <a:extLst>
              <a:ext uri="{FF2B5EF4-FFF2-40B4-BE49-F238E27FC236}">
                <a16:creationId xmlns:a16="http://schemas.microsoft.com/office/drawing/2014/main" id="{D3F0E100-D5F5-4C4B-9834-85BC5093528B}"/>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pic>
        <p:nvPicPr>
          <p:cNvPr id="4" name="Picture 3">
            <a:extLst>
              <a:ext uri="{FF2B5EF4-FFF2-40B4-BE49-F238E27FC236}">
                <a16:creationId xmlns:a16="http://schemas.microsoft.com/office/drawing/2014/main" id="{765E97CB-FA2C-5646-9F3E-E9BB749C6B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246" y="2428445"/>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5143165" cy="6857206"/>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6819" y="1894189"/>
            <a:ext cx="3051140" cy="768672"/>
          </a:xfrm>
        </p:spPr>
        <p:txBody>
          <a:bodyPr/>
          <a:lstStyle/>
          <a:p>
            <a:r>
              <a:rPr lang="en-US" dirty="0"/>
              <a:t>Click to edit Headline</a:t>
            </a:r>
          </a:p>
        </p:txBody>
      </p:sp>
      <p:sp>
        <p:nvSpPr>
          <p:cNvPr id="9" name="Text Placeholder 8"/>
          <p:cNvSpPr>
            <a:spLocks noGrp="1"/>
          </p:cNvSpPr>
          <p:nvPr>
            <p:ph type="body" sz="quarter" idx="16" hasCustomPrompt="1"/>
          </p:nvPr>
        </p:nvSpPr>
        <p:spPr>
          <a:xfrm>
            <a:off x="5618019" y="3231158"/>
            <a:ext cx="3051373" cy="1454244"/>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8" name="Text Placeholder 4"/>
          <p:cNvSpPr>
            <a:spLocks noGrp="1"/>
          </p:cNvSpPr>
          <p:nvPr>
            <p:ph type="body" sz="quarter" idx="12" hasCustomPrompt="1"/>
          </p:nvPr>
        </p:nvSpPr>
        <p:spPr>
          <a:xfrm>
            <a:off x="5618310" y="5440400"/>
            <a:ext cx="2599858" cy="242374"/>
          </a:xfrm>
        </p:spPr>
        <p:txBody>
          <a:bodyPr/>
          <a:lstStyle>
            <a:lvl1pPr marL="171504" indent="-171504">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7"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7"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2571589"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2571589"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0633" y="1894189"/>
            <a:ext cx="3051140" cy="76867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12" name="Text Placeholder 4"/>
          <p:cNvSpPr>
            <a:spLocks noGrp="1"/>
          </p:cNvSpPr>
          <p:nvPr>
            <p:ph type="body" sz="quarter" idx="12" hasCustomPrompt="1"/>
          </p:nvPr>
        </p:nvSpPr>
        <p:spPr>
          <a:xfrm>
            <a:off x="5618012" y="5448074"/>
            <a:ext cx="2599858" cy="242374"/>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171438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3428777"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171438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3428777"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171438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3428777"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5" name="Text Placeholder 8"/>
          <p:cNvSpPr>
            <a:spLocks noGrp="1"/>
          </p:cNvSpPr>
          <p:nvPr>
            <p:ph type="body" sz="quarter" idx="23"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22" name="Text Placeholder 4"/>
          <p:cNvSpPr>
            <a:spLocks noGrp="1"/>
          </p:cNvSpPr>
          <p:nvPr>
            <p:ph type="body" sz="quarter" idx="25" hasCustomPrompt="1"/>
          </p:nvPr>
        </p:nvSpPr>
        <p:spPr>
          <a:xfrm>
            <a:off x="5618012" y="5421541"/>
            <a:ext cx="2599858" cy="242374"/>
          </a:xfrm>
        </p:spPr>
        <p:txBody>
          <a:bodyPr/>
          <a:lstStyle>
            <a:lvl1pPr marL="171504" indent="-171504">
              <a:buFontTx/>
              <a:buBlip>
                <a:blip r:embed="rId2"/>
              </a:buBlip>
              <a:defRPr/>
            </a:lvl1pPr>
          </a:lstStyle>
          <a:p>
            <a:pPr lvl="0"/>
            <a:r>
              <a:rPr lang="en-US" dirty="0"/>
              <a:t>Click to add bulleted list</a:t>
            </a:r>
          </a:p>
        </p:txBody>
      </p:sp>
      <p:sp>
        <p:nvSpPr>
          <p:cNvPr id="3" name="Title 2">
            <a:extLst>
              <a:ext uri="{FF2B5EF4-FFF2-40B4-BE49-F238E27FC236}">
                <a16:creationId xmlns:a16="http://schemas.microsoft.com/office/drawing/2014/main" id="{5A87BA6F-DCB7-8249-9DD8-3661DA4F6E66}"/>
              </a:ext>
            </a:extLst>
          </p:cNvPr>
          <p:cNvSpPr>
            <a:spLocks noGrp="1"/>
          </p:cNvSpPr>
          <p:nvPr>
            <p:ph type="title" hasCustomPrompt="1"/>
          </p:nvPr>
        </p:nvSpPr>
        <p:spPr>
          <a:xfrm>
            <a:off x="5606819" y="1894189"/>
            <a:ext cx="3177348" cy="768672"/>
          </a:xfrm>
        </p:spPr>
        <p:txBody>
          <a:bodyPr/>
          <a:lstStyle/>
          <a:p>
            <a:r>
              <a:rPr lang="en-US" dirty="0"/>
              <a:t>Click to edit Headline</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278803"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1993191"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370757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5421968"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7136356"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278803"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1993191"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370757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5421968"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7136356"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278803"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1993191"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370757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5421968"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7136356"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3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343011" marR="0" lvl="0" indent="-343011" algn="l" defTabSz="914699"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069284"/>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5" name="Picture 4">
            <a:extLst>
              <a:ext uri="{FF2B5EF4-FFF2-40B4-BE49-F238E27FC236}">
                <a16:creationId xmlns:a16="http://schemas.microsoft.com/office/drawing/2014/main" id="{5D97A187-9919-C94A-AA58-7DB5DEAF1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Pattern On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041BB62-7017-C048-A430-858422167C2C}"/>
              </a:ext>
            </a:extLst>
          </p:cNvPr>
          <p:cNvSpPr>
            <a:spLocks noGrp="1"/>
          </p:cNvSpPr>
          <p:nvPr>
            <p:ph type="title" hasCustomPrompt="1"/>
          </p:nvPr>
        </p:nvSpPr>
        <p:spPr>
          <a:xfrm>
            <a:off x="4544999" y="2581126"/>
            <a:ext cx="3989401" cy="1000274"/>
          </a:xfrm>
        </p:spPr>
        <p:txBody>
          <a:bodyPr/>
          <a:lstStyle>
            <a:lvl1pPr>
              <a:defRPr baseline="0">
                <a:solidFill>
                  <a:schemeClr val="accent3"/>
                </a:solidFill>
              </a:defRPr>
            </a:lvl1pPr>
          </a:lstStyle>
          <a:p>
            <a:r>
              <a:rPr lang="en-US" dirty="0"/>
              <a:t>Click to edit title</a:t>
            </a:r>
          </a:p>
        </p:txBody>
      </p:sp>
      <p:sp>
        <p:nvSpPr>
          <p:cNvPr id="7" name="Text Placeholder 3">
            <a:extLst>
              <a:ext uri="{FF2B5EF4-FFF2-40B4-BE49-F238E27FC236}">
                <a16:creationId xmlns:a16="http://schemas.microsoft.com/office/drawing/2014/main" id="{D1D7DBB9-27BB-E543-99CA-54D0D89A6395}"/>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11FCA475-92F2-7F4B-9535-CD00924153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7905" y="2590800"/>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5" name="Text Placeholder 3">
            <a:extLst>
              <a:ext uri="{FF2B5EF4-FFF2-40B4-BE49-F238E27FC236}">
                <a16:creationId xmlns:a16="http://schemas.microsoft.com/office/drawing/2014/main" id="{1D654F24-88F9-7043-ABC5-51DE3A3597F3}"/>
              </a:ext>
            </a:extLst>
          </p:cNvPr>
          <p:cNvSpPr>
            <a:spLocks noGrp="1"/>
          </p:cNvSpPr>
          <p:nvPr>
            <p:ph type="body" sz="quarter" idx="10" hasCustomPrompt="1"/>
          </p:nvPr>
        </p:nvSpPr>
        <p:spPr>
          <a:xfrm>
            <a:off x="14784" y="5483423"/>
            <a:ext cx="9129215" cy="307777"/>
          </a:xfrm>
        </p:spPr>
        <p:txBody>
          <a:bodyPr>
            <a:spAutoFit/>
          </a:bodyPr>
          <a:lstStyle>
            <a:lvl1pPr algn="ct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866F27F9-74CA-C545-B810-88CDA70A63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2755" y="1616122"/>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BDEFA429-A74C-2249-B9EF-F1BE7980BC2A}"/>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
        <p:nvSpPr>
          <p:cNvPr id="2" name="Title 1">
            <a:extLst>
              <a:ext uri="{FF2B5EF4-FFF2-40B4-BE49-F238E27FC236}">
                <a16:creationId xmlns:a16="http://schemas.microsoft.com/office/drawing/2014/main" id="{4E3E6AB3-6A17-EA43-B12D-9663E8BCC717}"/>
              </a:ext>
            </a:extLst>
          </p:cNvPr>
          <p:cNvSpPr>
            <a:spLocks noGrp="1"/>
          </p:cNvSpPr>
          <p:nvPr>
            <p:ph type="title" hasCustomPrompt="1"/>
          </p:nvPr>
        </p:nvSpPr>
        <p:spPr>
          <a:xfrm>
            <a:off x="4544999" y="2581126"/>
            <a:ext cx="3989401" cy="1000274"/>
          </a:xfrm>
        </p:spPr>
        <p:txBody>
          <a:bodyPr/>
          <a:lstStyle/>
          <a:p>
            <a:r>
              <a:rPr lang="en-US" dirty="0"/>
              <a:t>Click to edit title</a:t>
            </a:r>
          </a:p>
        </p:txBody>
      </p:sp>
      <p:pic>
        <p:nvPicPr>
          <p:cNvPr id="5" name="Picture 4">
            <a:extLst>
              <a:ext uri="{FF2B5EF4-FFF2-40B4-BE49-F238E27FC236}">
                <a16:creationId xmlns:a16="http://schemas.microsoft.com/office/drawing/2014/main" id="{835BCB1D-C97F-CA49-ACE5-9202656F5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6" name="Text Placeholder 3">
            <a:extLst>
              <a:ext uri="{FF2B5EF4-FFF2-40B4-BE49-F238E27FC236}">
                <a16:creationId xmlns:a16="http://schemas.microsoft.com/office/drawing/2014/main" id="{338B343E-1C2A-1646-A1EE-5A6E1CE56BCE}"/>
              </a:ext>
            </a:extLst>
          </p:cNvPr>
          <p:cNvSpPr>
            <a:spLocks noGrp="1"/>
          </p:cNvSpPr>
          <p:nvPr>
            <p:ph type="body" sz="quarter" idx="11" hasCustomPrompt="1"/>
          </p:nvPr>
        </p:nvSpPr>
        <p:spPr>
          <a:xfrm>
            <a:off x="0" y="5486362"/>
            <a:ext cx="9144000" cy="307777"/>
          </a:xfrm>
        </p:spPr>
        <p:txBody>
          <a:bodyPr/>
          <a:lstStyle>
            <a:lvl1pPr algn="ctr">
              <a:defRPr/>
            </a:lvl1pPr>
          </a:lstStyle>
          <a:p>
            <a:pPr lvl="0"/>
            <a:r>
              <a:rPr lang="en-US" dirty="0"/>
              <a:t>Click to Edit Subhead</a:t>
            </a:r>
          </a:p>
        </p:txBody>
      </p:sp>
      <p:pic>
        <p:nvPicPr>
          <p:cNvPr id="8" name="Picture 7">
            <a:extLst>
              <a:ext uri="{FF2B5EF4-FFF2-40B4-BE49-F238E27FC236}">
                <a16:creationId xmlns:a16="http://schemas.microsoft.com/office/drawing/2014/main" id="{0F2D3D07-3DEC-2C43-B6E6-76784BDE04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20" hasCustomPrompt="1"/>
          </p:nvPr>
        </p:nvSpPr>
        <p:spPr>
          <a:xfrm>
            <a:off x="4004974" y="0"/>
            <a:ext cx="5139026"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6" name="Text Placeholder 3">
            <a:extLst>
              <a:ext uri="{FF2B5EF4-FFF2-40B4-BE49-F238E27FC236}">
                <a16:creationId xmlns:a16="http://schemas.microsoft.com/office/drawing/2014/main" id="{E46A12F1-DFE0-A646-A983-4E2D297C3C02}"/>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sp>
        <p:nvSpPr>
          <p:cNvPr id="3" name="Title 2">
            <a:extLst>
              <a:ext uri="{FF2B5EF4-FFF2-40B4-BE49-F238E27FC236}">
                <a16:creationId xmlns:a16="http://schemas.microsoft.com/office/drawing/2014/main" id="{DCEA3749-C09F-2045-96BB-E748DE7B7B89}"/>
              </a:ext>
            </a:extLst>
          </p:cNvPr>
          <p:cNvSpPr>
            <a:spLocks noGrp="1"/>
          </p:cNvSpPr>
          <p:nvPr>
            <p:ph type="title" hasCustomPrompt="1"/>
          </p:nvPr>
        </p:nvSpPr>
        <p:spPr>
          <a:xfrm>
            <a:off x="4544999" y="2581126"/>
            <a:ext cx="3989401" cy="1000274"/>
          </a:xfrm>
        </p:spPr>
        <p:txBody>
          <a:bodyPr/>
          <a:lstStyle>
            <a:lvl1pPr>
              <a:defRPr baseline="0">
                <a:solidFill>
                  <a:schemeClr val="bg1"/>
                </a:solidFill>
              </a:defRPr>
            </a:lvl1pPr>
          </a:lstStyle>
          <a:p>
            <a:r>
              <a:rPr lang="en-US" dirty="0"/>
              <a:t>Click to edit title</a:t>
            </a:r>
          </a:p>
        </p:txBody>
      </p:sp>
      <p:pic>
        <p:nvPicPr>
          <p:cNvPr id="7" name="Picture 6">
            <a:extLst>
              <a:ext uri="{FF2B5EF4-FFF2-40B4-BE49-F238E27FC236}">
                <a16:creationId xmlns:a16="http://schemas.microsoft.com/office/drawing/2014/main" id="{1101AA49-52F0-9443-B7C1-7AD2FC08D5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10" name="Text Placeholder 9"/>
          <p:cNvSpPr>
            <a:spLocks noGrp="1"/>
          </p:cNvSpPr>
          <p:nvPr>
            <p:ph type="body" sz="quarter" idx="11" hasCustomPrompt="1"/>
          </p:nvPr>
        </p:nvSpPr>
        <p:spPr>
          <a:xfrm>
            <a:off x="2141802" y="2961010"/>
            <a:ext cx="5994369" cy="1538883"/>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2141795" y="48006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2141796" y="2961009"/>
            <a:ext cx="6264381" cy="1915791"/>
          </a:xfrm>
        </p:spPr>
        <p:txBody>
          <a:bodyPr numCol="2" spcCol="914400"/>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6"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7" name="Text Placeholder 4"/>
          <p:cNvSpPr>
            <a:spLocks noGrp="1"/>
          </p:cNvSpPr>
          <p:nvPr>
            <p:ph type="body" sz="quarter" idx="12" hasCustomPrompt="1"/>
          </p:nvPr>
        </p:nvSpPr>
        <p:spPr>
          <a:xfrm>
            <a:off x="2141795" y="51054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44999" y="3081263"/>
            <a:ext cx="3989401" cy="500137"/>
          </a:xfrm>
          <a:prstGeom prst="rect">
            <a:avLst/>
          </a:prstGeom>
        </p:spPr>
        <p:txBody>
          <a:bodyPr vert="horz" wrap="square" lIns="0" tIns="0" rIns="0" bIns="0" rtlCol="0" anchor="b" anchorCtr="0">
            <a:spAutoFit/>
          </a:bodyPr>
          <a:lstStyle/>
          <a:p>
            <a:pPr lvl="0"/>
            <a:r>
              <a:rPr lang="en-US" dirty="0"/>
              <a:t>CLICK TO EDIT TITLE</a:t>
            </a:r>
          </a:p>
        </p:txBody>
      </p:sp>
      <p:sp>
        <p:nvSpPr>
          <p:cNvPr id="3" name="Text Placeholder 2">
            <a:extLst>
              <a:ext uri="{FF2B5EF4-FFF2-40B4-BE49-F238E27FC236}">
                <a16:creationId xmlns:a16="http://schemas.microsoft.com/office/drawing/2014/main" id="{E7B01690-D118-A94D-B792-00934395DF14}"/>
              </a:ext>
            </a:extLst>
          </p:cNvPr>
          <p:cNvSpPr>
            <a:spLocks noGrp="1"/>
          </p:cNvSpPr>
          <p:nvPr>
            <p:ph type="body" idx="1"/>
          </p:nvPr>
        </p:nvSpPr>
        <p:spPr>
          <a:xfrm>
            <a:off x="4544999" y="3733800"/>
            <a:ext cx="3943350" cy="307777"/>
          </a:xfrm>
          <a:prstGeom prst="rect">
            <a:avLst/>
          </a:prstGeom>
          <a:noFill/>
        </p:spPr>
        <p:txBody>
          <a:bodyPr vert="horz" lIns="0" tIns="0" rIns="0" bIns="0" rtlCol="0">
            <a:spAutoFit/>
          </a:bodyPr>
          <a:lstStyle/>
          <a:p>
            <a:pPr lvl="0"/>
            <a:r>
              <a:rPr lang="en-US" dirty="0"/>
              <a:t>Edit Master text styles</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6" r:id="rId5"/>
    <p:sldLayoutId id="2147484347" r:id="rId6"/>
    <p:sldLayoutId id="214748434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343002" rtl="0" eaLnBrk="1" latinLnBrk="0" hangingPunct="1">
        <a:lnSpc>
          <a:spcPts val="2438"/>
        </a:lnSpc>
        <a:spcBef>
          <a:spcPts val="375"/>
        </a:spcBef>
        <a:buFont typeface="Arial"/>
        <a:buNone/>
        <a:defRPr sz="2250" b="1" kern="1200" cap="all" baseline="0">
          <a:solidFill>
            <a:schemeClr val="tx1"/>
          </a:solidFill>
          <a:latin typeface="+mn-lt"/>
          <a:ea typeface="Archivo Black" charset="0"/>
          <a:cs typeface="Archivo Black" charset="0"/>
        </a:defRPr>
      </a:lvl1pPr>
      <a:lvl2pPr marL="171504" indent="0" algn="l" defTabSz="343002" rtl="0" eaLnBrk="1" latinLnBrk="0" hangingPunct="1">
        <a:lnSpc>
          <a:spcPct val="90000"/>
        </a:lnSpc>
        <a:spcBef>
          <a:spcPts val="188"/>
        </a:spcBef>
        <a:buFont typeface="Arial"/>
        <a:buNone/>
        <a:defRPr sz="900" kern="1200" baseline="0">
          <a:solidFill>
            <a:schemeClr val="tx1"/>
          </a:solidFill>
          <a:latin typeface="+mn-lt"/>
          <a:ea typeface="+mn-ea"/>
          <a:cs typeface="+mn-cs"/>
        </a:defRPr>
      </a:lvl2pPr>
      <a:lvl3pPr marL="343002" indent="0" algn="l" defTabSz="343002" rtl="0" eaLnBrk="1" latinLnBrk="0" hangingPunct="1">
        <a:lnSpc>
          <a:spcPct val="90000"/>
        </a:lnSpc>
        <a:spcBef>
          <a:spcPts val="188"/>
        </a:spcBef>
        <a:buFont typeface="Arial"/>
        <a:buNone/>
        <a:defRPr sz="750" kern="1200" baseline="0">
          <a:solidFill>
            <a:schemeClr val="tx1"/>
          </a:solidFill>
          <a:latin typeface="+mn-lt"/>
          <a:ea typeface="+mn-ea"/>
          <a:cs typeface="+mn-cs"/>
        </a:defRPr>
      </a:lvl3pPr>
      <a:lvl4pPr marL="514506"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4pPr>
      <a:lvl5pPr marL="686004"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C1264D0-B761-B448-9A17-76DFFF20E0F9}"/>
              </a:ext>
            </a:extLst>
          </p:cNvPr>
          <p:cNvSpPr/>
          <p:nvPr userDrawn="1"/>
        </p:nvSpPr>
        <p:spPr>
          <a:xfrm>
            <a:off x="0" y="0"/>
            <a:ext cx="4495800" cy="6858000"/>
          </a:xfrm>
          <a:custGeom>
            <a:avLst/>
            <a:gdLst>
              <a:gd name="connsiteX0" fmla="*/ 0 w 4495800"/>
              <a:gd name="connsiteY0" fmla="*/ 0 h 6858000"/>
              <a:gd name="connsiteX1" fmla="*/ 4495800 w 4495800"/>
              <a:gd name="connsiteY1" fmla="*/ 0 h 6858000"/>
              <a:gd name="connsiteX2" fmla="*/ 4495800 w 4495800"/>
              <a:gd name="connsiteY2" fmla="*/ 2501 h 6858000"/>
              <a:gd name="connsiteX3" fmla="*/ 2351810 w 4495800"/>
              <a:gd name="connsiteY3" fmla="*/ 2501 h 6858000"/>
              <a:gd name="connsiteX4" fmla="*/ 1143000 w 4495800"/>
              <a:gd name="connsiteY4" fmla="*/ 6858000 h 6858000"/>
              <a:gd name="connsiteX5" fmla="*/ 0 w 4495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5800" h="6858000">
                <a:moveTo>
                  <a:pt x="0" y="0"/>
                </a:moveTo>
                <a:lnTo>
                  <a:pt x="4495800" y="0"/>
                </a:lnTo>
                <a:lnTo>
                  <a:pt x="4495800" y="2501"/>
                </a:lnTo>
                <a:lnTo>
                  <a:pt x="2351810" y="2501"/>
                </a:lnTo>
                <a:lnTo>
                  <a:pt x="1143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484639" y="1260596"/>
            <a:ext cx="7886782" cy="461665"/>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484639" y="2241013"/>
            <a:ext cx="7886782" cy="174406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BE6CB6F-4739-3441-B47F-E3AC6CE0A28E}"/>
              </a:ext>
            </a:extLst>
          </p:cNvPr>
          <p:cNvPicPr preferRelativeResize="0">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 id="21474843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lnSpc>
          <a:spcPts val="3563"/>
        </a:lnSpc>
        <a:spcBef>
          <a:spcPct val="0"/>
        </a:spcBef>
        <a:buNone/>
        <a:defRPr sz="3375"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171504" indent="-171504"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488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788904"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994710"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817873" y="2726026"/>
            <a:ext cx="6831314" cy="675249"/>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1817873" y="3451063"/>
            <a:ext cx="6258928" cy="415498"/>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spcBef>
          <a:spcPct val="0"/>
        </a:spcBef>
        <a:buNone/>
        <a:defRPr sz="4388"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914699" rtl="0" eaLnBrk="1" latinLnBrk="0" hangingPunct="1">
        <a:spcBef>
          <a:spcPct val="20000"/>
        </a:spcBef>
        <a:buFont typeface="Arial" panose="020B0604020202020204" pitchFamily="34" charset="0"/>
        <a:buNone/>
        <a:defRPr sz="27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457349" indent="0" algn="l" defTabSz="914699" rtl="0" eaLnBrk="1" latinLnBrk="0" hangingPunct="1">
        <a:spcBef>
          <a:spcPct val="20000"/>
        </a:spcBef>
        <a:buFont typeface="Arial" panose="020B0604020202020204" pitchFamily="34" charset="0"/>
        <a:buNone/>
        <a:defRPr sz="2813" b="1" i="0" kern="1200">
          <a:solidFill>
            <a:schemeClr val="tx1"/>
          </a:solidFill>
          <a:latin typeface="Archivo" charset="0"/>
          <a:ea typeface="Archivo" charset="0"/>
          <a:cs typeface="Archivo" charset="0"/>
        </a:defRPr>
      </a:lvl2pPr>
      <a:lvl3pPr marL="914699" indent="0" algn="l" defTabSz="914699" rtl="0" eaLnBrk="1" latinLnBrk="0" hangingPunct="1">
        <a:spcBef>
          <a:spcPct val="20000"/>
        </a:spcBef>
        <a:buFont typeface="Arial" panose="020B0604020202020204" pitchFamily="34" charset="0"/>
        <a:buNone/>
        <a:defRPr sz="2400" b="1" i="0" kern="1200">
          <a:solidFill>
            <a:schemeClr val="tx1"/>
          </a:solidFill>
          <a:latin typeface="Archivo" charset="0"/>
          <a:ea typeface="Archivo" charset="0"/>
          <a:cs typeface="Archivo" charset="0"/>
        </a:defRPr>
      </a:lvl3pPr>
      <a:lvl4pPr marL="1372049"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4pPr>
      <a:lvl5pPr marL="1829396"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2050" y="1509853"/>
            <a:ext cx="3177348" cy="1153008"/>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5652050" y="2843545"/>
            <a:ext cx="3177348" cy="131446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18E55F8-CCBA-A549-96F3-F732914215F3}"/>
              </a:ext>
            </a:extLst>
          </p:cNvPr>
          <p:cNvPicPr preferRelativeResize="0">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2775"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171504" indent="-171504" algn="l" defTabSz="343002" rtl="0" eaLnBrk="1" latinLnBrk="0" hangingPunct="1">
        <a:lnSpc>
          <a:spcPct val="150000"/>
        </a:lnSpc>
        <a:spcBef>
          <a:spcPts val="375"/>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14506"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686004"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857508"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09" y="365090"/>
            <a:ext cx="7886782" cy="13254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09" y="1825414"/>
            <a:ext cx="7886782" cy="43516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1650" b="1"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p:titleStyle>
    <p:bodyStyle>
      <a:lvl1pPr marL="85749" indent="-85749" algn="l" defTabSz="343002" rtl="0" eaLnBrk="1" latinLnBrk="0" hangingPunct="1">
        <a:lnSpc>
          <a:spcPct val="90000"/>
        </a:lnSpc>
        <a:spcBef>
          <a:spcPts val="375"/>
        </a:spcBef>
        <a:buFont typeface="Arial"/>
        <a:buChar char="•"/>
        <a:defRPr sz="1050" b="0" i="0" kern="1200">
          <a:solidFill>
            <a:schemeClr val="tx1"/>
          </a:solidFill>
          <a:latin typeface="Franklin Gothic Book Regular"/>
          <a:ea typeface="Franklin Gothic Book Regular"/>
          <a:cs typeface="Franklin Gothic Book Regular"/>
        </a:defRPr>
      </a:lvl1pPr>
      <a:lvl2pPr marL="257253" indent="-85749" algn="l" defTabSz="343002" rtl="0" eaLnBrk="1" latinLnBrk="0" hangingPunct="1">
        <a:lnSpc>
          <a:spcPct val="90000"/>
        </a:lnSpc>
        <a:spcBef>
          <a:spcPts val="188"/>
        </a:spcBef>
        <a:buFont typeface="Arial"/>
        <a:buChar char="•"/>
        <a:defRPr sz="900" b="0" i="0" kern="1200">
          <a:solidFill>
            <a:schemeClr val="tx1"/>
          </a:solidFill>
          <a:latin typeface="Franklin Gothic Book Regular"/>
          <a:ea typeface="Franklin Gothic Book Regular"/>
          <a:cs typeface="Franklin Gothic Book Regular"/>
        </a:defRPr>
      </a:lvl2pPr>
      <a:lvl3pPr marL="428751" indent="-85749" algn="l" defTabSz="343002" rtl="0" eaLnBrk="1" latinLnBrk="0" hangingPunct="1">
        <a:lnSpc>
          <a:spcPct val="90000"/>
        </a:lnSpc>
        <a:spcBef>
          <a:spcPts val="188"/>
        </a:spcBef>
        <a:buFont typeface="Arial"/>
        <a:buChar char="•"/>
        <a:defRPr sz="750" b="0" i="0" kern="1200">
          <a:solidFill>
            <a:schemeClr val="tx1"/>
          </a:solidFill>
          <a:latin typeface="Franklin Gothic Book Regular"/>
          <a:ea typeface="Franklin Gothic Book Regular"/>
          <a:cs typeface="Franklin Gothic Book Regular"/>
        </a:defRPr>
      </a:lvl3pPr>
      <a:lvl4pPr marL="600255"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4pPr>
      <a:lvl5pPr marL="771759"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uidaho.edu/provost/faculty/tenure"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mailto:Cari@uidaho.edu" TargetMode="External"/><Relationship Id="rId2" Type="http://schemas.openxmlformats.org/officeDocument/2006/relationships/hyperlink" Target="http://www.uidaho.edu/provost" TargetMode="External"/><Relationship Id="rId1" Type="http://schemas.openxmlformats.org/officeDocument/2006/relationships/slideLayout" Target="../slideLayouts/slideLayout3.xml"/><Relationship Id="rId4" Type="http://schemas.openxmlformats.org/officeDocument/2006/relationships/hyperlink" Target="mailto:DKR@uidah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4FD-D19E-4BDA-8D6F-5E26C68C888F}"/>
              </a:ext>
            </a:extLst>
          </p:cNvPr>
          <p:cNvSpPr>
            <a:spLocks noGrp="1"/>
          </p:cNvSpPr>
          <p:nvPr>
            <p:ph type="title"/>
          </p:nvPr>
        </p:nvSpPr>
        <p:spPr>
          <a:xfrm>
            <a:off x="4512048" y="1590526"/>
            <a:ext cx="3989401" cy="2500685"/>
          </a:xfrm>
        </p:spPr>
        <p:txBody>
          <a:bodyPr/>
          <a:lstStyle/>
          <a:p>
            <a:r>
              <a:rPr lang="en-US" dirty="0"/>
              <a:t>Supporting Promotion &amp; Tenure processes</a:t>
            </a:r>
            <a:br>
              <a:rPr lang="en-US" dirty="0"/>
            </a:br>
            <a:endParaRPr lang="en-US" dirty="0"/>
          </a:p>
        </p:txBody>
      </p:sp>
      <p:sp>
        <p:nvSpPr>
          <p:cNvPr id="3" name="Text Placeholder 2">
            <a:extLst>
              <a:ext uri="{FF2B5EF4-FFF2-40B4-BE49-F238E27FC236}">
                <a16:creationId xmlns:a16="http://schemas.microsoft.com/office/drawing/2014/main" id="{31046CA0-44F7-4CEA-A742-06AB8969C053}"/>
              </a:ext>
            </a:extLst>
          </p:cNvPr>
          <p:cNvSpPr>
            <a:spLocks noGrp="1"/>
          </p:cNvSpPr>
          <p:nvPr>
            <p:ph type="body" sz="quarter" idx="10"/>
          </p:nvPr>
        </p:nvSpPr>
        <p:spPr>
          <a:xfrm>
            <a:off x="4593336" y="4800600"/>
            <a:ext cx="3788664" cy="1025922"/>
          </a:xfrm>
        </p:spPr>
        <p:txBody>
          <a:bodyPr/>
          <a:lstStyle/>
          <a:p>
            <a:r>
              <a:rPr lang="en-US" dirty="0"/>
              <a:t>Diane Kelly-Riley </a:t>
            </a:r>
          </a:p>
          <a:p>
            <a:r>
              <a:rPr lang="en-US" dirty="0"/>
              <a:t>Vice Provost for Faculty</a:t>
            </a:r>
          </a:p>
          <a:p>
            <a:r>
              <a:rPr lang="en-US" dirty="0"/>
              <a:t>APRIL 2, 2025</a:t>
            </a:r>
          </a:p>
        </p:txBody>
      </p:sp>
    </p:spTree>
    <p:extLst>
      <p:ext uri="{BB962C8B-B14F-4D97-AF65-F5344CB8AC3E}">
        <p14:creationId xmlns:p14="http://schemas.microsoft.com/office/powerpoint/2010/main" val="374209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A526-BE0F-1744-9461-692E445BB653}"/>
              </a:ext>
            </a:extLst>
          </p:cNvPr>
          <p:cNvSpPr>
            <a:spLocks noGrp="1"/>
          </p:cNvSpPr>
          <p:nvPr>
            <p:ph type="title"/>
          </p:nvPr>
        </p:nvSpPr>
        <p:spPr/>
        <p:txBody>
          <a:bodyPr/>
          <a:lstStyle/>
          <a:p>
            <a:r>
              <a:rPr lang="en-US" dirty="0"/>
              <a:t>Candidate Statement Part 2</a:t>
            </a:r>
          </a:p>
        </p:txBody>
      </p:sp>
      <p:sp>
        <p:nvSpPr>
          <p:cNvPr id="4" name="Text Placeholder 3">
            <a:extLst>
              <a:ext uri="{FF2B5EF4-FFF2-40B4-BE49-F238E27FC236}">
                <a16:creationId xmlns:a16="http://schemas.microsoft.com/office/drawing/2014/main" id="{5DD20E95-79FD-5F41-A471-CC83CD2AEBCD}"/>
              </a:ext>
            </a:extLst>
          </p:cNvPr>
          <p:cNvSpPr>
            <a:spLocks noGrp="1"/>
          </p:cNvSpPr>
          <p:nvPr>
            <p:ph type="body" sz="quarter" idx="11"/>
          </p:nvPr>
        </p:nvSpPr>
        <p:spPr>
          <a:xfrm>
            <a:off x="522021" y="2303592"/>
            <a:ext cx="7849400" cy="3139899"/>
          </a:xfrm>
        </p:spPr>
        <p:txBody>
          <a:bodyPr/>
          <a:lstStyle/>
          <a:p>
            <a:r>
              <a:rPr lang="en-US" sz="1800" dirty="0"/>
              <a:t>D-1-b-2. Personal Statement of Accomplishment </a:t>
            </a:r>
          </a:p>
          <a:p>
            <a:r>
              <a:rPr lang="en-US" sz="1800" dirty="0"/>
              <a:t>The candidate has an opportunity to interpret their record of accomplishment relevant to the responsibilities in their position description and the criteria for promotion and/or tenure (outlined in the unit and college bylaws), but should not duplicate other materials in the dossier. </a:t>
            </a:r>
          </a:p>
          <a:p>
            <a:r>
              <a:rPr lang="en-US" sz="1800" dirty="0"/>
              <a:t>The statement may explain and analyze materials submitted and include a philosophical vision as it relates to the broader impact of accomplishments. The statement explains the nature of the faculty member’s activities so that others will understand them fully for purposes of assessment. The format and method of presentation is a matter of faculty choice. </a:t>
            </a:r>
          </a:p>
          <a:p>
            <a:endParaRPr lang="en-US" dirty="0"/>
          </a:p>
        </p:txBody>
      </p:sp>
    </p:spTree>
    <p:extLst>
      <p:ext uri="{BB962C8B-B14F-4D97-AF65-F5344CB8AC3E}">
        <p14:creationId xmlns:p14="http://schemas.microsoft.com/office/powerpoint/2010/main" val="35220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A5DA-49B1-DE40-9E86-A8BAE1D7285F}"/>
              </a:ext>
            </a:extLst>
          </p:cNvPr>
          <p:cNvSpPr>
            <a:spLocks noGrp="1"/>
          </p:cNvSpPr>
          <p:nvPr>
            <p:ph type="title"/>
          </p:nvPr>
        </p:nvSpPr>
        <p:spPr/>
        <p:txBody>
          <a:bodyPr/>
          <a:lstStyle/>
          <a:p>
            <a:r>
              <a:rPr lang="en-US" dirty="0"/>
              <a:t>COVID Impact statement</a:t>
            </a:r>
          </a:p>
        </p:txBody>
      </p:sp>
      <p:sp>
        <p:nvSpPr>
          <p:cNvPr id="3" name="Text Placeholder 2">
            <a:extLst>
              <a:ext uri="{FF2B5EF4-FFF2-40B4-BE49-F238E27FC236}">
                <a16:creationId xmlns:a16="http://schemas.microsoft.com/office/drawing/2014/main" id="{3F2C1CDB-DA16-604A-815D-8015FD1F014D}"/>
              </a:ext>
            </a:extLst>
          </p:cNvPr>
          <p:cNvSpPr>
            <a:spLocks noGrp="1"/>
          </p:cNvSpPr>
          <p:nvPr>
            <p:ph type="body" sz="quarter" idx="10"/>
          </p:nvPr>
        </p:nvSpPr>
        <p:spPr/>
        <p:txBody>
          <a:bodyPr/>
          <a:lstStyle/>
          <a:p>
            <a:r>
              <a:rPr lang="en-US" dirty="0"/>
              <a:t>Optional-detailed in FSH 3500 D-1-b-3</a:t>
            </a:r>
          </a:p>
        </p:txBody>
      </p:sp>
      <p:sp>
        <p:nvSpPr>
          <p:cNvPr id="4" name="Text Placeholder 3">
            <a:extLst>
              <a:ext uri="{FF2B5EF4-FFF2-40B4-BE49-F238E27FC236}">
                <a16:creationId xmlns:a16="http://schemas.microsoft.com/office/drawing/2014/main" id="{A82255FB-797C-F348-946B-79875B53EDA6}"/>
              </a:ext>
            </a:extLst>
          </p:cNvPr>
          <p:cNvSpPr>
            <a:spLocks noGrp="1"/>
          </p:cNvSpPr>
          <p:nvPr>
            <p:ph type="body" sz="quarter" idx="11"/>
          </p:nvPr>
        </p:nvSpPr>
        <p:spPr>
          <a:xfrm>
            <a:off x="527540" y="2514600"/>
            <a:ext cx="7244860" cy="2585323"/>
          </a:xfrm>
        </p:spPr>
        <p:txBody>
          <a:bodyPr/>
          <a:lstStyle/>
          <a:p>
            <a:pPr>
              <a:lnSpc>
                <a:spcPct val="100000"/>
              </a:lnSpc>
            </a:pPr>
            <a:r>
              <a:rPr lang="en-US" sz="2400" dirty="0"/>
              <a:t>3. COVID Impact Statement (Optional) In one page, the candidate may describe the effects of the pandemic on their work activities and outcomes during the period of review. Candidates may describe such effects across the four areas of consideration: teaching; scholarship and creative activity; outreach and extension; and university service and leadership.</a:t>
            </a:r>
          </a:p>
        </p:txBody>
      </p:sp>
    </p:spTree>
    <p:extLst>
      <p:ext uri="{BB962C8B-B14F-4D97-AF65-F5344CB8AC3E}">
        <p14:creationId xmlns:p14="http://schemas.microsoft.com/office/powerpoint/2010/main" val="26436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11B9-9BD9-164D-B028-B900A4A8739C}"/>
              </a:ext>
            </a:extLst>
          </p:cNvPr>
          <p:cNvSpPr>
            <a:spLocks noGrp="1"/>
          </p:cNvSpPr>
          <p:nvPr>
            <p:ph type="title"/>
          </p:nvPr>
        </p:nvSpPr>
        <p:spPr/>
        <p:txBody>
          <a:bodyPr/>
          <a:lstStyle/>
          <a:p>
            <a:r>
              <a:rPr lang="en-US" dirty="0"/>
              <a:t>Evidence of accomplishment</a:t>
            </a:r>
          </a:p>
        </p:txBody>
      </p:sp>
      <p:sp>
        <p:nvSpPr>
          <p:cNvPr id="4" name="Text Placeholder 3">
            <a:extLst>
              <a:ext uri="{FF2B5EF4-FFF2-40B4-BE49-F238E27FC236}">
                <a16:creationId xmlns:a16="http://schemas.microsoft.com/office/drawing/2014/main" id="{96A4D9D8-1D34-4C43-BFAB-250AC7304604}"/>
              </a:ext>
            </a:extLst>
          </p:cNvPr>
          <p:cNvSpPr>
            <a:spLocks noGrp="1"/>
          </p:cNvSpPr>
          <p:nvPr>
            <p:ph type="body" sz="quarter" idx="11"/>
          </p:nvPr>
        </p:nvSpPr>
        <p:spPr>
          <a:xfrm>
            <a:off x="484639" y="1905000"/>
            <a:ext cx="7668761" cy="3858044"/>
          </a:xfrm>
        </p:spPr>
        <p:txBody>
          <a:bodyPr/>
          <a:lstStyle/>
          <a:p>
            <a:r>
              <a:rPr lang="en-US" sz="1800" dirty="0"/>
              <a:t>D-1-c. Evidence of Accomplishment. </a:t>
            </a:r>
          </a:p>
          <a:p>
            <a:pPr marL="285750" indent="-285750">
              <a:buFont typeface="Arial" panose="020B0604020202020204" pitchFamily="34" charset="0"/>
              <a:buChar char="•"/>
            </a:pPr>
            <a:r>
              <a:rPr lang="en-US" sz="1800" dirty="0"/>
              <a:t>Evidence of accomplishment may be provided for each area of responsibility in the position description. </a:t>
            </a:r>
          </a:p>
          <a:p>
            <a:pPr marL="285750" indent="-285750">
              <a:buFont typeface="Arial" panose="020B0604020202020204" pitchFamily="34" charset="0"/>
              <a:buChar char="•"/>
            </a:pPr>
            <a:r>
              <a:rPr lang="en-US" sz="1800" dirty="0"/>
              <a:t>Evidence could include examples of scholarly work, teaching evaluation materials, letters of support, etc. </a:t>
            </a:r>
          </a:p>
          <a:p>
            <a:pPr marL="285750" indent="-285750">
              <a:buFont typeface="Arial" panose="020B0604020202020204" pitchFamily="34" charset="0"/>
              <a:buChar char="•"/>
            </a:pPr>
            <a:r>
              <a:rPr lang="en-US" sz="1800" dirty="0"/>
              <a:t>This shall not include additional narrative written by the candidate regarding promotion or tenure. </a:t>
            </a:r>
          </a:p>
          <a:p>
            <a:pPr marL="285750" indent="-285750">
              <a:buFont typeface="Arial" panose="020B0604020202020204" pitchFamily="34" charset="0"/>
              <a:buChar char="•"/>
            </a:pPr>
            <a:r>
              <a:rPr lang="en-US" sz="1800" dirty="0"/>
              <a:t>This section has no page limit. </a:t>
            </a:r>
          </a:p>
          <a:p>
            <a:r>
              <a:rPr lang="en-US" sz="1800" dirty="0"/>
              <a:t>If materials were sent to external reviewers, the four examples of scholarly work should be included here. </a:t>
            </a:r>
          </a:p>
          <a:p>
            <a:r>
              <a:rPr lang="en-US" sz="1800" dirty="0"/>
              <a:t>Faculty are encouraged to provide links to online resources. </a:t>
            </a:r>
          </a:p>
          <a:p>
            <a:endParaRPr lang="en-US" dirty="0"/>
          </a:p>
        </p:txBody>
      </p:sp>
    </p:spTree>
    <p:extLst>
      <p:ext uri="{BB962C8B-B14F-4D97-AF65-F5344CB8AC3E}">
        <p14:creationId xmlns:p14="http://schemas.microsoft.com/office/powerpoint/2010/main" val="16180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72C2-625C-C544-8062-4BF5DA50A75E}"/>
              </a:ext>
            </a:extLst>
          </p:cNvPr>
          <p:cNvSpPr>
            <a:spLocks noGrp="1"/>
          </p:cNvSpPr>
          <p:nvPr>
            <p:ph type="title"/>
          </p:nvPr>
        </p:nvSpPr>
        <p:spPr/>
        <p:txBody>
          <a:bodyPr/>
          <a:lstStyle/>
          <a:p>
            <a:r>
              <a:rPr lang="en-US" dirty="0"/>
              <a:t>Teaching effectiveness</a:t>
            </a:r>
          </a:p>
        </p:txBody>
      </p:sp>
      <p:sp>
        <p:nvSpPr>
          <p:cNvPr id="4" name="Text Placeholder 3">
            <a:extLst>
              <a:ext uri="{FF2B5EF4-FFF2-40B4-BE49-F238E27FC236}">
                <a16:creationId xmlns:a16="http://schemas.microsoft.com/office/drawing/2014/main" id="{68C6AD76-22CF-3D41-BA81-55FD3719BC06}"/>
              </a:ext>
            </a:extLst>
          </p:cNvPr>
          <p:cNvSpPr>
            <a:spLocks noGrp="1"/>
          </p:cNvSpPr>
          <p:nvPr>
            <p:ph type="body" sz="quarter" idx="11"/>
          </p:nvPr>
        </p:nvSpPr>
        <p:spPr>
          <a:xfrm>
            <a:off x="609600" y="2044998"/>
            <a:ext cx="7391400" cy="3280963"/>
          </a:xfrm>
        </p:spPr>
        <p:txBody>
          <a:bodyPr/>
          <a:lstStyle/>
          <a:p>
            <a:r>
              <a:rPr lang="en-US" sz="1800" dirty="0"/>
              <a:t>D-2-c. Teaching Effectiveness. If teaching is included in the candidate’s position descriptions, copies of all of the candidate’s student course evaluation summaries (RGP II.G.6.e) for the period under review and peer evaluations of teaching for the period under review as prescribed by the provost’s administrative guidance (B-2 herein). The candidate may supplement this section to include other evidence of teaching effectiveness as outlined in FSH 1565 C-1.a. </a:t>
            </a:r>
          </a:p>
          <a:p>
            <a:r>
              <a:rPr lang="en-US" sz="1800" dirty="0"/>
              <a:t>1565 C-1-a. Teaching: ...The validation of teaching may include Student Evaluations of Teaching (SETs), peer evaluations, self-assessment, documentation of effective or innovative teaching, teaching recognition and awards, and teaching loads. </a:t>
            </a:r>
          </a:p>
          <a:p>
            <a:endParaRPr lang="en-US" dirty="0"/>
          </a:p>
        </p:txBody>
      </p:sp>
    </p:spTree>
    <p:extLst>
      <p:ext uri="{BB962C8B-B14F-4D97-AF65-F5344CB8AC3E}">
        <p14:creationId xmlns:p14="http://schemas.microsoft.com/office/powerpoint/2010/main" val="11389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D-2</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b="1" dirty="0"/>
              <a:t>Section D: Dossier</a:t>
            </a:r>
          </a:p>
          <a:p>
            <a:pPr lvl="2"/>
            <a:r>
              <a:rPr lang="en-US" sz="1800" dirty="0"/>
              <a:t>D-2 Materials Provided by the </a:t>
            </a:r>
            <a:r>
              <a:rPr lang="en-US" sz="1800" b="1" dirty="0">
                <a:solidFill>
                  <a:srgbClr val="C00000"/>
                </a:solidFill>
              </a:rPr>
              <a:t>Unit Administrator</a:t>
            </a:r>
          </a:p>
          <a:p>
            <a:pPr marL="1123231" lvl="4" indent="-342900">
              <a:buFont typeface="+mj-lt"/>
              <a:buAutoNum type="arabicPeriod"/>
            </a:pPr>
            <a:r>
              <a:rPr lang="en-US" sz="1800" dirty="0"/>
              <a:t>College and unit Bylaws (annual review and P&amp;T sections)</a:t>
            </a:r>
          </a:p>
          <a:p>
            <a:pPr marL="1123231" lvl="4" indent="-342900">
              <a:buFont typeface="+mj-lt"/>
              <a:buAutoNum type="arabicPeriod"/>
            </a:pPr>
            <a:r>
              <a:rPr lang="en-US" sz="1800" dirty="0"/>
              <a:t>Position Descriptions</a:t>
            </a:r>
          </a:p>
          <a:p>
            <a:pPr marL="1123231" lvl="4" indent="-342900">
              <a:buFont typeface="+mj-lt"/>
              <a:buAutoNum type="arabicPeriod"/>
            </a:pPr>
            <a:r>
              <a:rPr lang="en-US" sz="1800" dirty="0"/>
              <a:t>Annual Evaluations</a:t>
            </a:r>
          </a:p>
          <a:p>
            <a:pPr marL="1123231" lvl="4" indent="-342900">
              <a:buFont typeface="+mj-lt"/>
              <a:buAutoNum type="arabicPeriod"/>
            </a:pPr>
            <a:r>
              <a:rPr lang="en-US" sz="1800" dirty="0"/>
              <a:t>Teaching Effectiveness (request course evaluation report from Institutional Research)</a:t>
            </a:r>
          </a:p>
          <a:p>
            <a:pPr marL="1123231" lvl="4" indent="-342900">
              <a:buFont typeface="+mj-lt"/>
              <a:buAutoNum type="arabicPeriod"/>
            </a:pPr>
            <a:r>
              <a:rPr lang="en-US" sz="1800" dirty="0"/>
              <a:t>Prior Reports (Third-Year Reviews, etc.)</a:t>
            </a:r>
          </a:p>
          <a:p>
            <a:pPr marL="1123231" lvl="4" indent="-342900">
              <a:buFont typeface="+mj-lt"/>
              <a:buAutoNum type="arabicPeriod"/>
            </a:pPr>
            <a:r>
              <a:rPr lang="en-US" sz="1800" dirty="0"/>
              <a:t>External Peer Review Letters</a:t>
            </a:r>
          </a:p>
          <a:p>
            <a:pPr marL="1123231" lvl="4" indent="-342900">
              <a:buFont typeface="+mj-lt"/>
              <a:buAutoNum type="arabicPeriod"/>
            </a:pPr>
            <a:r>
              <a:rPr lang="en-US" sz="1800" dirty="0"/>
              <a:t>Additional Review Letters (interdisciplinary appointments, Centers, etc.)</a:t>
            </a:r>
          </a:p>
          <a:p>
            <a:pPr marL="128623" lvl="1" indent="0">
              <a:buNone/>
            </a:pPr>
            <a:endParaRPr lang="en-US" sz="1800" dirty="0"/>
          </a:p>
          <a:p>
            <a:pPr marL="128623" lvl="1" indent="0">
              <a:buNone/>
            </a:pPr>
            <a:r>
              <a:rPr lang="en-US" sz="1800" b="1" i="1" dirty="0">
                <a:solidFill>
                  <a:srgbClr val="C00000"/>
                </a:solidFill>
              </a:rPr>
              <a:t>Please refer to the policy for details!</a:t>
            </a:r>
          </a:p>
          <a:p>
            <a:pPr lvl="2"/>
            <a:endParaRPr lang="en-US" sz="1800" dirty="0"/>
          </a:p>
          <a:p>
            <a:pPr lvl="2"/>
            <a:endParaRPr lang="en-US" sz="1800" dirty="0"/>
          </a:p>
        </p:txBody>
      </p:sp>
    </p:spTree>
    <p:extLst>
      <p:ext uri="{BB962C8B-B14F-4D97-AF65-F5344CB8AC3E}">
        <p14:creationId xmlns:p14="http://schemas.microsoft.com/office/powerpoint/2010/main" val="40793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peer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6319679"/>
          </a:xfrm>
        </p:spPr>
        <p:txBody>
          <a:bodyPr/>
          <a:lstStyle/>
          <a:p>
            <a:r>
              <a:rPr lang="en-US" sz="1800" b="1" dirty="0"/>
              <a:t>D-2-e</a:t>
            </a:r>
          </a:p>
          <a:p>
            <a:pPr lvl="2"/>
            <a:r>
              <a:rPr lang="en-US" sz="1800" dirty="0"/>
              <a:t>Only faculty with 6% or more responsibilities in Scholarship and Creative Activity (or tenure track faculty in Extension with responsibility for Extension and Outreach) have required external peer review (see PD and FSH 1565 C-2).</a:t>
            </a:r>
          </a:p>
          <a:p>
            <a:pPr lvl="2"/>
            <a:r>
              <a:rPr lang="en-US" sz="1800" dirty="0"/>
              <a:t>The unit administrator shall obtain 3-5 letters.</a:t>
            </a:r>
          </a:p>
          <a:p>
            <a:pPr lvl="2"/>
            <a:r>
              <a:rPr lang="en-US" sz="1800" dirty="0"/>
              <a:t>All letters received will be included in the dossier.</a:t>
            </a:r>
          </a:p>
          <a:p>
            <a:pPr lvl="2"/>
            <a:r>
              <a:rPr lang="en-US" sz="1800" dirty="0"/>
              <a:t>Reviewers must be tenured and at the rank being sought or above</a:t>
            </a:r>
          </a:p>
          <a:p>
            <a:pPr lvl="2">
              <a:lnSpc>
                <a:spcPct val="100000"/>
              </a:lnSpc>
            </a:pPr>
            <a:r>
              <a:rPr lang="en-US" sz="1800" i="1" dirty="0"/>
              <a:t>“Because reviewers are asked to provide independent and objective review, reviewers shall not have a personal or professional relationship with the candidate that could prevent an unbiased assessment.”</a:t>
            </a:r>
            <a:endParaRPr lang="en-US" sz="1800" dirty="0"/>
          </a:p>
          <a:p>
            <a:pPr lvl="2"/>
            <a:r>
              <a:rPr lang="en-US" sz="1800" dirty="0"/>
              <a:t>Reviewers are asked to evaluate scholarly and creative activity (Also Extension and Outreach efforts for Extension faculty). </a:t>
            </a:r>
          </a:p>
          <a:p>
            <a:pPr lvl="2"/>
            <a:r>
              <a:rPr lang="en-US" sz="1800" dirty="0"/>
              <a:t>Preliminary email invitation (suggested template provided).</a:t>
            </a:r>
          </a:p>
          <a:p>
            <a:pPr lvl="2"/>
            <a:r>
              <a:rPr lang="en-US" sz="1800" dirty="0"/>
              <a:t>Formal invitation letter goes with materials (template provided).</a:t>
            </a:r>
          </a:p>
          <a:p>
            <a:pPr lvl="2"/>
            <a:r>
              <a:rPr lang="en-US" sz="1800" dirty="0"/>
              <a:t>Letters are </a:t>
            </a:r>
            <a:r>
              <a:rPr lang="en-US" sz="1800" u="sng" dirty="0"/>
              <a:t>confidential</a:t>
            </a:r>
            <a:r>
              <a:rPr lang="en-US" sz="1800" dirty="0"/>
              <a:t> and shall not be shared with the candidate. Redacted versions may be requested after the entire process is complete.</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5953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reviewer selection</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447800"/>
            <a:ext cx="8202161" cy="5840060"/>
          </a:xfrm>
        </p:spPr>
        <p:txBody>
          <a:bodyPr/>
          <a:lstStyle/>
          <a:p>
            <a:pPr>
              <a:lnSpc>
                <a:spcPct val="100000"/>
              </a:lnSpc>
            </a:pPr>
            <a:r>
              <a:rPr lang="en-US" sz="1800" b="1" dirty="0"/>
              <a:t>D-2-e-2. Selection.</a:t>
            </a:r>
          </a:p>
          <a:p>
            <a:pPr>
              <a:lnSpc>
                <a:spcPct val="100000"/>
              </a:lnSpc>
            </a:pPr>
            <a:r>
              <a:rPr lang="en-US" sz="1800" dirty="0"/>
              <a:t>The reviewers to be solicited shall be chosen by the unit administrator</a:t>
            </a:r>
          </a:p>
          <a:p>
            <a:pPr>
              <a:lnSpc>
                <a:spcPct val="100000"/>
              </a:lnSpc>
            </a:pPr>
            <a:r>
              <a:rPr lang="en-US" sz="1800" dirty="0"/>
              <a:t>At least two reviewers shall come from a list of at least eight qualified reviewers provided by the candidate in writing to the unit administrator by the deadline provided in B-2 herein. </a:t>
            </a:r>
            <a:r>
              <a:rPr lang="en-US" sz="1800" b="1" dirty="0">
                <a:solidFill>
                  <a:srgbClr val="C00000"/>
                </a:solidFill>
              </a:rPr>
              <a:t>[soft deadline: May 16, 2025]</a:t>
            </a:r>
          </a:p>
          <a:p>
            <a:pPr>
              <a:lnSpc>
                <a:spcPct val="100000"/>
              </a:lnSpc>
            </a:pPr>
            <a:r>
              <a:rPr lang="en-US" sz="1800" dirty="0"/>
              <a:t>If the unit administrator cannot obtain letters from two reviewers on the candidate’s list, the unit administrator shall ask the candidate to identify further potential reviewers. </a:t>
            </a:r>
          </a:p>
          <a:p>
            <a:pPr>
              <a:lnSpc>
                <a:spcPct val="100000"/>
              </a:lnSpc>
            </a:pPr>
            <a:r>
              <a:rPr lang="en-US" sz="1800" dirty="0"/>
              <a:t>The candidate may also provide the unit administrator with the names of up to two individuals who shall be excluded from consideration as an external reviewer. </a:t>
            </a:r>
          </a:p>
          <a:p>
            <a:pPr>
              <a:lnSpc>
                <a:spcPct val="100000"/>
              </a:lnSpc>
            </a:pPr>
            <a:r>
              <a:rPr lang="en-US" sz="1800" dirty="0"/>
              <a:t>If the candidate fails to submit either list, the unit administrator shall select reviewers without that input from the candidate. </a:t>
            </a:r>
          </a:p>
          <a:p>
            <a:pPr>
              <a:lnSpc>
                <a:spcPct val="100000"/>
              </a:lnSpc>
            </a:pPr>
            <a:r>
              <a:rPr lang="en-US" sz="1800" dirty="0"/>
              <a:t>These lists shall not be included in the dossier but shall be kept on record by the unit administrator.</a:t>
            </a:r>
          </a:p>
          <a:p>
            <a:pPr lvl="2">
              <a:lnSpc>
                <a:spcPct val="100000"/>
              </a:lnSpc>
            </a:pPr>
            <a:endParaRPr lang="en-US" sz="2000" dirty="0"/>
          </a:p>
          <a:p>
            <a:pPr lvl="2">
              <a:lnSpc>
                <a:spcPct val="100000"/>
              </a:lnSpc>
            </a:pPr>
            <a:endParaRPr lang="en-US" sz="2000" dirty="0"/>
          </a:p>
          <a:p>
            <a:pPr lvl="2">
              <a:lnSpc>
                <a:spcPct val="100000"/>
              </a:lnSpc>
            </a:pPr>
            <a:endParaRPr lang="en-US" sz="2000" dirty="0"/>
          </a:p>
        </p:txBody>
      </p:sp>
    </p:spTree>
    <p:extLst>
      <p:ext uri="{BB962C8B-B14F-4D97-AF65-F5344CB8AC3E}">
        <p14:creationId xmlns:p14="http://schemas.microsoft.com/office/powerpoint/2010/main" val="34997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peer review materials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975995"/>
          </a:xfrm>
        </p:spPr>
        <p:txBody>
          <a:bodyPr/>
          <a:lstStyle/>
          <a:p>
            <a:r>
              <a:rPr lang="en-US" sz="1800" b="1" dirty="0"/>
              <a:t>D-2-e-4 </a:t>
            </a:r>
            <a:r>
              <a:rPr lang="en-US" sz="1800" dirty="0"/>
              <a:t>Materials provided to the External Reviewers</a:t>
            </a:r>
          </a:p>
          <a:p>
            <a:pPr lvl="2"/>
            <a:r>
              <a:rPr lang="en-US" sz="1800" dirty="0"/>
              <a:t>Only five items are provided:</a:t>
            </a:r>
          </a:p>
          <a:p>
            <a:pPr lvl="4"/>
            <a:r>
              <a:rPr lang="en-US" sz="1800" dirty="0"/>
              <a:t>College and unit bylaws </a:t>
            </a:r>
          </a:p>
          <a:p>
            <a:pPr lvl="4"/>
            <a:r>
              <a:rPr lang="en-US" sz="1800" dirty="0"/>
              <a:t>CV</a:t>
            </a:r>
          </a:p>
          <a:p>
            <a:pPr lvl="4"/>
            <a:r>
              <a:rPr lang="en-US" sz="1800" dirty="0"/>
              <a:t>PDs</a:t>
            </a:r>
          </a:p>
          <a:p>
            <a:pPr lvl="4"/>
            <a:r>
              <a:rPr lang="en-US" sz="1800" dirty="0"/>
              <a:t>Candidate Statements</a:t>
            </a:r>
          </a:p>
          <a:p>
            <a:pPr lvl="4"/>
            <a:r>
              <a:rPr lang="en-US" sz="1800" dirty="0"/>
              <a:t>Up to four examples of scholarly work (or extension/outreach programming for extension faculty).  Links are acceptable for online examples.</a:t>
            </a:r>
          </a:p>
          <a:p>
            <a:pPr lvl="4"/>
            <a:endParaRPr lang="en-US" sz="1800" dirty="0"/>
          </a:p>
          <a:p>
            <a:pPr lvl="2"/>
            <a:r>
              <a:rPr lang="en-US" sz="1800" dirty="0"/>
              <a:t>“The unit administrator shall </a:t>
            </a:r>
            <a:r>
              <a:rPr lang="en-US" sz="1800" u="sng" dirty="0"/>
              <a:t>not</a:t>
            </a:r>
            <a:r>
              <a:rPr lang="en-US" sz="1800" dirty="0"/>
              <a:t> provide the complete dossier or any additional materials to external peer reviewers.”</a:t>
            </a:r>
          </a:p>
          <a:p>
            <a:pPr lvl="4"/>
            <a:r>
              <a:rPr lang="en-US" sz="1800" dirty="0"/>
              <a:t>No annual evaluations</a:t>
            </a:r>
          </a:p>
          <a:p>
            <a:pPr lvl="4"/>
            <a:r>
              <a:rPr lang="en-US" sz="1800" dirty="0"/>
              <a:t>No Third-Year Review</a:t>
            </a:r>
          </a:p>
          <a:p>
            <a:pPr lvl="4"/>
            <a:r>
              <a:rPr lang="en-US" sz="1800" dirty="0"/>
              <a:t>Etc.</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7211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D-3 submission</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796185"/>
          </a:xfrm>
        </p:spPr>
        <p:txBody>
          <a:bodyPr/>
          <a:lstStyle/>
          <a:p>
            <a:r>
              <a:rPr lang="en-US" sz="1800" dirty="0"/>
              <a:t>See online Checklists for 2024-25 deadlines and order of materials.</a:t>
            </a:r>
          </a:p>
          <a:p>
            <a:r>
              <a:rPr lang="en-US" sz="1800" dirty="0"/>
              <a:t>D-3-a-2. The dossier may be </a:t>
            </a:r>
            <a:r>
              <a:rPr lang="en-US" sz="1800" u="sng" dirty="0"/>
              <a:t>supplemented</a:t>
            </a:r>
            <a:r>
              <a:rPr lang="en-US" sz="1800" dirty="0"/>
              <a:t> with scholarship or creative accomplishments occurring after submission. Supplementation must be made pursuant to the provost’s administrative guidance. </a:t>
            </a:r>
            <a:r>
              <a:rPr lang="en-US" sz="1800" dirty="0">
                <a:solidFill>
                  <a:srgbClr val="C00000"/>
                </a:solidFill>
              </a:rPr>
              <a:t>[shared in candidate’s responses – see Guidance document on the website]</a:t>
            </a:r>
            <a:endParaRPr lang="en-US" sz="1800" dirty="0"/>
          </a:p>
          <a:p>
            <a:r>
              <a:rPr lang="en-US" sz="1800" dirty="0"/>
              <a:t>D-3-b. Finalization of Dossier. Submission is </a:t>
            </a:r>
            <a:r>
              <a:rPr lang="en-US" sz="1800" u="sng" dirty="0"/>
              <a:t>final</a:t>
            </a:r>
            <a:r>
              <a:rPr lang="en-US" sz="1800" dirty="0"/>
              <a:t> when the faculty member has signed a dossier submission form and provided the signed form to the unit administrator. Other than supplementation provided in D-3.a herein, </a:t>
            </a:r>
            <a:r>
              <a:rPr lang="en-US" sz="1800" b="1" u="sng" dirty="0">
                <a:solidFill>
                  <a:srgbClr val="C00000"/>
                </a:solidFill>
              </a:rPr>
              <a:t>the dossier is final when submitted and may not be supplemented or altered after submission</a:t>
            </a:r>
            <a:r>
              <a:rPr lang="en-US" sz="1800" dirty="0"/>
              <a:t>.</a:t>
            </a:r>
          </a:p>
          <a:p>
            <a:r>
              <a:rPr lang="en-US" sz="1800" b="1" dirty="0"/>
              <a:t>The candidate’s signature on the submission page finalizes the dossier submission.</a:t>
            </a:r>
            <a:endParaRPr lang="en-US" sz="1800" dirty="0"/>
          </a:p>
          <a:p>
            <a:r>
              <a:rPr lang="en-US" sz="1800" dirty="0"/>
              <a:t>External Peer Review letters are placed in the packet </a:t>
            </a:r>
            <a:r>
              <a:rPr lang="en-US" sz="1800" u="sng" dirty="0"/>
              <a:t>after</a:t>
            </a:r>
            <a:r>
              <a:rPr lang="en-US" sz="1800" dirty="0"/>
              <a:t> the candidate signs off!</a:t>
            </a:r>
          </a:p>
          <a:p>
            <a:r>
              <a:rPr lang="en-US" sz="1800" b="1" dirty="0">
                <a:solidFill>
                  <a:srgbClr val="FF0000"/>
                </a:solidFill>
              </a:rPr>
              <a:t>The unit submits the completed dossier to the Provost’s Office for an accuracy review prior to August 15, 2025.  </a:t>
            </a:r>
            <a:r>
              <a:rPr lang="en-US" sz="1800" b="1" dirty="0"/>
              <a:t>This step is required prior to the unit level review.</a:t>
            </a:r>
          </a:p>
          <a:p>
            <a:pPr lvl="2"/>
            <a:endParaRPr lang="en-US" sz="1800" dirty="0"/>
          </a:p>
        </p:txBody>
      </p:sp>
    </p:spTree>
    <p:extLst>
      <p:ext uri="{BB962C8B-B14F-4D97-AF65-F5344CB8AC3E}">
        <p14:creationId xmlns:p14="http://schemas.microsoft.com/office/powerpoint/2010/main" val="4715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2581126"/>
            <a:ext cx="3989401" cy="1000274"/>
          </a:xfrm>
        </p:spPr>
        <p:txBody>
          <a:bodyPr/>
          <a:lstStyle/>
          <a:p>
            <a:r>
              <a:rPr lang="en-US" dirty="0"/>
              <a:t>Unit level review</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900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923330"/>
          </a:xfrm>
        </p:spPr>
        <p:txBody>
          <a:bodyPr/>
          <a:lstStyle/>
          <a:p>
            <a:r>
              <a:rPr lang="en-US" sz="3600" dirty="0"/>
              <a:t>Presentation overview</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676400"/>
            <a:ext cx="8202161" cy="3231654"/>
          </a:xfrm>
        </p:spPr>
        <p:txBody>
          <a:bodyPr/>
          <a:lstStyle/>
          <a:p>
            <a:r>
              <a:rPr lang="en-US" sz="2000" dirty="0"/>
              <a:t>Process Timeline</a:t>
            </a:r>
          </a:p>
          <a:p>
            <a:pPr marL="0" indent="0">
              <a:buNone/>
            </a:pPr>
            <a:endParaRPr lang="en-US" sz="2000" dirty="0"/>
          </a:p>
          <a:p>
            <a:r>
              <a:rPr lang="en-US" sz="2000" dirty="0"/>
              <a:t>Relevant Stages of the P&amp; T Process</a:t>
            </a:r>
          </a:p>
          <a:p>
            <a:pPr marL="0" indent="0">
              <a:buNone/>
            </a:pPr>
            <a:endParaRPr lang="en-US" sz="2000" dirty="0"/>
          </a:p>
          <a:p>
            <a:r>
              <a:rPr lang="en-US" sz="2000" dirty="0"/>
              <a:t>Resources</a:t>
            </a:r>
          </a:p>
          <a:p>
            <a:endParaRPr lang="en-US" sz="2000" dirty="0"/>
          </a:p>
          <a:p>
            <a:pPr lvl="2"/>
            <a:endParaRPr lang="en-US" sz="2000" dirty="0"/>
          </a:p>
          <a:p>
            <a:pPr lvl="2"/>
            <a:endParaRPr lang="en-US" sz="2000" dirty="0"/>
          </a:p>
          <a:p>
            <a:pPr lvl="2"/>
            <a:endParaRPr lang="en-US" sz="2000" dirty="0"/>
          </a:p>
        </p:txBody>
      </p:sp>
    </p:spTree>
    <p:extLst>
      <p:ext uri="{BB962C8B-B14F-4D97-AF65-F5344CB8AC3E}">
        <p14:creationId xmlns:p14="http://schemas.microsoft.com/office/powerpoint/2010/main" val="15576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E-1 unit </a:t>
            </a:r>
            <a:r>
              <a:rPr lang="en-US" sz="3600" dirty="0" err="1"/>
              <a:t>p&amp;T</a:t>
            </a:r>
            <a:r>
              <a:rPr lang="en-US" sz="3600" dirty="0"/>
              <a:t> committee</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027017"/>
          </a:xfrm>
        </p:spPr>
        <p:txBody>
          <a:bodyPr/>
          <a:lstStyle/>
          <a:p>
            <a:r>
              <a:rPr lang="en-US" sz="1800" dirty="0"/>
              <a:t>Elected by unit faculty (or they may choose to delegate this to the unit administrator)</a:t>
            </a:r>
          </a:p>
          <a:p>
            <a:r>
              <a:rPr lang="en-US" sz="1800" dirty="0"/>
              <a:t>Five faculty</a:t>
            </a:r>
          </a:p>
          <a:p>
            <a:r>
              <a:rPr lang="en-US" sz="1800" dirty="0"/>
              <a:t>Must include 3 tenured from the unit and 1 from outside the unit</a:t>
            </a:r>
          </a:p>
          <a:p>
            <a:r>
              <a:rPr lang="en-US" sz="1800" dirty="0"/>
              <a:t>The committee elects a chair from tenured members</a:t>
            </a:r>
          </a:p>
          <a:p>
            <a:r>
              <a:rPr lang="en-US" sz="1800" dirty="0"/>
              <a:t>No students or non-university employees</a:t>
            </a:r>
          </a:p>
          <a:p>
            <a:r>
              <a:rPr lang="en-US" sz="1800" dirty="0"/>
              <a:t>“In cases considering promotion to full professor, unit administrators are encouraged to include full professors in the committee.”</a:t>
            </a:r>
          </a:p>
          <a:p>
            <a:r>
              <a:rPr lang="en-US" sz="1800" dirty="0"/>
              <a:t>The unit administrator nor the dean may be on the committee</a:t>
            </a:r>
          </a:p>
          <a:p>
            <a:r>
              <a:rPr lang="en-US" sz="1800" dirty="0"/>
              <a:t>“If there are not three tenured faculty members available to serve on the committee, the unit administrator, in consultation with the dean, shall designate tenured faculty members from other units whose areas of expertise are closely related to the work of faculty in the unit. One such member may chair the committee if there is not a tenured member from the unit available to serve as chair.” (also remember section </a:t>
            </a:r>
            <a:r>
              <a:rPr lang="en-US" sz="1800" b="1" dirty="0"/>
              <a:t>B-3. Committee Problem Resolution)</a:t>
            </a:r>
          </a:p>
          <a:p>
            <a:r>
              <a:rPr lang="en-US" sz="1800" dirty="0"/>
              <a:t>The candidate may request the names of the committee members</a:t>
            </a:r>
          </a:p>
        </p:txBody>
      </p:sp>
    </p:spTree>
    <p:extLst>
      <p:ext uri="{BB962C8B-B14F-4D97-AF65-F5344CB8AC3E}">
        <p14:creationId xmlns:p14="http://schemas.microsoft.com/office/powerpoint/2010/main" val="36829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719241"/>
          </a:xfrm>
        </p:spPr>
        <p:txBody>
          <a:bodyPr/>
          <a:lstStyle/>
          <a:p>
            <a:r>
              <a:rPr lang="en-US" sz="1800" dirty="0"/>
              <a:t>Unit P&amp;T Committee writes a report</a:t>
            </a:r>
          </a:p>
          <a:p>
            <a:pPr lvl="2"/>
            <a:r>
              <a:rPr lang="en-US" sz="1800" dirty="0"/>
              <a:t>Recommendation for or against promotion and/or tenure</a:t>
            </a:r>
          </a:p>
          <a:p>
            <a:pPr lvl="2"/>
            <a:r>
              <a:rPr lang="en-US" sz="1800" dirty="0"/>
              <a:t>Brief rationale</a:t>
            </a:r>
          </a:p>
          <a:p>
            <a:pPr lvl="2"/>
            <a:r>
              <a:rPr lang="en-US" sz="1800" dirty="0"/>
              <a:t>Voting record of committee (use ballot provided and no abstentions)</a:t>
            </a:r>
          </a:p>
          <a:p>
            <a:pPr lvl="2"/>
            <a:r>
              <a:rPr lang="en-US" sz="1800" i="1" dirty="0"/>
              <a:t>Template provided!</a:t>
            </a:r>
          </a:p>
          <a:p>
            <a:pPr lvl="2"/>
            <a:endParaRPr lang="en-US" sz="1800" i="1" dirty="0"/>
          </a:p>
          <a:p>
            <a:r>
              <a:rPr lang="en-US" sz="1800" dirty="0"/>
              <a:t>Unit Faculty Voting</a:t>
            </a:r>
          </a:p>
          <a:p>
            <a:pPr lvl="2"/>
            <a:r>
              <a:rPr lang="en-US" sz="1800" dirty="0"/>
              <a:t>May assemble to deliberate prior to voting</a:t>
            </a:r>
          </a:p>
          <a:p>
            <a:pPr lvl="2"/>
            <a:r>
              <a:rPr lang="en-US" sz="1800" dirty="0"/>
              <a:t>Vote using ballot provided</a:t>
            </a:r>
          </a:p>
          <a:p>
            <a:pPr lvl="2"/>
            <a:r>
              <a:rPr lang="en-US" sz="1800" dirty="0"/>
              <a:t>May provide narrative comments to unit administrator</a:t>
            </a:r>
          </a:p>
          <a:p>
            <a:pPr lvl="2"/>
            <a:r>
              <a:rPr lang="en-US" sz="1800" dirty="0"/>
              <a:t>Voting results will </a:t>
            </a:r>
            <a:r>
              <a:rPr lang="en-US" sz="1800" u="sng" dirty="0"/>
              <a:t>not</a:t>
            </a:r>
            <a:r>
              <a:rPr lang="en-US" sz="1800" dirty="0"/>
              <a:t> be shared with the Unit P&amp;T Committee</a:t>
            </a:r>
          </a:p>
          <a:p>
            <a:pPr lvl="2"/>
            <a:r>
              <a:rPr lang="en-US" sz="1800" dirty="0"/>
              <a:t>Tenure: only tenured faculty vote</a:t>
            </a:r>
          </a:p>
          <a:p>
            <a:pPr lvl="2"/>
            <a:r>
              <a:rPr lang="en-US" sz="1800" dirty="0"/>
              <a:t>Promotion: only those holding the rank sought or higher</a:t>
            </a:r>
          </a:p>
        </p:txBody>
      </p:sp>
    </p:spTree>
    <p:extLst>
      <p:ext uri="{BB962C8B-B14F-4D97-AF65-F5344CB8AC3E}">
        <p14:creationId xmlns:p14="http://schemas.microsoft.com/office/powerpoint/2010/main" val="22403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dirty="0"/>
              <a:t>Unit Administrator Report</a:t>
            </a:r>
          </a:p>
          <a:p>
            <a:pPr lvl="2"/>
            <a:r>
              <a:rPr lang="en-US" sz="1800" dirty="0"/>
              <a:t>Consider the dossier, Unit P&amp;T Committee report, unit faculty voting</a:t>
            </a:r>
          </a:p>
          <a:p>
            <a:pPr lvl="2"/>
            <a:r>
              <a:rPr lang="en-US" sz="1800" dirty="0"/>
              <a:t>Recommendation for or against promotion and/or tenure</a:t>
            </a:r>
          </a:p>
          <a:p>
            <a:pPr lvl="2"/>
            <a:r>
              <a:rPr lang="en-US" sz="1800" dirty="0"/>
              <a:t>Brief rationale</a:t>
            </a:r>
          </a:p>
          <a:p>
            <a:pPr lvl="2"/>
            <a:r>
              <a:rPr lang="en-US" sz="1800" dirty="0"/>
              <a:t>Voting records</a:t>
            </a:r>
          </a:p>
          <a:p>
            <a:pPr lvl="2"/>
            <a:r>
              <a:rPr lang="en-US" sz="1800" i="1" dirty="0"/>
              <a:t>Do not identify external reviewers in any way.</a:t>
            </a:r>
          </a:p>
          <a:p>
            <a:pPr lvl="2"/>
            <a:r>
              <a:rPr lang="en-US" sz="1800" i="1" dirty="0"/>
              <a:t>Template provided!</a:t>
            </a:r>
          </a:p>
          <a:p>
            <a:pPr lvl="2"/>
            <a:endParaRPr lang="en-US" sz="1800" dirty="0"/>
          </a:p>
          <a:p>
            <a:r>
              <a:rPr lang="en-US" sz="1800" dirty="0"/>
              <a:t>Candidate Response</a:t>
            </a:r>
          </a:p>
          <a:p>
            <a:pPr lvl="2"/>
            <a:r>
              <a:rPr lang="en-US" sz="1800" dirty="0"/>
              <a:t>The unit administrator provides both reports to the candidate</a:t>
            </a:r>
          </a:p>
          <a:p>
            <a:pPr lvl="2"/>
            <a:r>
              <a:rPr lang="en-US" sz="1800" dirty="0"/>
              <a:t>Candidate has five business days to provide a response</a:t>
            </a:r>
          </a:p>
          <a:p>
            <a:pPr lvl="2"/>
            <a:endParaRPr lang="en-US" sz="1800" dirty="0"/>
          </a:p>
          <a:p>
            <a:r>
              <a:rPr lang="en-US" sz="1800" dirty="0"/>
              <a:t>The unit administrator adds the reports and response (if one is provided) to the dossier and submits to the college.</a:t>
            </a:r>
          </a:p>
        </p:txBody>
      </p:sp>
    </p:spTree>
    <p:extLst>
      <p:ext uri="{BB962C8B-B14F-4D97-AF65-F5344CB8AC3E}">
        <p14:creationId xmlns:p14="http://schemas.microsoft.com/office/powerpoint/2010/main" val="7175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2581126"/>
            <a:ext cx="3989401" cy="1000274"/>
          </a:xfrm>
        </p:spPr>
        <p:txBody>
          <a:bodyPr/>
          <a:lstStyle/>
          <a:p>
            <a:r>
              <a:rPr lang="en-US" dirty="0"/>
              <a:t>college level review</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2072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f-1 college </a:t>
            </a:r>
            <a:r>
              <a:rPr lang="en-US" sz="3600" dirty="0" err="1"/>
              <a:t>p&amp;T</a:t>
            </a:r>
            <a:r>
              <a:rPr lang="en-US" sz="3600" dirty="0"/>
              <a:t> comm.</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dirty="0"/>
              <a:t>Membership</a:t>
            </a:r>
          </a:p>
          <a:p>
            <a:pPr lvl="2"/>
            <a:r>
              <a:rPr lang="en-US" sz="1800" dirty="0"/>
              <a:t>Tenured members</a:t>
            </a:r>
          </a:p>
          <a:p>
            <a:pPr lvl="2"/>
            <a:r>
              <a:rPr lang="en-US" sz="1800" dirty="0"/>
              <a:t>Staggered 3-year terms</a:t>
            </a:r>
          </a:p>
          <a:p>
            <a:pPr lvl="2"/>
            <a:r>
              <a:rPr lang="en-US" sz="1800" dirty="0"/>
              <a:t>Each unit shall have one representative elected by the unit faculty.</a:t>
            </a:r>
          </a:p>
          <a:p>
            <a:pPr lvl="2"/>
            <a:r>
              <a:rPr lang="en-US" sz="1800" dirty="0"/>
              <a:t>The committee shall elect its chair from among its members or may elect the dean or associate dean to serve as chair without vote. </a:t>
            </a:r>
          </a:p>
          <a:p>
            <a:pPr lvl="2"/>
            <a:r>
              <a:rPr lang="en-US" sz="1800" dirty="0"/>
              <a:t>The candidate may request the names of the committee members</a:t>
            </a:r>
          </a:p>
          <a:p>
            <a:pPr marL="0" indent="0">
              <a:buNone/>
            </a:pPr>
            <a:endParaRPr lang="en-US" sz="1800" dirty="0"/>
          </a:p>
          <a:p>
            <a:r>
              <a:rPr lang="en-US" sz="1800" dirty="0"/>
              <a:t>Report for each candidate</a:t>
            </a:r>
          </a:p>
          <a:p>
            <a:pPr lvl="2"/>
            <a:r>
              <a:rPr lang="en-US" sz="1800" dirty="0"/>
              <a:t>Committee members must have access to materials for two weeks.</a:t>
            </a:r>
          </a:p>
          <a:p>
            <a:pPr lvl="2"/>
            <a:r>
              <a:rPr lang="en-US" sz="1800" dirty="0"/>
              <a:t>Chair writes a report</a:t>
            </a:r>
          </a:p>
          <a:p>
            <a:pPr lvl="2"/>
            <a:r>
              <a:rPr lang="en-US" sz="1800" dirty="0"/>
              <a:t>Recommendation for or against promotion and/or tenure</a:t>
            </a:r>
          </a:p>
          <a:p>
            <a:pPr lvl="2"/>
            <a:r>
              <a:rPr lang="en-US" sz="1800" dirty="0"/>
              <a:t>Brief rationale</a:t>
            </a:r>
          </a:p>
          <a:p>
            <a:pPr lvl="2"/>
            <a:r>
              <a:rPr lang="en-US" sz="1800" dirty="0"/>
              <a:t>Voting record of committee (use ballot provided and no abstentions)</a:t>
            </a:r>
          </a:p>
        </p:txBody>
      </p:sp>
    </p:spTree>
    <p:extLst>
      <p:ext uri="{BB962C8B-B14F-4D97-AF65-F5344CB8AC3E}">
        <p14:creationId xmlns:p14="http://schemas.microsoft.com/office/powerpoint/2010/main" val="27316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f. college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232202"/>
          </a:xfrm>
        </p:spPr>
        <p:txBody>
          <a:bodyPr/>
          <a:lstStyle/>
          <a:p>
            <a:r>
              <a:rPr lang="en-US" sz="1800" dirty="0"/>
              <a:t>Dean’s Report</a:t>
            </a:r>
          </a:p>
          <a:p>
            <a:pPr lvl="2"/>
            <a:r>
              <a:rPr lang="en-US" sz="1800" dirty="0"/>
              <a:t>Consider the dossier, unit reports, response, and college committee report</a:t>
            </a:r>
          </a:p>
          <a:p>
            <a:pPr lvl="2"/>
            <a:r>
              <a:rPr lang="en-US" sz="1800" dirty="0"/>
              <a:t>“The dean may also confer individually or collectively with unit administrators about the qualifications of the candidate.”</a:t>
            </a:r>
          </a:p>
          <a:p>
            <a:pPr lvl="2"/>
            <a:r>
              <a:rPr lang="en-US" sz="1800" dirty="0"/>
              <a:t>Recommendation for or against promotion and/or tenure</a:t>
            </a:r>
          </a:p>
          <a:p>
            <a:pPr lvl="2"/>
            <a:r>
              <a:rPr lang="en-US" sz="1800" dirty="0"/>
              <a:t>Brief rationale</a:t>
            </a:r>
          </a:p>
          <a:p>
            <a:pPr lvl="2"/>
            <a:r>
              <a:rPr lang="en-US" sz="1800" dirty="0"/>
              <a:t>Voting records</a:t>
            </a:r>
          </a:p>
          <a:p>
            <a:pPr lvl="2"/>
            <a:r>
              <a:rPr lang="en-US" sz="1800" i="1" dirty="0"/>
              <a:t>Template provided!</a:t>
            </a:r>
          </a:p>
          <a:p>
            <a:endParaRPr lang="en-US" sz="1800" dirty="0"/>
          </a:p>
          <a:p>
            <a:r>
              <a:rPr lang="en-US" sz="1800" dirty="0"/>
              <a:t>Candidate Response</a:t>
            </a:r>
          </a:p>
          <a:p>
            <a:pPr lvl="2"/>
            <a:r>
              <a:rPr lang="en-US" sz="1800" dirty="0"/>
              <a:t>The dean provides both college-level reports to the candidate</a:t>
            </a:r>
          </a:p>
          <a:p>
            <a:pPr lvl="2"/>
            <a:r>
              <a:rPr lang="en-US" sz="1800" dirty="0"/>
              <a:t>Candidate has five business days to provide a response</a:t>
            </a:r>
          </a:p>
          <a:p>
            <a:endParaRPr lang="en-US" sz="1800" dirty="0"/>
          </a:p>
          <a:p>
            <a:r>
              <a:rPr lang="en-US" sz="1800" dirty="0"/>
              <a:t>The dean adds the reports and response (if one is provided) to the dossier and submits to the Provost’s office. </a:t>
            </a:r>
            <a:r>
              <a:rPr lang="en-US" sz="1800" b="1" dirty="0">
                <a:solidFill>
                  <a:srgbClr val="C00000"/>
                </a:solidFill>
              </a:rPr>
              <a:t>[Due Friday, Nov. 21, 2025]</a:t>
            </a:r>
          </a:p>
        </p:txBody>
      </p:sp>
    </p:spTree>
    <p:extLst>
      <p:ext uri="{BB962C8B-B14F-4D97-AF65-F5344CB8AC3E}">
        <p14:creationId xmlns:p14="http://schemas.microsoft.com/office/powerpoint/2010/main" val="27886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9788-5E24-1645-9E0F-1BB5F3EA7A95}"/>
              </a:ext>
            </a:extLst>
          </p:cNvPr>
          <p:cNvSpPr>
            <a:spLocks noGrp="1"/>
          </p:cNvSpPr>
          <p:nvPr>
            <p:ph type="title"/>
          </p:nvPr>
        </p:nvSpPr>
        <p:spPr>
          <a:xfrm>
            <a:off x="4544999" y="1580852"/>
            <a:ext cx="3989401" cy="2000548"/>
          </a:xfrm>
        </p:spPr>
        <p:txBody>
          <a:bodyPr/>
          <a:lstStyle/>
          <a:p>
            <a:r>
              <a:rPr lang="en-US" dirty="0"/>
              <a:t>What happens if there is an error in procedure?</a:t>
            </a:r>
          </a:p>
        </p:txBody>
      </p:sp>
    </p:spTree>
    <p:extLst>
      <p:ext uri="{BB962C8B-B14F-4D97-AF65-F5344CB8AC3E}">
        <p14:creationId xmlns:p14="http://schemas.microsoft.com/office/powerpoint/2010/main" val="20853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F952-2960-DAD5-1481-832AF0CC57EC}"/>
              </a:ext>
            </a:extLst>
          </p:cNvPr>
          <p:cNvSpPr>
            <a:spLocks noGrp="1"/>
          </p:cNvSpPr>
          <p:nvPr>
            <p:ph type="title"/>
          </p:nvPr>
        </p:nvSpPr>
        <p:spPr/>
        <p:txBody>
          <a:bodyPr/>
          <a:lstStyle/>
          <a:p>
            <a:r>
              <a:rPr lang="en-US" dirty="0"/>
              <a:t>Common Errors</a:t>
            </a:r>
          </a:p>
        </p:txBody>
      </p:sp>
      <p:sp>
        <p:nvSpPr>
          <p:cNvPr id="7" name="TextBox 6">
            <a:extLst>
              <a:ext uri="{FF2B5EF4-FFF2-40B4-BE49-F238E27FC236}">
                <a16:creationId xmlns:a16="http://schemas.microsoft.com/office/drawing/2014/main" id="{BC3B9862-A40A-1D23-89B5-19BA9E8CFC8B}"/>
              </a:ext>
            </a:extLst>
          </p:cNvPr>
          <p:cNvSpPr txBox="1"/>
          <p:nvPr/>
        </p:nvSpPr>
        <p:spPr>
          <a:xfrm>
            <a:off x="496830" y="2013311"/>
            <a:ext cx="7656569" cy="4125104"/>
          </a:xfrm>
          <a:prstGeom prst="rect">
            <a:avLst/>
          </a:prstGeom>
          <a:noFill/>
        </p:spPr>
        <p:txBody>
          <a:bodyPr wrap="square" rtlCol="0">
            <a:spAutoFit/>
          </a:bodyPr>
          <a:lstStyle/>
          <a:p>
            <a:r>
              <a:rPr lang="en-US" b="1" dirty="0">
                <a:latin typeface="Franklin Gothic Book" panose="020B0503020102020204" pitchFamily="34" charset="0"/>
              </a:rPr>
              <a:t>Dossier Compilation</a:t>
            </a:r>
          </a:p>
          <a:p>
            <a:pPr marL="342900" indent="-342900">
              <a:buFont typeface="Arial" panose="020B0604020202020204" pitchFamily="34" charset="0"/>
              <a:buChar char="•"/>
            </a:pPr>
            <a:r>
              <a:rPr lang="en-US" dirty="0">
                <a:latin typeface="Franklin Gothic Book" panose="020B0503020102020204" pitchFamily="34" charset="0"/>
              </a:rPr>
              <a:t>Incorrect order of materials in the dossier</a:t>
            </a:r>
          </a:p>
          <a:p>
            <a:pPr marL="342900" indent="-342900">
              <a:buFont typeface="Arial" panose="020B0604020202020204" pitchFamily="34" charset="0"/>
              <a:buChar char="•"/>
            </a:pPr>
            <a:r>
              <a:rPr lang="en-US" dirty="0">
                <a:latin typeface="Franklin Gothic Book" panose="020B0503020102020204" pitchFamily="34" charset="0"/>
              </a:rPr>
              <a:t>Incomplete forms</a:t>
            </a:r>
          </a:p>
          <a:p>
            <a:pPr marL="342900" indent="-342900">
              <a:buFont typeface="Arial" panose="020B0604020202020204" pitchFamily="34" charset="0"/>
              <a:buChar char="•"/>
            </a:pPr>
            <a:r>
              <a:rPr lang="en-US" dirty="0">
                <a:latin typeface="Franklin Gothic Book" panose="020B0503020102020204" pitchFamily="34" charset="0"/>
              </a:rPr>
              <a:t>Missing required documents</a:t>
            </a:r>
          </a:p>
          <a:p>
            <a:pPr marL="342900" indent="-342900">
              <a:buFont typeface="Arial" panose="020B0604020202020204" pitchFamily="34" charset="0"/>
              <a:buChar char="•"/>
            </a:pPr>
            <a:r>
              <a:rPr lang="en-US" dirty="0">
                <a:latin typeface="Franklin Gothic Book" panose="020B0503020102020204" pitchFamily="34" charset="0"/>
              </a:rPr>
              <a:t>Inclusion of materials that shouldn’t be included</a:t>
            </a:r>
          </a:p>
          <a:p>
            <a:pPr marL="342900" indent="-342900">
              <a:buFont typeface="Arial" panose="020B0604020202020204" pitchFamily="34" charset="0"/>
              <a:buChar char="•"/>
            </a:pPr>
            <a:r>
              <a:rPr lang="en-US" dirty="0">
                <a:latin typeface="Franklin Gothic Book" panose="020B0503020102020204" pitchFamily="34" charset="0"/>
              </a:rPr>
              <a:t>Unsigned dossier form</a:t>
            </a:r>
          </a:p>
          <a:p>
            <a:endParaRPr lang="en-US" dirty="0">
              <a:latin typeface="Franklin Gothic Book" panose="020B0503020102020204" pitchFamily="34" charset="0"/>
            </a:endParaRPr>
          </a:p>
          <a:p>
            <a:r>
              <a:rPr lang="en-US" b="1" dirty="0">
                <a:latin typeface="Franklin Gothic Book" panose="020B0503020102020204" pitchFamily="34" charset="0"/>
              </a:rPr>
              <a:t>Committee Processes</a:t>
            </a:r>
          </a:p>
          <a:p>
            <a:pPr marL="342900" indent="-342900">
              <a:buFont typeface="Arial" panose="020B0604020202020204" pitchFamily="34" charset="0"/>
              <a:buChar char="•"/>
            </a:pPr>
            <a:r>
              <a:rPr lang="en-US" dirty="0">
                <a:latin typeface="Franklin Gothic Book" panose="020B0503020102020204" pitchFamily="34" charset="0"/>
              </a:rPr>
              <a:t>Incorrect committee make up</a:t>
            </a:r>
          </a:p>
          <a:p>
            <a:pPr marL="342900" indent="-342900">
              <a:buFont typeface="Arial" panose="020B0604020202020204" pitchFamily="34" charset="0"/>
              <a:buChar char="•"/>
            </a:pPr>
            <a:r>
              <a:rPr lang="en-US" dirty="0">
                <a:latin typeface="Franklin Gothic Book" panose="020B0503020102020204" pitchFamily="34" charset="0"/>
              </a:rPr>
              <a:t>Incorrect committee processes</a:t>
            </a:r>
          </a:p>
          <a:p>
            <a:pPr marL="342900" indent="-342900">
              <a:buFont typeface="Arial" panose="020B0604020202020204" pitchFamily="34" charset="0"/>
              <a:buChar char="•"/>
            </a:pPr>
            <a:endParaRPr lang="en-US" dirty="0">
              <a:latin typeface="Franklin Gothic Book" panose="020B0503020102020204" pitchFamily="34" charset="0"/>
            </a:endParaRPr>
          </a:p>
          <a:p>
            <a:r>
              <a:rPr lang="en-US" dirty="0">
                <a:latin typeface="Franklin Gothic Book" panose="020B0503020102020204" pitchFamily="34" charset="0"/>
              </a:rPr>
              <a:t>Be mindful to avoid these errors as they cause stress and consternation and also potentially impact the review process.</a:t>
            </a:r>
          </a:p>
        </p:txBody>
      </p:sp>
    </p:spTree>
    <p:extLst>
      <p:ext uri="{BB962C8B-B14F-4D97-AF65-F5344CB8AC3E}">
        <p14:creationId xmlns:p14="http://schemas.microsoft.com/office/powerpoint/2010/main" val="12537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968E3-FDC3-F643-B8D7-793BCF0B84C5}"/>
              </a:ext>
            </a:extLst>
          </p:cNvPr>
          <p:cNvSpPr>
            <a:spLocks noGrp="1"/>
          </p:cNvSpPr>
          <p:nvPr>
            <p:ph type="body" sz="quarter" idx="11"/>
          </p:nvPr>
        </p:nvSpPr>
        <p:spPr>
          <a:xfrm>
            <a:off x="494589" y="2425386"/>
            <a:ext cx="7696200" cy="3554819"/>
          </a:xfrm>
        </p:spPr>
        <p:txBody>
          <a:bodyPr numCol="1"/>
          <a:lstStyle/>
          <a:p>
            <a:pPr>
              <a:lnSpc>
                <a:spcPct val="100000"/>
              </a:lnSpc>
            </a:pPr>
            <a:r>
              <a:rPr lang="en-US" sz="1800" b="1" dirty="0"/>
              <a:t>B-4. Procedural Error Remediation.</a:t>
            </a:r>
            <a:r>
              <a:rPr lang="en-US" sz="1800" dirty="0"/>
              <a:t> In the event of a procedural error, the provost, dean, unit administrator, and candidate shall confer and attempt to come to an agreement that resolves the error. The provost shall decide the resolution of the procedural error and communicate the decision to the candidate in writing. If the candidate agrees to the resolution in writing, he or she may not later object to the resolution. If the candidate does not agree to the resolution in writing, he or she retains the right to appeal the final institutional decision based on that procedural ground (see H-3 herein).</a:t>
            </a:r>
          </a:p>
          <a:p>
            <a:pPr>
              <a:lnSpc>
                <a:spcPct val="100000"/>
              </a:lnSpc>
            </a:pPr>
            <a:endParaRPr lang="en-US" sz="1800" dirty="0"/>
          </a:p>
          <a:p>
            <a:pPr>
              <a:lnSpc>
                <a:spcPct val="100000"/>
              </a:lnSpc>
            </a:pPr>
            <a:r>
              <a:rPr lang="en-US" sz="1800" dirty="0"/>
              <a:t>**The Provost’s Office August 2024 review of materials prior to the commencement of the unit level review process is intended to minimize the number of inadvertent errors.</a:t>
            </a:r>
          </a:p>
        </p:txBody>
      </p:sp>
      <p:sp>
        <p:nvSpPr>
          <p:cNvPr id="3" name="Title 2">
            <a:extLst>
              <a:ext uri="{FF2B5EF4-FFF2-40B4-BE49-F238E27FC236}">
                <a16:creationId xmlns:a16="http://schemas.microsoft.com/office/drawing/2014/main" id="{FB594642-01A0-4A48-8F74-4B00DA0006C4}"/>
              </a:ext>
            </a:extLst>
          </p:cNvPr>
          <p:cNvSpPr>
            <a:spLocks noGrp="1"/>
          </p:cNvSpPr>
          <p:nvPr>
            <p:ph type="title"/>
          </p:nvPr>
        </p:nvSpPr>
        <p:spPr>
          <a:xfrm>
            <a:off x="494589" y="851924"/>
            <a:ext cx="7886782" cy="923330"/>
          </a:xfrm>
        </p:spPr>
        <p:txBody>
          <a:bodyPr/>
          <a:lstStyle/>
          <a:p>
            <a:r>
              <a:rPr lang="en-US" dirty="0"/>
              <a:t>Mistakes happen! But they Create a Lot of Work and Worry</a:t>
            </a:r>
          </a:p>
        </p:txBody>
      </p:sp>
      <p:sp>
        <p:nvSpPr>
          <p:cNvPr id="4" name="Text Placeholder 3">
            <a:extLst>
              <a:ext uri="{FF2B5EF4-FFF2-40B4-BE49-F238E27FC236}">
                <a16:creationId xmlns:a16="http://schemas.microsoft.com/office/drawing/2014/main" id="{69C9EC8D-374E-1F45-942E-5EFA107DC252}"/>
              </a:ext>
            </a:extLst>
          </p:cNvPr>
          <p:cNvSpPr>
            <a:spLocks noGrp="1"/>
          </p:cNvSpPr>
          <p:nvPr>
            <p:ph type="body" sz="quarter" idx="10"/>
          </p:nvPr>
        </p:nvSpPr>
        <p:spPr>
          <a:xfrm>
            <a:off x="494589" y="1905000"/>
            <a:ext cx="5832492" cy="311624"/>
          </a:xfrm>
        </p:spPr>
        <p:txBody>
          <a:bodyPr/>
          <a:lstStyle/>
          <a:p>
            <a:r>
              <a:rPr lang="en-US" dirty="0"/>
              <a:t>FSH 3500 B-4</a:t>
            </a:r>
          </a:p>
        </p:txBody>
      </p:sp>
    </p:spTree>
    <p:extLst>
      <p:ext uri="{BB962C8B-B14F-4D97-AF65-F5344CB8AC3E}">
        <p14:creationId xmlns:p14="http://schemas.microsoft.com/office/powerpoint/2010/main" val="2645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9D17-51C1-4825-9AF0-2D40B6234D9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258163C1-E28F-482C-9955-20075B675DF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218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24" y="533400"/>
            <a:ext cx="7886782" cy="461665"/>
          </a:xfrm>
        </p:spPr>
        <p:txBody>
          <a:bodyPr/>
          <a:lstStyle/>
          <a:p>
            <a:r>
              <a:rPr lang="en-US" sz="3600" dirty="0"/>
              <a:t>Process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7296542"/>
              </p:ext>
            </p:extLst>
          </p:nvPr>
        </p:nvGraphicFramePr>
        <p:xfrm>
          <a:off x="152400" y="1219200"/>
          <a:ext cx="8597276" cy="5239383"/>
        </p:xfrm>
        <a:graphic>
          <a:graphicData uri="http://schemas.openxmlformats.org/drawingml/2006/table">
            <a:tbl>
              <a:tblPr firstRow="1" firstCol="1" bandRow="1">
                <a:tableStyleId>{F5AB1C69-6EDB-4FF4-983F-18BD219EF322}</a:tableStyleId>
              </a:tblPr>
              <a:tblGrid>
                <a:gridCol w="1822844">
                  <a:extLst>
                    <a:ext uri="{9D8B030D-6E8A-4147-A177-3AD203B41FA5}">
                      <a16:colId xmlns:a16="http://schemas.microsoft.com/office/drawing/2014/main" val="20000"/>
                    </a:ext>
                  </a:extLst>
                </a:gridCol>
                <a:gridCol w="6774432">
                  <a:extLst>
                    <a:ext uri="{9D8B030D-6E8A-4147-A177-3AD203B41FA5}">
                      <a16:colId xmlns:a16="http://schemas.microsoft.com/office/drawing/2014/main" val="20001"/>
                    </a:ext>
                  </a:extLst>
                </a:gridCol>
              </a:tblGrid>
              <a:tr h="294666">
                <a:tc>
                  <a:txBody>
                    <a:bodyPr/>
                    <a:lstStyle/>
                    <a:p>
                      <a:pPr algn="l"/>
                      <a:r>
                        <a:rPr lang="en-US" sz="1600" b="1" i="0" dirty="0">
                          <a:solidFill>
                            <a:schemeClr val="bg1"/>
                          </a:solidFill>
                          <a:latin typeface="Franklin Gothic Book" panose="020B0503020102020204" pitchFamily="34" charset="0"/>
                          <a:ea typeface="Archivo" charset="0"/>
                          <a:cs typeface="Archivo" charset="0"/>
                        </a:rPr>
                        <a:t>Month</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600" b="1" i="0" dirty="0">
                          <a:solidFill>
                            <a:schemeClr val="bg1"/>
                          </a:solidFill>
                          <a:latin typeface="Franklin Gothic Book" panose="020B0503020102020204" pitchFamily="34" charset="0"/>
                          <a:ea typeface="Archivo" charset="0"/>
                          <a:cs typeface="Archivo" charset="0"/>
                        </a:rPr>
                        <a:t>Activity</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4877451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Spring</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Franklin Gothic Book" panose="020B0503020102020204" pitchFamily="34" charset="0"/>
                          <a:cs typeface="Helvetica" panose="020B0604020202020204" pitchFamily="34" charset="0"/>
                        </a:rPr>
                        <a:t>Faculty member </a:t>
                      </a:r>
                      <a:r>
                        <a:rPr lang="en-US" sz="1600" baseline="0" dirty="0">
                          <a:solidFill>
                            <a:schemeClr val="tx1"/>
                          </a:solidFill>
                          <a:latin typeface="Franklin Gothic Book" panose="020B0503020102020204" pitchFamily="34" charset="0"/>
                          <a:cs typeface="Helvetica" panose="020B0604020202020204" pitchFamily="34" charset="0"/>
                        </a:rPr>
                        <a:t>prepares materials for submission</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44952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May</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External reviewers selected and invited (if applicable)</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073291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June-August</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solidFill>
                            <a:schemeClr val="tx1"/>
                          </a:solidFill>
                          <a:latin typeface="Franklin Gothic Book" panose="020B0503020102020204" pitchFamily="34" charset="0"/>
                          <a:cs typeface="Helvetica" panose="020B0604020202020204" pitchFamily="34" charset="0"/>
                        </a:rPr>
                        <a:t>All materials submitted; External reviews completed and returned</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709778"/>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Late August</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solidFill>
                            <a:schemeClr val="tx1"/>
                          </a:solidFill>
                          <a:latin typeface="Franklin Gothic Book" panose="020B0503020102020204" pitchFamily="34" charset="0"/>
                          <a:cs typeface="Helvetica" panose="020B0604020202020204" pitchFamily="34" charset="0"/>
                        </a:rPr>
                        <a:t>Dossier finalized</a:t>
                      </a:r>
                    </a:p>
                    <a:p>
                      <a:pPr algn="l"/>
                      <a:r>
                        <a:rPr lang="en-US" sz="1600" b="1" dirty="0">
                          <a:solidFill>
                            <a:schemeClr val="tx1"/>
                          </a:solidFill>
                          <a:latin typeface="Franklin Gothic Book" panose="020B0503020102020204" pitchFamily="34" charset="0"/>
                          <a:cs typeface="Helvetica" panose="020B0604020202020204" pitchFamily="34" charset="0"/>
                        </a:rPr>
                        <a:t>New Step—</a:t>
                      </a:r>
                      <a:r>
                        <a:rPr lang="en-US" sz="1600" b="1" dirty="0">
                          <a:solidFill>
                            <a:srgbClr val="FF0000"/>
                          </a:solidFill>
                          <a:latin typeface="Franklin Gothic Book" panose="020B0503020102020204" pitchFamily="34" charset="0"/>
                          <a:cs typeface="Helvetica" panose="020B0604020202020204" pitchFamily="34" charset="0"/>
                        </a:rPr>
                        <a:t>Provost Office review of all dossiers/August 15, 2025</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55285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September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latin typeface="Franklin Gothic Book" panose="020B0503020102020204" pitchFamily="34" charset="0"/>
                          <a:cs typeface="Helvetica" panose="020B0604020202020204" pitchFamily="34" charset="0"/>
                        </a:rPr>
                        <a:t>Unit level processes</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October-November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College level processes</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015">
                <a:tc>
                  <a:txBody>
                    <a:bodyPr/>
                    <a:lstStyle/>
                    <a:p>
                      <a:pPr algn="l"/>
                      <a:r>
                        <a:rPr lang="en-US" sz="1600" b="1" i="0" dirty="0">
                          <a:solidFill>
                            <a:schemeClr val="tx1"/>
                          </a:solidFill>
                          <a:latin typeface="Franklin Gothic Book" panose="020B0503020102020204" pitchFamily="34" charset="0"/>
                          <a:ea typeface="Archivo" charset="0"/>
                          <a:cs typeface="Archivo" charset="0"/>
                        </a:rPr>
                        <a:t>November 21</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latin typeface="Franklin Gothic Book" panose="020B0503020102020204" pitchFamily="34" charset="0"/>
                          <a:cs typeface="Helvetica" panose="020B0604020202020204" pitchFamily="34" charset="0"/>
                        </a:rPr>
                        <a:t>Dossiers submitted </a:t>
                      </a:r>
                      <a:r>
                        <a:rPr lang="en-US" sz="1600" baseline="0" dirty="0">
                          <a:latin typeface="Franklin Gothic Book" panose="020B0503020102020204" pitchFamily="34" charset="0"/>
                          <a:cs typeface="Helvetica" panose="020B0604020202020204" pitchFamily="34" charset="0"/>
                        </a:rPr>
                        <a:t>to the Provost’s Office</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December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Final review of packets; distribute packets to </a:t>
                      </a:r>
                      <a:r>
                        <a:rPr lang="en-US" sz="1600" baseline="0" dirty="0">
                          <a:latin typeface="Franklin Gothic Book" panose="020B0503020102020204" pitchFamily="34" charset="0"/>
                          <a:cs typeface="Helvetica" panose="020B0604020202020204" pitchFamily="34" charset="0"/>
                        </a:rPr>
                        <a:t>University P&amp;T Committee</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767767"/>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February</a:t>
                      </a: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baseline="0" dirty="0">
                          <a:latin typeface="Franklin Gothic Book" panose="020B0503020102020204" pitchFamily="34" charset="0"/>
                          <a:cs typeface="Helvetica" panose="020B0604020202020204" pitchFamily="34" charset="0"/>
                        </a:rPr>
                        <a:t>University P&amp;T Committee meeting; recommendations to President</a:t>
                      </a:r>
                      <a:endParaRPr lang="en-US" sz="1600" baseline="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0970526"/>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March-April</a:t>
                      </a: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baseline="0" dirty="0">
                          <a:latin typeface="Franklin Gothic Book" panose="020B0503020102020204" pitchFamily="34" charset="0"/>
                          <a:cs typeface="Helvetica" panose="020B0604020202020204" pitchFamily="34" charset="0"/>
                        </a:rPr>
                        <a:t>President’s final decisions; candidates are notified of decision</a:t>
                      </a:r>
                      <a:endParaRPr lang="en-US" sz="1600" baseline="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507812"/>
                  </a:ext>
                </a:extLst>
              </a:tr>
            </a:tbl>
          </a:graphicData>
        </a:graphic>
      </p:graphicFrame>
    </p:spTree>
    <p:extLst>
      <p:ext uri="{BB962C8B-B14F-4D97-AF65-F5344CB8AC3E}">
        <p14:creationId xmlns:p14="http://schemas.microsoft.com/office/powerpoint/2010/main" val="4568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Website resources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347618"/>
          </a:xfrm>
        </p:spPr>
        <p:txBody>
          <a:bodyPr/>
          <a:lstStyle/>
          <a:p>
            <a:r>
              <a:rPr lang="en-US" sz="1800" dirty="0"/>
              <a:t>Office of the Provost &amp; Executive Vice President</a:t>
            </a:r>
          </a:p>
          <a:p>
            <a:pPr lvl="2"/>
            <a:r>
              <a:rPr lang="en-US" sz="1800" dirty="0">
                <a:sym typeface="Wingdings" panose="05000000000000000000" pitchFamily="2" charset="2"/>
              </a:rPr>
              <a:t> </a:t>
            </a:r>
            <a:r>
              <a:rPr lang="en-US" sz="1800" dirty="0"/>
              <a:t>Faculty Processes</a:t>
            </a:r>
          </a:p>
          <a:p>
            <a:pPr lvl="4"/>
            <a:r>
              <a:rPr lang="en-US" sz="1800" dirty="0">
                <a:sym typeface="Wingdings" panose="05000000000000000000" pitchFamily="2" charset="2"/>
              </a:rPr>
              <a:t> </a:t>
            </a:r>
            <a:r>
              <a:rPr lang="en-US" sz="1800" dirty="0"/>
              <a:t>Promotion &amp; Tenure</a:t>
            </a:r>
          </a:p>
          <a:p>
            <a:r>
              <a:rPr lang="en-US" sz="1800" dirty="0">
                <a:solidFill>
                  <a:schemeClr val="bg2">
                    <a:lumMod val="50000"/>
                  </a:schemeClr>
                </a:solidFill>
                <a:hlinkClick r:id="rId3">
                  <a:extLst>
                    <a:ext uri="{A12FA001-AC4F-418D-AE19-62706E023703}">
                      <ahyp:hlinkClr xmlns:ahyp="http://schemas.microsoft.com/office/drawing/2018/hyperlinkcolor" val="tx"/>
                    </a:ext>
                  </a:extLst>
                </a:hlinkClick>
              </a:rPr>
              <a:t>https://www.uidaho.edu/provost/faculty/tenure</a:t>
            </a:r>
            <a:endParaRPr lang="en-US" sz="1800" dirty="0">
              <a:solidFill>
                <a:schemeClr val="bg2">
                  <a:lumMod val="50000"/>
                </a:schemeClr>
              </a:solidFill>
            </a:endParaRPr>
          </a:p>
          <a:p>
            <a:endParaRPr lang="en-US" sz="1800" dirty="0">
              <a:solidFill>
                <a:schemeClr val="bg2">
                  <a:lumMod val="50000"/>
                </a:schemeClr>
              </a:solidFill>
            </a:endParaRPr>
          </a:p>
          <a:p>
            <a:r>
              <a:rPr lang="en-US" sz="1800" b="1" dirty="0"/>
              <a:t>Policy</a:t>
            </a:r>
            <a:r>
              <a:rPr lang="en-US" sz="1800" dirty="0"/>
              <a:t> (link to FSH 3500)</a:t>
            </a:r>
          </a:p>
          <a:p>
            <a:r>
              <a:rPr lang="en-US" sz="1800" b="1" dirty="0"/>
              <a:t>Checklists with deadlines</a:t>
            </a:r>
          </a:p>
          <a:p>
            <a:pPr lvl="2"/>
            <a:r>
              <a:rPr lang="en-US" sz="1800" dirty="0"/>
              <a:t>Unit Level (with or without External Review)</a:t>
            </a:r>
          </a:p>
          <a:p>
            <a:pPr lvl="2"/>
            <a:r>
              <a:rPr lang="en-US" sz="1800" dirty="0"/>
              <a:t>College Level</a:t>
            </a:r>
          </a:p>
          <a:p>
            <a:pPr lvl="2"/>
            <a:r>
              <a:rPr lang="en-US" sz="1800" dirty="0"/>
              <a:t>Dossier preparation</a:t>
            </a:r>
          </a:p>
          <a:p>
            <a:r>
              <a:rPr lang="en-US" sz="1800" b="1" dirty="0"/>
              <a:t>Forms and Templates </a:t>
            </a:r>
            <a:r>
              <a:rPr lang="en-US" sz="1800" dirty="0"/>
              <a:t>(Summary form, ballots, early consideration, extension request, report templates, external reviewer templates)</a:t>
            </a:r>
          </a:p>
          <a:p>
            <a:r>
              <a:rPr lang="en-US" sz="1800" b="1" dirty="0"/>
              <a:t>Guidance</a:t>
            </a:r>
            <a:r>
              <a:rPr lang="en-US" sz="1800" dirty="0"/>
              <a:t> (external reviewers, supplementation, timeline, videos)</a:t>
            </a:r>
          </a:p>
          <a:p>
            <a:endParaRPr lang="en-US" sz="1800" dirty="0"/>
          </a:p>
          <a:p>
            <a:pPr marL="334423" lvl="2" indent="0">
              <a:buNone/>
            </a:pPr>
            <a:endParaRPr lang="en-US" sz="1800" dirty="0"/>
          </a:p>
        </p:txBody>
      </p:sp>
    </p:spTree>
    <p:extLst>
      <p:ext uri="{BB962C8B-B14F-4D97-AF65-F5344CB8AC3E}">
        <p14:creationId xmlns:p14="http://schemas.microsoft.com/office/powerpoint/2010/main" val="11529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2276-35DA-4B96-974D-0FE4250DDF32}"/>
              </a:ext>
            </a:extLst>
          </p:cNvPr>
          <p:cNvSpPr>
            <a:spLocks noGrp="1"/>
          </p:cNvSpPr>
          <p:nvPr>
            <p:ph type="title"/>
          </p:nvPr>
        </p:nvSpPr>
        <p:spPr>
          <a:xfrm>
            <a:off x="4544999" y="1295400"/>
            <a:ext cx="3989401" cy="500137"/>
          </a:xfrm>
        </p:spPr>
        <p:txBody>
          <a:bodyPr/>
          <a:lstStyle/>
          <a:p>
            <a:r>
              <a:rPr lang="en-US" dirty="0"/>
              <a:t>Thank you</a:t>
            </a:r>
          </a:p>
        </p:txBody>
      </p:sp>
      <p:sp>
        <p:nvSpPr>
          <p:cNvPr id="3" name="Text Placeholder 2">
            <a:extLst>
              <a:ext uri="{FF2B5EF4-FFF2-40B4-BE49-F238E27FC236}">
                <a16:creationId xmlns:a16="http://schemas.microsoft.com/office/drawing/2014/main" id="{C9E752B3-FC34-4811-8BED-EF604E815B3E}"/>
              </a:ext>
            </a:extLst>
          </p:cNvPr>
          <p:cNvSpPr>
            <a:spLocks noGrp="1"/>
          </p:cNvSpPr>
          <p:nvPr>
            <p:ph type="body" sz="quarter" idx="10"/>
          </p:nvPr>
        </p:nvSpPr>
        <p:spPr>
          <a:xfrm>
            <a:off x="4544998" y="2286000"/>
            <a:ext cx="4065601" cy="3898503"/>
          </a:xfrm>
        </p:spPr>
        <p:txBody>
          <a:bodyPr/>
          <a:lstStyle/>
          <a:p>
            <a:r>
              <a:rPr lang="en-US" dirty="0"/>
              <a:t>For further assistance:</a:t>
            </a:r>
          </a:p>
          <a:p>
            <a:endParaRPr lang="en-US" dirty="0"/>
          </a:p>
          <a:p>
            <a:r>
              <a:rPr lang="en-US" dirty="0">
                <a:hlinkClick r:id="rId2"/>
              </a:rPr>
              <a:t>www.Uidaho.edu/provost</a:t>
            </a:r>
            <a:endParaRPr lang="en-US" dirty="0"/>
          </a:p>
          <a:p>
            <a:endParaRPr lang="en-US" dirty="0"/>
          </a:p>
          <a:p>
            <a:r>
              <a:rPr lang="en-US" dirty="0"/>
              <a:t>Cari </a:t>
            </a:r>
            <a:r>
              <a:rPr lang="en-US" dirty="0" err="1"/>
              <a:t>Espenschade</a:t>
            </a:r>
            <a:endParaRPr lang="en-US" dirty="0"/>
          </a:p>
          <a:p>
            <a:r>
              <a:rPr lang="en-US" dirty="0">
                <a:hlinkClick r:id="rId3"/>
              </a:rPr>
              <a:t>Cari@uidaho.edu</a:t>
            </a:r>
            <a:endParaRPr lang="en-US" dirty="0"/>
          </a:p>
          <a:p>
            <a:r>
              <a:rPr lang="en-US" dirty="0"/>
              <a:t>885-2564</a:t>
            </a:r>
          </a:p>
          <a:p>
            <a:endParaRPr lang="en-US" dirty="0"/>
          </a:p>
          <a:p>
            <a:r>
              <a:rPr lang="en-US" dirty="0"/>
              <a:t>Diane Kelly-Riley</a:t>
            </a:r>
          </a:p>
          <a:p>
            <a:r>
              <a:rPr lang="en-US" dirty="0">
                <a:hlinkClick r:id="rId4"/>
              </a:rPr>
              <a:t>DKR@uidaho.edu</a:t>
            </a:r>
            <a:endParaRPr lang="en-US" dirty="0"/>
          </a:p>
          <a:p>
            <a:endParaRPr lang="en-US" dirty="0"/>
          </a:p>
        </p:txBody>
      </p:sp>
    </p:spTree>
    <p:extLst>
      <p:ext uri="{BB962C8B-B14F-4D97-AF65-F5344CB8AC3E}">
        <p14:creationId xmlns:p14="http://schemas.microsoft.com/office/powerpoint/2010/main" val="2549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381000"/>
            <a:ext cx="7886782" cy="923330"/>
          </a:xfrm>
        </p:spPr>
        <p:txBody>
          <a:bodyPr/>
          <a:lstStyle/>
          <a:p>
            <a:r>
              <a:rPr lang="en-US" sz="3600" dirty="0" err="1"/>
              <a:t>fsh</a:t>
            </a:r>
            <a:r>
              <a:rPr lang="en-US" sz="3600" dirty="0"/>
              <a:t> 3500-Effective April 1, 2020</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70919" y="1143000"/>
            <a:ext cx="8202161" cy="3603551"/>
          </a:xfrm>
        </p:spPr>
        <p:txBody>
          <a:bodyPr/>
          <a:lstStyle/>
          <a:p>
            <a:pPr marL="0" indent="0">
              <a:buNone/>
            </a:pPr>
            <a:endParaRPr lang="en-US" sz="1800" b="1" dirty="0"/>
          </a:p>
          <a:p>
            <a:r>
              <a:rPr lang="en-US" sz="1800" b="1" dirty="0"/>
              <a:t>Policies effective April 1, 2020:</a:t>
            </a:r>
          </a:p>
          <a:p>
            <a:pPr lvl="2"/>
            <a:r>
              <a:rPr lang="en-US" sz="1800" dirty="0"/>
              <a:t>FSH 3500: Promotion &amp; Tenure (new)</a:t>
            </a:r>
          </a:p>
          <a:p>
            <a:pPr lvl="2"/>
            <a:r>
              <a:rPr lang="en-US" sz="1800" dirty="0"/>
              <a:t>FSH 3510: Third-Year Review (new)</a:t>
            </a:r>
          </a:p>
          <a:p>
            <a:pPr marL="0" indent="0">
              <a:buNone/>
            </a:pPr>
            <a:endParaRPr lang="en-US" sz="1800" b="1" dirty="0"/>
          </a:p>
          <a:p>
            <a:r>
              <a:rPr lang="en-US" sz="1800" b="1" dirty="0"/>
              <a:t>Goals of the revisions:</a:t>
            </a:r>
          </a:p>
          <a:p>
            <a:pPr lvl="2"/>
            <a:r>
              <a:rPr lang="en-US" sz="1800" dirty="0"/>
              <a:t>Create a clear process that is easy to follow</a:t>
            </a:r>
          </a:p>
          <a:p>
            <a:pPr lvl="2"/>
            <a:r>
              <a:rPr lang="en-US" sz="1800" dirty="0"/>
              <a:t>Create one process for both promotion and tenure</a:t>
            </a:r>
          </a:p>
          <a:p>
            <a:pPr lvl="2"/>
            <a:r>
              <a:rPr lang="en-US" sz="1800" dirty="0"/>
              <a:t>Uniformity across the university (one that is consistent, fair, etc.)</a:t>
            </a:r>
          </a:p>
          <a:p>
            <a:pPr lvl="2"/>
            <a:endParaRPr lang="en-US" sz="1800" dirty="0"/>
          </a:p>
        </p:txBody>
      </p:sp>
    </p:spTree>
    <p:extLst>
      <p:ext uri="{BB962C8B-B14F-4D97-AF65-F5344CB8AC3E}">
        <p14:creationId xmlns:p14="http://schemas.microsoft.com/office/powerpoint/2010/main" val="24930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381000"/>
            <a:ext cx="7886782" cy="878702"/>
          </a:xfrm>
        </p:spPr>
        <p:txBody>
          <a:bodyPr/>
          <a:lstStyle/>
          <a:p>
            <a:r>
              <a:rPr lang="en-US" sz="3600" dirty="0"/>
              <a:t>RECENT Updates to FSH 3500</a:t>
            </a:r>
            <a:br>
              <a:rPr lang="en-US" sz="3600" dirty="0"/>
            </a:br>
            <a:endParaRPr lang="en-US" sz="2000" b="0"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342900" y="1259702"/>
            <a:ext cx="8458200" cy="5150128"/>
          </a:xfrm>
        </p:spPr>
        <p:txBody>
          <a:bodyPr/>
          <a:lstStyle/>
          <a:p>
            <a:pPr>
              <a:lnSpc>
                <a:spcPct val="100000"/>
              </a:lnSpc>
            </a:pPr>
            <a:r>
              <a:rPr lang="en-US" sz="2400" dirty="0"/>
              <a:t>Tenurable and tenured faculty with appointments in Extension up for promotion and/or tenure may include samples of work from their extension and outreach work with their scholarly and creative activity for external peer review. </a:t>
            </a:r>
            <a:endParaRPr lang="en-US" sz="2400" b="1" dirty="0"/>
          </a:p>
          <a:p>
            <a:pPr>
              <a:lnSpc>
                <a:spcPct val="100000"/>
              </a:lnSpc>
            </a:pPr>
            <a:r>
              <a:rPr lang="en-US" sz="2400" dirty="0"/>
              <a:t>Non-tenure track faculty with an average of 5% or less for scholarly and creative activity on their position descriptions are exempt from the external peer review requirement. </a:t>
            </a:r>
            <a:endParaRPr lang="en-US" sz="2400" b="1" dirty="0"/>
          </a:p>
          <a:p>
            <a:pPr>
              <a:lnSpc>
                <a:spcPct val="100000"/>
              </a:lnSpc>
            </a:pPr>
            <a:r>
              <a:rPr lang="en-US" sz="2400" dirty="0"/>
              <a:t>Faculty may include an optional one-page COVID impact statement with their candidate statement detailed in FSH 3500 D-1. </a:t>
            </a:r>
          </a:p>
          <a:p>
            <a:pPr>
              <a:lnSpc>
                <a:spcPct val="100000"/>
              </a:lnSpc>
            </a:pPr>
            <a:r>
              <a:rPr lang="en-US" sz="2400" dirty="0"/>
              <a:t>Removed solicitation of feedback from students and staff in the unit.</a:t>
            </a:r>
          </a:p>
          <a:p>
            <a:pPr lvl="2"/>
            <a:endParaRPr lang="en-US" sz="1800" dirty="0"/>
          </a:p>
        </p:txBody>
      </p:sp>
    </p:spTree>
    <p:extLst>
      <p:ext uri="{BB962C8B-B14F-4D97-AF65-F5344CB8AC3E}">
        <p14:creationId xmlns:p14="http://schemas.microsoft.com/office/powerpoint/2010/main" val="4107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7B5CA-2381-48CD-5DB2-C84BDAB28AC2}"/>
              </a:ext>
            </a:extLst>
          </p:cNvPr>
          <p:cNvSpPr>
            <a:spLocks noGrp="1"/>
          </p:cNvSpPr>
          <p:nvPr>
            <p:ph type="title"/>
          </p:nvPr>
        </p:nvSpPr>
        <p:spPr/>
        <p:txBody>
          <a:bodyPr/>
          <a:lstStyle/>
          <a:p>
            <a:r>
              <a:rPr lang="en-US" dirty="0"/>
              <a:t>New Process Step Added!</a:t>
            </a:r>
          </a:p>
        </p:txBody>
      </p:sp>
      <p:sp>
        <p:nvSpPr>
          <p:cNvPr id="5" name="Text Placeholder 4">
            <a:extLst>
              <a:ext uri="{FF2B5EF4-FFF2-40B4-BE49-F238E27FC236}">
                <a16:creationId xmlns:a16="http://schemas.microsoft.com/office/drawing/2014/main" id="{9BFADCF6-F719-506D-7E36-D1CC86C0BAF7}"/>
              </a:ext>
            </a:extLst>
          </p:cNvPr>
          <p:cNvSpPr>
            <a:spLocks noGrp="1"/>
          </p:cNvSpPr>
          <p:nvPr>
            <p:ph type="body" sz="quarter" idx="12"/>
          </p:nvPr>
        </p:nvSpPr>
        <p:spPr>
          <a:xfrm>
            <a:off x="484639" y="2133600"/>
            <a:ext cx="6705600" cy="4308872"/>
          </a:xfrm>
        </p:spPr>
        <p:txBody>
          <a:bodyPr/>
          <a:lstStyle/>
          <a:p>
            <a:pPr>
              <a:lnSpc>
                <a:spcPct val="100000"/>
              </a:lnSpc>
              <a:spcAft>
                <a:spcPts val="0"/>
              </a:spcAft>
            </a:pPr>
            <a:r>
              <a:rPr lang="en-US" sz="2000" dirty="0"/>
              <a:t>Prior to the unit level review, all dossiers must be sent to the Provost’s Office to ensure that the materials are complete and have been compiled correctly.  </a:t>
            </a:r>
            <a:r>
              <a:rPr lang="en-US" sz="2000" b="1" dirty="0"/>
              <a:t>The college dean’s assistant must submit the dossier to the Provost’s Office OneDrive no later than August 15, 2025; dossiers will be returned by August 29, 2025 for unit level review. </a:t>
            </a:r>
            <a:r>
              <a:rPr lang="en-US" sz="2000" b="1" dirty="0">
                <a:solidFill>
                  <a:srgbClr val="FF0000"/>
                </a:solidFill>
              </a:rPr>
              <a:t>You can send them prior to August 15!</a:t>
            </a:r>
          </a:p>
          <a:p>
            <a:pPr marL="0" indent="0">
              <a:lnSpc>
                <a:spcPct val="100000"/>
              </a:lnSpc>
              <a:spcAft>
                <a:spcPts val="0"/>
              </a:spcAft>
              <a:buNone/>
            </a:pPr>
            <a:endParaRPr lang="en-US" sz="2000" dirty="0"/>
          </a:p>
          <a:p>
            <a:pPr>
              <a:lnSpc>
                <a:spcPct val="100000"/>
              </a:lnSpc>
              <a:spcAft>
                <a:spcPts val="0"/>
              </a:spcAft>
            </a:pPr>
            <a:r>
              <a:rPr lang="en-US" sz="2000" dirty="0"/>
              <a:t>This step is to ensure that each dossier contains complete and correct materials and that nothing extraneous has been included.</a:t>
            </a:r>
          </a:p>
          <a:p>
            <a:pPr>
              <a:lnSpc>
                <a:spcPct val="100000"/>
              </a:lnSpc>
              <a:spcAft>
                <a:spcPts val="0"/>
              </a:spcAft>
            </a:pPr>
            <a:endParaRPr lang="en-US" sz="2000" dirty="0"/>
          </a:p>
          <a:p>
            <a:pPr>
              <a:lnSpc>
                <a:spcPct val="100000"/>
              </a:lnSpc>
              <a:spcAft>
                <a:spcPts val="0"/>
              </a:spcAft>
            </a:pPr>
            <a:r>
              <a:rPr lang="en-US" sz="2000" dirty="0"/>
              <a:t>Dossiers can be submitted to the Provost’s Office at anytime once the preliminary materials are compiled.</a:t>
            </a:r>
          </a:p>
        </p:txBody>
      </p:sp>
    </p:spTree>
    <p:extLst>
      <p:ext uri="{BB962C8B-B14F-4D97-AF65-F5344CB8AC3E}">
        <p14:creationId xmlns:p14="http://schemas.microsoft.com/office/powerpoint/2010/main" val="7927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45EE-E70F-43D6-AAA1-7B54D625251E}"/>
              </a:ext>
            </a:extLst>
          </p:cNvPr>
          <p:cNvSpPr>
            <a:spLocks noGrp="1"/>
          </p:cNvSpPr>
          <p:nvPr>
            <p:ph type="title"/>
          </p:nvPr>
        </p:nvSpPr>
        <p:spPr/>
        <p:txBody>
          <a:bodyPr/>
          <a:lstStyle/>
          <a:p>
            <a:r>
              <a:rPr lang="en-US" dirty="0"/>
              <a:t>dossier</a:t>
            </a:r>
          </a:p>
        </p:txBody>
      </p:sp>
      <p:sp>
        <p:nvSpPr>
          <p:cNvPr id="3" name="Text Placeholder 2">
            <a:extLst>
              <a:ext uri="{FF2B5EF4-FFF2-40B4-BE49-F238E27FC236}">
                <a16:creationId xmlns:a16="http://schemas.microsoft.com/office/drawing/2014/main" id="{24724B92-050B-44B8-86FC-60E0122751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246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D-1</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232202"/>
          </a:xfrm>
        </p:spPr>
        <p:txBody>
          <a:bodyPr/>
          <a:lstStyle/>
          <a:p>
            <a:r>
              <a:rPr lang="en-US" sz="1800" b="1" dirty="0"/>
              <a:t>Section D: Dossier</a:t>
            </a:r>
          </a:p>
          <a:p>
            <a:r>
              <a:rPr lang="en-US" sz="1800" dirty="0"/>
              <a:t>D-1 Materials Provided by the </a:t>
            </a:r>
            <a:r>
              <a:rPr lang="en-US" sz="1800" b="1" dirty="0">
                <a:solidFill>
                  <a:srgbClr val="C00000"/>
                </a:solidFill>
              </a:rPr>
              <a:t>Faculty Member</a:t>
            </a:r>
          </a:p>
          <a:p>
            <a:pPr lvl="2"/>
            <a:r>
              <a:rPr lang="en-US" sz="1800" dirty="0"/>
              <a:t>CV in UI format</a:t>
            </a:r>
          </a:p>
          <a:p>
            <a:pPr lvl="2"/>
            <a:r>
              <a:rPr lang="en-US" sz="1800" dirty="0"/>
              <a:t>Candidate Statements (8 page maximum!)</a:t>
            </a:r>
          </a:p>
          <a:p>
            <a:pPr lvl="4"/>
            <a:r>
              <a:rPr lang="en-US" sz="1800" dirty="0"/>
              <a:t>Part 1: Context Statement</a:t>
            </a:r>
          </a:p>
          <a:p>
            <a:pPr lvl="4"/>
            <a:r>
              <a:rPr lang="en-US" sz="1800" dirty="0"/>
              <a:t>Part 2:Personal Statement of Accomplishment</a:t>
            </a:r>
          </a:p>
          <a:p>
            <a:pPr lvl="4"/>
            <a:r>
              <a:rPr lang="en-US" sz="1800" dirty="0"/>
              <a:t>Part 3: Optional One-Page COVID Impact Statement</a:t>
            </a:r>
            <a:endParaRPr lang="en-US" sz="3300" dirty="0"/>
          </a:p>
          <a:p>
            <a:pPr lvl="2"/>
            <a:r>
              <a:rPr lang="en-US" sz="1800" dirty="0"/>
              <a:t>Four samples of scholarly or creative activity to be sent to external reviewers if required. (For faculty with extension appointments, Extension and Outreach activities can be sent).</a:t>
            </a:r>
          </a:p>
          <a:p>
            <a:pPr lvl="2"/>
            <a:r>
              <a:rPr lang="en-US" sz="1800" dirty="0"/>
              <a:t>Evidence of Accomplishment (optional)</a:t>
            </a:r>
            <a:endParaRPr lang="en-US" sz="2550" dirty="0"/>
          </a:p>
          <a:p>
            <a:pPr lvl="2"/>
            <a:r>
              <a:rPr lang="en-US" sz="1800" dirty="0"/>
              <a:t>Teaching Effectiveness (optional; described in D-2-c)</a:t>
            </a:r>
          </a:p>
          <a:p>
            <a:pPr lvl="4"/>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25552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635F-6238-0A4E-A3AB-366FDB16EA50}"/>
              </a:ext>
            </a:extLst>
          </p:cNvPr>
          <p:cNvSpPr>
            <a:spLocks noGrp="1"/>
          </p:cNvSpPr>
          <p:nvPr>
            <p:ph type="title"/>
          </p:nvPr>
        </p:nvSpPr>
        <p:spPr/>
        <p:txBody>
          <a:bodyPr/>
          <a:lstStyle/>
          <a:p>
            <a:r>
              <a:rPr lang="en-US" dirty="0"/>
              <a:t>CANDIDATE STATEMENT Part 1</a:t>
            </a:r>
          </a:p>
        </p:txBody>
      </p:sp>
      <p:sp>
        <p:nvSpPr>
          <p:cNvPr id="4" name="Text Placeholder 3">
            <a:extLst>
              <a:ext uri="{FF2B5EF4-FFF2-40B4-BE49-F238E27FC236}">
                <a16:creationId xmlns:a16="http://schemas.microsoft.com/office/drawing/2014/main" id="{CC913909-92B0-9A41-9BE4-31E5EDD27021}"/>
              </a:ext>
            </a:extLst>
          </p:cNvPr>
          <p:cNvSpPr>
            <a:spLocks noGrp="1"/>
          </p:cNvSpPr>
          <p:nvPr>
            <p:ph type="body" sz="quarter" idx="11"/>
          </p:nvPr>
        </p:nvSpPr>
        <p:spPr>
          <a:xfrm>
            <a:off x="484639" y="1981200"/>
            <a:ext cx="8039811" cy="4140172"/>
          </a:xfrm>
        </p:spPr>
        <p:txBody>
          <a:bodyPr/>
          <a:lstStyle/>
          <a:p>
            <a:r>
              <a:rPr lang="en-US" sz="1800" dirty="0"/>
              <a:t>D-1-b-1. Context Statement. </a:t>
            </a:r>
          </a:p>
          <a:p>
            <a:r>
              <a:rPr lang="en-US" sz="1800" dirty="0"/>
              <a:t>A Context Statement, written by the candidate, describing the candidate’s academic unit and the candidate’s responsibilities within his or her unit as established in the position description. </a:t>
            </a:r>
          </a:p>
          <a:p>
            <a:r>
              <a:rPr lang="en-US" sz="1800" dirty="0"/>
              <a:t>It is intended to inform reviewers about the candidate’s academic environment so that reviewers may consider the similarities and differences between their own academic unit and that of the candidate. The context statement should also describe the expectations placed on the candidate by interdisciplinary programs or research centers, the requirements of joint appointments or other special circumstances. </a:t>
            </a:r>
          </a:p>
          <a:p>
            <a:r>
              <a:rPr lang="en-US" sz="1800" dirty="0"/>
              <a:t>If applicable, the candidate shall indicate his or her choice of unit criteria for promotion and tenure under which to be evaluated, pursuant to D-2.a.2. </a:t>
            </a:r>
          </a:p>
          <a:p>
            <a:endParaRPr lang="en-US" dirty="0"/>
          </a:p>
          <a:p>
            <a:endParaRPr lang="en-US" dirty="0"/>
          </a:p>
        </p:txBody>
      </p:sp>
    </p:spTree>
    <p:extLst>
      <p:ext uri="{BB962C8B-B14F-4D97-AF65-F5344CB8AC3E}">
        <p14:creationId xmlns:p14="http://schemas.microsoft.com/office/powerpoint/2010/main" val="3687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BD1DD3CE-AA0E-794C-9A42-37472E604E83}"/>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C15057A1-DC5D-D741-9821-3FDB2A0B6C81}"/>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70858A6D-A0A2-A24A-B6B4-21CA3E89221F}"/>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0AF8936D-6958-344F-A12B-F10C98F3ABD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D6F17FF7-D970-A848-8FF8-B1D9AB547A7D}"/>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31457C1DB3943807AACED40D68E8F" ma:contentTypeVersion="16" ma:contentTypeDescription="Create a new document." ma:contentTypeScope="" ma:versionID="2fe5e424c4977c25d3333dd368661c92">
  <xsd:schema xmlns:xsd="http://www.w3.org/2001/XMLSchema" xmlns:xs="http://www.w3.org/2001/XMLSchema" xmlns:p="http://schemas.microsoft.com/office/2006/metadata/properties" xmlns:ns1="http://schemas.microsoft.com/sharepoint/v3" xmlns:ns2="1679fb4c-75a2-40d9-93ec-f19a50abfbea" xmlns:ns3="3290d189-8818-4edd-9e41-2000f32f926f" targetNamespace="http://schemas.microsoft.com/office/2006/metadata/properties" ma:root="true" ma:fieldsID="53374db52aaf1172ab1da9e389eb58d8" ns1:_="" ns2:_="" ns3:_="">
    <xsd:import namespace="http://schemas.microsoft.com/sharepoint/v3"/>
    <xsd:import namespace="1679fb4c-75a2-40d9-93ec-f19a50abfbea"/>
    <xsd:import namespace="3290d189-8818-4edd-9e41-2000f32f926f"/>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SearchProperties" minOccurs="0"/>
                <xsd:element ref="ns3:MediaServiceGenerationTime" minOccurs="0"/>
                <xsd:element ref="ns3:MediaServiceEventHashCode"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fb4c-75a2-40d9-93ec-f19a50abfb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ddc5dbe-bbfc-4cb3-a9e5-f7eb9763128b}" ma:internalName="TaxCatchAll" ma:showField="CatchAllData" ma:web="1679fb4c-75a2-40d9-93ec-f19a50abfb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90d189-8818-4edd-9e41-2000f32f926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24f0ff-682f-4b97-8273-0421c1f8190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679fb4c-75a2-40d9-93ec-f19a50abfbea">
      <UserInfo>
        <DisplayName/>
        <AccountId xsi:nil="true"/>
        <AccountType/>
      </UserInfo>
    </SharedWithUsers>
    <lcf76f155ced4ddcb4097134ff3c332f xmlns="3290d189-8818-4edd-9e41-2000f32f926f">
      <Terms xmlns="http://schemas.microsoft.com/office/infopath/2007/PartnerControls"/>
    </lcf76f155ced4ddcb4097134ff3c332f>
    <TaxCatchAll xmlns="1679fb4c-75a2-40d9-93ec-f19a50abfbea" xsi:nil="true"/>
  </documentManagement>
</p:properties>
</file>

<file path=customXml/itemProps1.xml><?xml version="1.0" encoding="utf-8"?>
<ds:datastoreItem xmlns:ds="http://schemas.openxmlformats.org/officeDocument/2006/customXml" ds:itemID="{E7AAB256-1285-486A-B88A-59BD0CB76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79fb4c-75a2-40d9-93ec-f19a50abfbea"/>
    <ds:schemaRef ds:uri="3290d189-8818-4edd-9e41-2000f32f92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54B7CF-6381-4F1F-96BB-70DAF46B947A}">
  <ds:schemaRefs>
    <ds:schemaRef ds:uri="http://schemas.microsoft.com/sharepoint/v3/contenttype/forms"/>
  </ds:schemaRefs>
</ds:datastoreItem>
</file>

<file path=customXml/itemProps3.xml><?xml version="1.0" encoding="utf-8"?>
<ds:datastoreItem xmlns:ds="http://schemas.openxmlformats.org/officeDocument/2006/customXml" ds:itemID="{94F11B5A-C4B0-4351-8686-C38A370F9D20}">
  <ds:schemaRefs>
    <ds:schemaRef ds:uri="http://purl.org/dc/dcmitype/"/>
    <ds:schemaRef ds:uri="10b92553-8f8d-4a7c-b604-bb8525a8c38d"/>
    <ds:schemaRef ds:uri="http://schemas.microsoft.com/office/2006/documentManagement/types"/>
    <ds:schemaRef ds:uri="0598f68b-2d40-402d-9665-8a03d9fdcf36"/>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schemas.microsoft.com/sharepoint/v3"/>
    <ds:schemaRef ds:uri="1679fb4c-75a2-40d9-93ec-f19a50abfbea"/>
    <ds:schemaRef ds:uri="3290d189-8818-4edd-9e41-2000f32f926f"/>
  </ds:schemaRefs>
</ds:datastoreItem>
</file>

<file path=docProps/app.xml><?xml version="1.0" encoding="utf-8"?>
<Properties xmlns="http://schemas.openxmlformats.org/officeDocument/2006/extended-properties" xmlns:vt="http://schemas.openxmlformats.org/officeDocument/2006/docPropsVTypes">
  <Template>ui-template-4x3</Template>
  <TotalTime>5425</TotalTime>
  <Words>2623</Words>
  <Application>Microsoft Macintosh PowerPoint</Application>
  <PresentationFormat>On-screen Show (4:3)</PresentationFormat>
  <Paragraphs>281</Paragraphs>
  <Slides>31</Slides>
  <Notes>20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Archivo</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Supporting Promotion &amp; Tenure processes </vt:lpstr>
      <vt:lpstr>Presentation overview </vt:lpstr>
      <vt:lpstr>Process Timeline</vt:lpstr>
      <vt:lpstr>fsh 3500-Effective April 1, 2020 </vt:lpstr>
      <vt:lpstr>RECENT Updates to FSH 3500 </vt:lpstr>
      <vt:lpstr>New Process Step Added!</vt:lpstr>
      <vt:lpstr>dossier</vt:lpstr>
      <vt:lpstr>fsh 3500 D-1</vt:lpstr>
      <vt:lpstr>CANDIDATE STATEMENT Part 1</vt:lpstr>
      <vt:lpstr>Candidate Statement Part 2</vt:lpstr>
      <vt:lpstr>COVID Impact statement</vt:lpstr>
      <vt:lpstr>Evidence of accomplishment</vt:lpstr>
      <vt:lpstr>Teaching effectiveness</vt:lpstr>
      <vt:lpstr>fsh 3500 D-2</vt:lpstr>
      <vt:lpstr>External peer review</vt:lpstr>
      <vt:lpstr>External reviewer selection</vt:lpstr>
      <vt:lpstr>External peer review materials</vt:lpstr>
      <vt:lpstr>fsh 3500 D-3 submission</vt:lpstr>
      <vt:lpstr>Unit level review</vt:lpstr>
      <vt:lpstr>fsh 3500 E-1 unit p&amp;T committee</vt:lpstr>
      <vt:lpstr>fsh 3500 E unit level review</vt:lpstr>
      <vt:lpstr>fsh 3500 E unit level review</vt:lpstr>
      <vt:lpstr>college level review</vt:lpstr>
      <vt:lpstr>fsh 3500 f-1 college p&amp;T comm.</vt:lpstr>
      <vt:lpstr>fsh 3500 f. college level review</vt:lpstr>
      <vt:lpstr>What happens if there is an error in procedure?</vt:lpstr>
      <vt:lpstr>Common Errors</vt:lpstr>
      <vt:lpstr>Mistakes happen! But they Create a Lot of Work and Worry</vt:lpstr>
      <vt:lpstr>resources</vt:lpstr>
      <vt:lpstr>Website resources</vt:lpstr>
      <vt:lpstr>Thank you</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Espinoza, Joana (jespinoza@uidaho.edu)</dc:creator>
  <cp:lastModifiedBy>Bruner, Brandon (bbruner@uidaho.edu)</cp:lastModifiedBy>
  <cp:revision>177</cp:revision>
  <cp:lastPrinted>2023-04-21T21:43:39Z</cp:lastPrinted>
  <dcterms:created xsi:type="dcterms:W3CDTF">2018-06-08T22:41:48Z</dcterms:created>
  <dcterms:modified xsi:type="dcterms:W3CDTF">2025-04-02T21:17:59Z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0x010100EA631457C1DB3943807AACED40D68E8F</vt:lpwstr>
  </property>
  <property fmtid="{D5CDD505-2E9C-101B-9397-08002B2CF9AE}" pid="3" name="Order">
    <vt:r8>1225864000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