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1" r:id="rId3"/>
    <p:sldId id="270" r:id="rId4"/>
    <p:sldId id="273" r:id="rId5"/>
    <p:sldId id="274" r:id="rId6"/>
    <p:sldId id="275" r:id="rId7"/>
    <p:sldId id="258" r:id="rId8"/>
    <p:sldId id="259" r:id="rId9"/>
    <p:sldId id="260" r:id="rId10"/>
    <p:sldId id="261" r:id="rId11"/>
    <p:sldId id="262" r:id="rId12"/>
    <p:sldId id="263" r:id="rId13"/>
    <p:sldId id="264" r:id="rId14"/>
    <p:sldId id="276"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88" autoAdjust="0"/>
  </p:normalViewPr>
  <p:slideViewPr>
    <p:cSldViewPr>
      <p:cViewPr>
        <p:scale>
          <a:sx n="70" d="100"/>
          <a:sy n="70" d="100"/>
        </p:scale>
        <p:origin x="-51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7EC41-4581-43EE-9280-80C31C9AB68C}" type="datetimeFigureOut">
              <a:rPr lang="en-US" smtClean="0"/>
              <a:pPr/>
              <a:t>7/8/2011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2B890-C1D8-4AEC-AD3F-D43D88D3E7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4C5B8-3BAF-44FE-BFAC-173EC9D4EE75}" type="slidenum">
              <a:rPr lang="en-US" smtClean="0"/>
              <a:pPr fontAlgn="base">
                <a:spcBef>
                  <a:spcPct val="0"/>
                </a:spcBef>
                <a:spcAft>
                  <a:spcPct val="0"/>
                </a:spcAft>
                <a:defRPr/>
              </a:pPr>
              <a:t>1</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are viewing a presentation on the nutrition needs for young children. This presentation will provide the information you need to offer children food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94982-B6C7-4BF1-838E-DDC3C35F58BD}" type="slidenum">
              <a:rPr lang="en-US" smtClean="0"/>
              <a:pPr fontAlgn="base">
                <a:spcBef>
                  <a:spcPct val="0"/>
                </a:spcBef>
                <a:spcAft>
                  <a:spcPct val="0"/>
                </a:spcAft>
                <a:defRPr/>
              </a:pPr>
              <a:t>12</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Since fiber offers so many health benefits for children, the recommended amount of fiber children should consume each days is 5 grams of fiber plus their year of 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DD820-7334-4AF1-B701-4F8D9BC0186F}" type="slidenum">
              <a:rPr lang="en-US" smtClean="0"/>
              <a:pPr fontAlgn="base">
                <a:spcBef>
                  <a:spcPct val="0"/>
                </a:spcBef>
                <a:spcAft>
                  <a:spcPct val="0"/>
                </a:spcAft>
                <a:defRPr/>
              </a:pPr>
              <a:t>13</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example: A child who is 3 years old would need roughly 8 grams of fiber because you add 5 grams of fiber to their year of age for a total of 8 grams of fiber per 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DD820-7334-4AF1-B701-4F8D9BC0186F}" type="slidenum">
              <a:rPr lang="en-US" smtClean="0"/>
              <a:pPr fontAlgn="base">
                <a:spcBef>
                  <a:spcPct val="0"/>
                </a:spcBef>
                <a:spcAft>
                  <a:spcPct val="0"/>
                </a:spcAft>
                <a:defRPr/>
              </a:pPr>
              <a:t>14</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example: A child who is 3 years old would need roughly 8 grams of fiber because you add 5 grams of fiber to their year of age for a total of 8 grams of fiber per day.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E4D7D-6030-4D3D-9691-AEC462BAF84B}" type="slidenum">
              <a:rPr lang="en-US" smtClean="0"/>
              <a:pPr fontAlgn="base">
                <a:spcBef>
                  <a:spcPct val="0"/>
                </a:spcBef>
                <a:spcAft>
                  <a:spcPct val="0"/>
                </a:spcAft>
                <a:defRPr/>
              </a:pPr>
              <a:t>15</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Another group of nutrients important for children’s growth and development present in the </a:t>
            </a:r>
            <a:r>
              <a:rPr lang="en-US" dirty="0" smtClean="0"/>
              <a:t>grains </a:t>
            </a:r>
            <a:r>
              <a:rPr lang="en-US" dirty="0" smtClean="0"/>
              <a:t>group is the B-vitamin complex. Contrary to popular belief, the B-vitamins themselves do not provide energy. Rather, they must be present in order for the body to break down carbohydrates for energy. B-vitamins include vitamin B6, niacin, </a:t>
            </a:r>
            <a:r>
              <a:rPr lang="en-US" dirty="0" err="1" smtClean="0"/>
              <a:t>folate</a:t>
            </a:r>
            <a:r>
              <a:rPr lang="en-US" dirty="0" smtClean="0"/>
              <a:t>, </a:t>
            </a:r>
            <a:r>
              <a:rPr lang="en-US" dirty="0" err="1" smtClean="0"/>
              <a:t>pantothenic</a:t>
            </a:r>
            <a:r>
              <a:rPr lang="en-US" dirty="0" smtClean="0"/>
              <a:t> acid, riboflavin, and thiamin.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According to the MyPyramid recommendations, children between 2-5 years of age should consume 3-5 ounces from the whole grains and breads group. </a:t>
            </a:r>
          </a:p>
        </p:txBody>
      </p:sp>
      <p:sp>
        <p:nvSpPr>
          <p:cNvPr id="4" name="Slide Number Placeholder 3"/>
          <p:cNvSpPr>
            <a:spLocks noGrp="1"/>
          </p:cNvSpPr>
          <p:nvPr>
            <p:ph type="sldNum" sz="quarter" idx="5"/>
          </p:nvPr>
        </p:nvSpPr>
        <p:spPr/>
        <p:txBody>
          <a:bodyPr/>
          <a:lstStyle/>
          <a:p>
            <a:pPr>
              <a:defRPr/>
            </a:pPr>
            <a:fld id="{1FFB0501-E97D-4309-94F7-E6006032DE9F}"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 example of a 1 ounce portion of whole grains is a slice of whole wheat toast. </a:t>
            </a:r>
          </a:p>
        </p:txBody>
      </p:sp>
      <p:sp>
        <p:nvSpPr>
          <p:cNvPr id="4" name="Slide Number Placeholder 3"/>
          <p:cNvSpPr>
            <a:spLocks noGrp="1"/>
          </p:cNvSpPr>
          <p:nvPr>
            <p:ph type="sldNum" sz="quarter" idx="5"/>
          </p:nvPr>
        </p:nvSpPr>
        <p:spPr/>
        <p:txBody>
          <a:bodyPr/>
          <a:lstStyle/>
          <a:p>
            <a:pPr>
              <a:defRPr/>
            </a:pPr>
            <a:fld id="{B1E0FF46-8F94-4449-B97C-48A8FACEC059}"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By offering children a variety of whole </a:t>
            </a:r>
            <a:r>
              <a:rPr lang="en-US" dirty="0" smtClean="0"/>
              <a:t>grains, </a:t>
            </a:r>
            <a:r>
              <a:rPr lang="en-US" dirty="0" smtClean="0"/>
              <a:t>you are ensuring they will get the nutrients from this group that will help them move and learn! </a:t>
            </a:r>
          </a:p>
        </p:txBody>
      </p:sp>
      <p:sp>
        <p:nvSpPr>
          <p:cNvPr id="4" name="Slide Number Placeholder 3"/>
          <p:cNvSpPr>
            <a:spLocks noGrp="1"/>
          </p:cNvSpPr>
          <p:nvPr>
            <p:ph type="sldNum" sz="quarter" idx="5"/>
          </p:nvPr>
        </p:nvSpPr>
        <p:spPr/>
        <p:txBody>
          <a:bodyPr/>
          <a:lstStyle/>
          <a:p>
            <a:pPr>
              <a:defRPr/>
            </a:pPr>
            <a:fld id="{1B46BB6B-1CCC-4573-8806-D303D7E64CC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Visit these two websites to learn more </a:t>
            </a:r>
            <a:r>
              <a:rPr lang="en-US" smtClean="0"/>
              <a:t>about </a:t>
            </a:r>
            <a:r>
              <a:rPr lang="en-US" smtClean="0"/>
              <a:t>grains </a:t>
            </a:r>
            <a:r>
              <a:rPr lang="en-US" dirty="0" smtClean="0"/>
              <a:t>group. </a:t>
            </a:r>
          </a:p>
        </p:txBody>
      </p:sp>
      <p:sp>
        <p:nvSpPr>
          <p:cNvPr id="4" name="Slide Number Placeholder 3"/>
          <p:cNvSpPr>
            <a:spLocks noGrp="1"/>
          </p:cNvSpPr>
          <p:nvPr>
            <p:ph type="sldNum" sz="quarter" idx="5"/>
          </p:nvPr>
        </p:nvSpPr>
        <p:spPr/>
        <p:txBody>
          <a:bodyPr/>
          <a:lstStyle/>
          <a:p>
            <a:pPr>
              <a:defRPr/>
            </a:pPr>
            <a:fld id="{0971F238-61E0-418B-B525-9524FE4A803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This presentation is intended for trainers to provide detailed information about the foods in the </a:t>
            </a:r>
            <a:r>
              <a:rPr lang="en-US" sz="1200" dirty="0" smtClean="0">
                <a:solidFill>
                  <a:schemeClr val="tx1"/>
                </a:solidFill>
              </a:rPr>
              <a:t>grains </a:t>
            </a:r>
            <a:r>
              <a:rPr lang="en-US" sz="1200" dirty="0" smtClean="0">
                <a:solidFill>
                  <a:schemeClr val="tx1"/>
                </a:solidFill>
              </a:rPr>
              <a:t>group.</a:t>
            </a:r>
          </a:p>
          <a:p>
            <a:endParaRPr lang="en-US" dirty="0"/>
          </a:p>
        </p:txBody>
      </p:sp>
      <p:sp>
        <p:nvSpPr>
          <p:cNvPr id="4" name="Slide Number Placeholder 3"/>
          <p:cNvSpPr>
            <a:spLocks noGrp="1"/>
          </p:cNvSpPr>
          <p:nvPr>
            <p:ph type="sldNum" sz="quarter" idx="10"/>
          </p:nvPr>
        </p:nvSpPr>
        <p:spPr/>
        <p:txBody>
          <a:bodyPr/>
          <a:lstStyle/>
          <a:p>
            <a:fld id="{7AE3B4FF-1E13-44CD-89FF-7FDFF128D8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Piaget describes stages</a:t>
            </a:r>
            <a:r>
              <a:rPr lang="en-US" baseline="0" dirty="0" smtClean="0"/>
              <a:t> in children’s cognitive development: </a:t>
            </a:r>
            <a:r>
              <a:rPr lang="en-US" baseline="0" dirty="0" err="1" smtClean="0"/>
              <a:t>sensorimotor</a:t>
            </a:r>
            <a:r>
              <a:rPr lang="en-US" baseline="0" dirty="0" smtClean="0"/>
              <a:t> stage; preoperational stage; concrete operational, and formal operational or abstract stage. Early childhood involves the first three stages, meaning children are not developmentally ready for abstract information. Unfortunately, a lot of nutrition information is abstract such as vitamins and minerals. </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Appropriate</a:t>
            </a:r>
            <a:r>
              <a:rPr lang="en-US" baseline="0" dirty="0" smtClean="0"/>
              <a:t> nutrition information for young children is concrete. Therefore, information about nutrition for trainers will provide phrases that are concrete. Appropriate phrases will be provided in the training materials for each food group topic.</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08D50D-194F-4F90-BF16-21FC4E9C5C1B}" type="slidenum">
              <a:rPr lang="en-US" smtClean="0"/>
              <a:pPr fontAlgn="base">
                <a:spcBef>
                  <a:spcPct val="0"/>
                </a:spcBef>
                <a:spcAft>
                  <a:spcPct val="0"/>
                </a:spcAft>
                <a:defRPr/>
              </a:pPr>
              <a:t>7</a:t>
            </a:fld>
            <a:endParaRPr 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primary role of the carbohydrate nutrient is to provide children (and adults) with energy. The energy you get from carbohydrates is used by the body for all activities (such as breathing, thinking, or walking.)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11E6B-E6A1-4B76-8631-0C24E27B80FB}" type="slidenum">
              <a:rPr lang="en-US" smtClean="0"/>
              <a:pPr fontAlgn="base">
                <a:spcBef>
                  <a:spcPct val="0"/>
                </a:spcBef>
                <a:spcAft>
                  <a:spcPct val="0"/>
                </a:spcAft>
                <a:defRPr/>
              </a:pPr>
              <a:t>8</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energy children get from carbohydrates in the </a:t>
            </a:r>
            <a:r>
              <a:rPr lang="en-US" dirty="0" smtClean="0"/>
              <a:t>grains </a:t>
            </a:r>
            <a:r>
              <a:rPr lang="en-US" dirty="0" smtClean="0"/>
              <a:t>group help them move!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20D74-56F7-43F0-9D15-48ADB666EE04}" type="slidenum">
              <a:rPr lang="en-US" smtClean="0"/>
              <a:pPr fontAlgn="base">
                <a:spcBef>
                  <a:spcPct val="0"/>
                </a:spcBef>
                <a:spcAft>
                  <a:spcPct val="0"/>
                </a:spcAft>
                <a:defRPr/>
              </a:pPr>
              <a:t>9</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also includes helping them to run fast and jump high!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BB114C-F011-45F1-8E81-76B715C78B66}" type="slidenum">
              <a:rPr lang="en-US" smtClean="0"/>
              <a:pPr fontAlgn="base">
                <a:spcBef>
                  <a:spcPct val="0"/>
                </a:spcBef>
                <a:spcAft>
                  <a:spcPct val="0"/>
                </a:spcAft>
                <a:defRPr/>
              </a:pPr>
              <a:t>10</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critical function of carbohydrates in the </a:t>
            </a:r>
            <a:r>
              <a:rPr lang="en-US" dirty="0" smtClean="0"/>
              <a:t>grains </a:t>
            </a:r>
            <a:r>
              <a:rPr lang="en-US" dirty="0" smtClean="0"/>
              <a:t>group is helping children to learn. By offering children a variety of </a:t>
            </a:r>
            <a:r>
              <a:rPr lang="en-US" dirty="0" smtClean="0"/>
              <a:t>grains </a:t>
            </a:r>
            <a:r>
              <a:rPr lang="en-US" dirty="0" smtClean="0"/>
              <a:t>they receive the energy their brains need to learn. </a:t>
            </a:r>
            <a:r>
              <a:rPr lang="en-US" dirty="0" smtClean="0"/>
              <a:t>Grains should </a:t>
            </a:r>
            <a:r>
              <a:rPr lang="en-US" dirty="0" smtClean="0"/>
              <a:t>be offered to children throughout the day too. Children’s bodies don’t store enough carbohydrates to provide energy for long periods of time. Therefore, </a:t>
            </a:r>
            <a:r>
              <a:rPr lang="en-US" dirty="0" smtClean="0"/>
              <a:t>grains </a:t>
            </a:r>
            <a:r>
              <a:rPr lang="en-US" dirty="0" smtClean="0"/>
              <a:t>should be offered every 2-3 hours as part of a meal or snack.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59475-5AF5-45D3-A2A9-F8BBF6A2461B}" type="slidenum">
              <a:rPr lang="en-US" smtClean="0"/>
              <a:pPr fontAlgn="base">
                <a:spcBef>
                  <a:spcPct val="0"/>
                </a:spcBef>
                <a:spcAft>
                  <a:spcPct val="0"/>
                </a:spcAft>
                <a:defRPr/>
              </a:pPr>
              <a:t>11</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whole grains are consumed, the added benefit is fiber. Fiber provides many health benefits for children such maintaining a healthy digestive tract, helping to prevent constipation and helping to manage blood glucose levels.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66E333-D275-4982-866F-48E5A6CC0DEF}"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6E333-D275-4982-866F-48E5A6CC0DEF}" type="datetimeFigureOut">
              <a:rPr lang="en-US" smtClean="0"/>
              <a:pPr/>
              <a:t>7/8/2011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66E333-D275-4982-866F-48E5A6CC0DEF}" type="datetimeFigureOut">
              <a:rPr lang="en-US" smtClean="0"/>
              <a:pPr/>
              <a:t>7/8/2011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66E333-D275-4982-866F-48E5A6CC0DEF}" type="datetimeFigureOut">
              <a:rPr lang="en-US" smtClean="0"/>
              <a:pPr/>
              <a:t>7/8/2011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66E333-D275-4982-866F-48E5A6CC0DEF}" type="datetimeFigureOut">
              <a:rPr lang="en-US" smtClean="0"/>
              <a:pPr/>
              <a:t>7/8/2011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E333-D275-4982-866F-48E5A6CC0DEF}" type="datetimeFigureOut">
              <a:rPr lang="en-US" smtClean="0"/>
              <a:pPr/>
              <a:t>7/8/2011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7/8/2011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7/8/2011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6E333-D275-4982-866F-48E5A6CC0DEF}" type="datetimeFigureOut">
              <a:rPr lang="en-US" smtClean="0"/>
              <a:pPr/>
              <a:t>7/8/2011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78E37-74B7-464C-87C2-AD6FD409C2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cdc.gov/nutrition/everyone/basics/carb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3076" name="Picture 7" descr="FINAL NRI Logo.jpg"/>
          <p:cNvPicPr>
            <a:picLocks noChangeAspect="1"/>
          </p:cNvPicPr>
          <p:nvPr/>
        </p:nvPicPr>
        <p:blipFill>
          <a:blip r:embed="rId3" cstate="print"/>
          <a:srcRect r="35417"/>
          <a:stretch>
            <a:fillRect/>
          </a:stretch>
        </p:blipFill>
        <p:spPr bwMode="auto">
          <a:xfrm>
            <a:off x="6096000" y="152400"/>
            <a:ext cx="2755900" cy="914400"/>
          </a:xfrm>
          <a:prstGeom prst="rect">
            <a:avLst/>
          </a:prstGeom>
          <a:noFill/>
          <a:ln w="9525">
            <a:noFill/>
            <a:miter lim="800000"/>
            <a:headEnd/>
            <a:tailEnd/>
          </a:ln>
        </p:spPr>
      </p:pic>
      <p:sp>
        <p:nvSpPr>
          <p:cNvPr id="9" name="TextBox 8"/>
          <p:cNvSpPr txBox="1"/>
          <p:nvPr/>
        </p:nvSpPr>
        <p:spPr>
          <a:xfrm>
            <a:off x="4876800" y="6396335"/>
            <a:ext cx="4099520" cy="461665"/>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Arial Black" pitchFamily="34" charset="0"/>
              </a:rPr>
              <a:t>Workshop Presentation</a:t>
            </a:r>
            <a:endParaRPr lang="en-US" sz="2400" dirty="0">
              <a:solidFill>
                <a:schemeClr val="bg1"/>
              </a:solidFill>
              <a:effectLst>
                <a:outerShdw blurRad="38100" dist="38100" dir="2700000" algn="tl">
                  <a:srgbClr val="000000">
                    <a:alpha val="43137"/>
                  </a:srgbClr>
                </a:outerShdw>
              </a:effectLst>
              <a:latin typeface="Arial Black" pitchFamily="34" charset="0"/>
            </a:endParaRPr>
          </a:p>
        </p:txBody>
      </p:sp>
      <p:grpSp>
        <p:nvGrpSpPr>
          <p:cNvPr id="10" name="Group 9"/>
          <p:cNvGrpSpPr/>
          <p:nvPr/>
        </p:nvGrpSpPr>
        <p:grpSpPr>
          <a:xfrm>
            <a:off x="381000" y="152400"/>
            <a:ext cx="1816100" cy="2057400"/>
            <a:chOff x="381000" y="152400"/>
            <a:chExt cx="1816100" cy="2057400"/>
          </a:xfrm>
        </p:grpSpPr>
        <p:pic>
          <p:nvPicPr>
            <p:cNvPr id="6" name="Picture 19" descr="korean girl looking at camera"/>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7" name="Picture 6" descr="USDA children1.jpg"/>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8" name="Picture 6"/>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
        <p:nvSpPr>
          <p:cNvPr id="12" name="Rectangle 9"/>
          <p:cNvSpPr>
            <a:spLocks noChangeArrowheads="1"/>
          </p:cNvSpPr>
          <p:nvPr/>
        </p:nvSpPr>
        <p:spPr bwMode="auto">
          <a:xfrm>
            <a:off x="304800" y="1981200"/>
            <a:ext cx="8610600" cy="3276600"/>
          </a:xfrm>
          <a:prstGeom prst="rect">
            <a:avLst/>
          </a:prstGeom>
          <a:noFill/>
          <a:ln w="12700">
            <a:noFill/>
            <a:miter lim="800000"/>
            <a:headEnd/>
            <a:tailEnd/>
          </a:ln>
          <a:effectLst/>
        </p:spPr>
        <p:txBody>
          <a:bodyPr lIns="90488" tIns="44450" rIns="90488" bIns="44450" anchor="ctr"/>
          <a:lstStyle/>
          <a:p>
            <a:pPr algn="ctr" fontAlgn="auto">
              <a:spcBef>
                <a:spcPts val="0"/>
              </a:spcBef>
              <a:spcAft>
                <a:spcPts val="0"/>
              </a:spcAft>
              <a:defRPr/>
            </a:pPr>
            <a:r>
              <a:rPr lang="en-US" sz="6000" b="1" dirty="0">
                <a:effectLst>
                  <a:outerShdw blurRad="38100" dist="38100" dir="2700000" algn="tl">
                    <a:srgbClr val="000000"/>
                  </a:outerShdw>
                </a:effectLst>
                <a:latin typeface="+mn-lt"/>
              </a:rPr>
              <a:t>Nutrition for </a:t>
            </a:r>
            <a:br>
              <a:rPr lang="en-US" sz="6000" b="1" dirty="0">
                <a:effectLst>
                  <a:outerShdw blurRad="38100" dist="38100" dir="2700000" algn="tl">
                    <a:srgbClr val="000000"/>
                  </a:outerShdw>
                </a:effectLst>
                <a:latin typeface="+mn-lt"/>
              </a:rPr>
            </a:br>
            <a:r>
              <a:rPr lang="en-US" sz="6000" b="1" dirty="0">
                <a:effectLst>
                  <a:outerShdw blurRad="38100" dist="38100" dir="2700000" algn="tl">
                    <a:srgbClr val="000000"/>
                  </a:outerShdw>
                </a:effectLst>
                <a:latin typeface="+mn-lt"/>
              </a:rPr>
              <a:t>Young </a:t>
            </a:r>
            <a:r>
              <a:rPr lang="en-US" sz="6000" b="1" dirty="0" smtClean="0">
                <a:effectLst>
                  <a:outerShdw blurRad="38100" dist="38100" dir="2700000" algn="tl">
                    <a:srgbClr val="000000"/>
                  </a:outerShdw>
                </a:effectLst>
                <a:latin typeface="+mn-lt"/>
              </a:rPr>
              <a:t>Children</a:t>
            </a:r>
          </a:p>
          <a:p>
            <a:pPr algn="ctr" fontAlgn="auto">
              <a:spcBef>
                <a:spcPts val="0"/>
              </a:spcBef>
              <a:spcAft>
                <a:spcPts val="0"/>
              </a:spcAft>
              <a:defRPr/>
            </a:pPr>
            <a:r>
              <a:rPr lang="en-US" sz="4400" b="1" dirty="0" smtClean="0">
                <a:effectLst>
                  <a:outerShdw blurRad="38100" dist="38100" dir="2700000" algn="tl">
                    <a:srgbClr val="000000"/>
                  </a:outerShdw>
                </a:effectLst>
              </a:rPr>
              <a:t>Grains Group</a:t>
            </a: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endParaRPr lang="en-US" sz="2000" b="1" dirty="0" smtClean="0">
              <a:effectLst>
                <a:outerShdw blurRad="38100" dist="38100" dir="2700000" algn="tl">
                  <a:srgbClr val="000000"/>
                </a:outerShdw>
              </a:effectLst>
            </a:endParaRPr>
          </a:p>
          <a:p>
            <a:pPr algn="ctr" fontAlgn="auto">
              <a:spcBef>
                <a:spcPts val="0"/>
              </a:spcBef>
              <a:spcAft>
                <a:spcPts val="0"/>
              </a:spcAft>
              <a:defRPr/>
            </a:pPr>
            <a:r>
              <a:rPr lang="en-US" sz="4000" b="1" dirty="0" smtClean="0">
                <a:effectLst>
                  <a:outerShdw blurRad="38100" dist="38100" dir="2700000" algn="tl">
                    <a:srgbClr val="000000"/>
                  </a:outerShdw>
                </a:effectLst>
              </a:rPr>
              <a:t>(Insert your name here)</a:t>
            </a:r>
            <a:endParaRPr lang="en-US" sz="4000" b="1" dirty="0" smtClean="0">
              <a:effectLst>
                <a:outerShdw blurRad="38100" dist="38100" dir="2700000" algn="tl">
                  <a:srgbClr val="000000"/>
                </a:outerShdw>
              </a:effectLst>
              <a:latin typeface="+mn-lt"/>
            </a:endParaRPr>
          </a:p>
          <a:p>
            <a:pPr algn="ctr" fontAlgn="auto">
              <a:spcBef>
                <a:spcPts val="0"/>
              </a:spcBef>
              <a:spcAft>
                <a:spcPts val="0"/>
              </a:spcAft>
              <a:defRPr/>
            </a:pPr>
            <a:endParaRPr lang="en-US" sz="3600" b="1"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110596" name="Rectangle 4"/>
          <p:cNvSpPr>
            <a:spLocks noChangeArrowheads="1"/>
          </p:cNvSpPr>
          <p:nvPr/>
        </p:nvSpPr>
        <p:spPr bwMode="auto">
          <a:xfrm>
            <a:off x="762000" y="1600200"/>
            <a:ext cx="73914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Help them learn!</a:t>
            </a:r>
          </a:p>
        </p:txBody>
      </p:sp>
      <p:sp>
        <p:nvSpPr>
          <p:cNvPr id="7172"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7173" name="Picture 7" descr="C:\Documents and Settings\sramsay.SRAMSAYNB\Local Settings\Temporary Internet Files\Content.IE5\023ON600\MPj04423010000[1].jpg"/>
          <p:cNvPicPr>
            <a:picLocks noChangeAspect="1" noChangeArrowheads="1"/>
          </p:cNvPicPr>
          <p:nvPr/>
        </p:nvPicPr>
        <p:blipFill>
          <a:blip r:embed="rId3" cstate="print"/>
          <a:srcRect/>
          <a:stretch>
            <a:fillRect/>
          </a:stretch>
        </p:blipFill>
        <p:spPr bwMode="auto">
          <a:xfrm>
            <a:off x="609600" y="2895600"/>
            <a:ext cx="5029200" cy="3352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FF9900"/>
                </a:solidFill>
                <a:effectLst>
                  <a:outerShdw blurRad="38100" dist="38100" dir="2700000" algn="tl">
                    <a:srgbClr val="000000"/>
                  </a:outerShdw>
                </a:effectLst>
                <a:latin typeface="+mn-lt"/>
              </a:rPr>
              <a:t>Whole </a:t>
            </a: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110596" name="Rectangle 4"/>
          <p:cNvSpPr>
            <a:spLocks noChangeArrowheads="1"/>
          </p:cNvSpPr>
          <p:nvPr/>
        </p:nvSpPr>
        <p:spPr bwMode="auto">
          <a:xfrm>
            <a:off x="609600" y="1752600"/>
            <a:ext cx="7391400" cy="22098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Provides Fiber</a:t>
            </a:r>
          </a:p>
        </p:txBody>
      </p:sp>
      <p:sp>
        <p:nvSpPr>
          <p:cNvPr id="8196"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8197" name="Picture 5" descr="C:\Documents and Settings\sramsay.SRAMSAYNB\Local Settings\Temporary Internet Files\Content.IE5\023ON600\MPj04229530000[1].jpg"/>
          <p:cNvPicPr>
            <a:picLocks noChangeAspect="1" noChangeArrowheads="1"/>
          </p:cNvPicPr>
          <p:nvPr/>
        </p:nvPicPr>
        <p:blipFill>
          <a:blip r:embed="rId3" cstate="print"/>
          <a:srcRect/>
          <a:stretch>
            <a:fillRect/>
          </a:stretch>
        </p:blipFill>
        <p:spPr bwMode="auto">
          <a:xfrm>
            <a:off x="533400" y="2971800"/>
            <a:ext cx="4918075" cy="3389313"/>
          </a:xfrm>
          <a:prstGeom prst="rect">
            <a:avLst/>
          </a:prstGeom>
          <a:noFill/>
          <a:ln w="9525">
            <a:noFill/>
            <a:miter lim="800000"/>
            <a:headEnd/>
            <a:tailEnd/>
          </a:ln>
        </p:spPr>
      </p:pic>
      <p:sp>
        <p:nvSpPr>
          <p:cNvPr id="8198" name="TextBox 6"/>
          <p:cNvSpPr txBox="1">
            <a:spLocks noChangeArrowheads="1"/>
          </p:cNvSpPr>
          <p:nvPr/>
        </p:nvSpPr>
        <p:spPr bwMode="auto">
          <a:xfrm>
            <a:off x="914400" y="5486400"/>
            <a:ext cx="1338263" cy="369888"/>
          </a:xfrm>
          <a:prstGeom prst="rect">
            <a:avLst/>
          </a:prstGeom>
          <a:solidFill>
            <a:schemeClr val="bg1"/>
          </a:solidFill>
          <a:ln w="9525">
            <a:noFill/>
            <a:miter lim="800000"/>
            <a:headEnd/>
            <a:tailEnd/>
          </a:ln>
        </p:spPr>
        <p:txBody>
          <a:bodyPr wrap="none">
            <a:spAutoFit/>
          </a:bodyPr>
          <a:lstStyle/>
          <a:p>
            <a:r>
              <a:rPr lang="en-US" b="1"/>
              <a:t>Less Fiber</a:t>
            </a:r>
          </a:p>
        </p:txBody>
      </p:sp>
      <p:sp>
        <p:nvSpPr>
          <p:cNvPr id="8199" name="TextBox 7"/>
          <p:cNvSpPr txBox="1">
            <a:spLocks noChangeArrowheads="1"/>
          </p:cNvSpPr>
          <p:nvPr/>
        </p:nvSpPr>
        <p:spPr bwMode="auto">
          <a:xfrm>
            <a:off x="3657600" y="5486400"/>
            <a:ext cx="1365250" cy="369888"/>
          </a:xfrm>
          <a:prstGeom prst="rect">
            <a:avLst/>
          </a:prstGeom>
          <a:solidFill>
            <a:schemeClr val="bg1"/>
          </a:solidFill>
          <a:ln w="9525">
            <a:noFill/>
            <a:miter lim="800000"/>
            <a:headEnd/>
            <a:tailEnd/>
          </a:ln>
        </p:spPr>
        <p:txBody>
          <a:bodyPr wrap="none">
            <a:spAutoFit/>
          </a:bodyPr>
          <a:lstStyle/>
          <a:p>
            <a:r>
              <a:rPr lang="en-US" b="1"/>
              <a:t>More Fiber</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7" name="Rectangle 11"/>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Complex carbohydrates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239628" name="Rectangle 12"/>
          <p:cNvSpPr>
            <a:spLocks noChangeArrowheads="1"/>
          </p:cNvSpPr>
          <p:nvPr/>
        </p:nvSpPr>
        <p:spPr bwMode="auto">
          <a:xfrm>
            <a:off x="152400" y="1447800"/>
            <a:ext cx="8991600" cy="12954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effectLst>
                  <a:outerShdw blurRad="38100" dist="38100" dir="2700000" algn="tl">
                    <a:srgbClr val="000000"/>
                  </a:outerShdw>
                </a:effectLst>
                <a:latin typeface="+mn-lt"/>
              </a:rPr>
              <a:t>Fiber </a:t>
            </a:r>
            <a:r>
              <a:rPr lang="en-US" sz="4800" b="1" dirty="0">
                <a:solidFill>
                  <a:srgbClr val="4D4D4D"/>
                </a:solidFill>
                <a:effectLst>
                  <a:outerShdw blurRad="38100" dist="38100" dir="2700000" algn="tl">
                    <a:srgbClr val="000000"/>
                  </a:outerShdw>
                </a:effectLst>
                <a:latin typeface="+mn-lt"/>
              </a:rPr>
              <a:t>- </a:t>
            </a:r>
            <a:r>
              <a:rPr lang="en-US" sz="4800" b="1" dirty="0">
                <a:solidFill>
                  <a:schemeClr val="accent2"/>
                </a:solidFill>
                <a:effectLst>
                  <a:outerShdw blurRad="38100" dist="38100" dir="2700000" algn="tl">
                    <a:srgbClr val="000000"/>
                  </a:outerShdw>
                </a:effectLst>
                <a:latin typeface="+mn-lt"/>
              </a:rPr>
              <a:t>Recommendation</a:t>
            </a:r>
          </a:p>
          <a:p>
            <a:pPr algn="ctr" fontAlgn="auto">
              <a:spcBef>
                <a:spcPct val="20000"/>
              </a:spcBef>
              <a:spcAft>
                <a:spcPts val="0"/>
              </a:spcAft>
              <a:buClr>
                <a:schemeClr val="bg2"/>
              </a:buClr>
              <a:buSzPct val="120000"/>
              <a:defRPr/>
            </a:pPr>
            <a:endParaRPr lang="en-US" sz="4800" b="1" dirty="0">
              <a:solidFill>
                <a:srgbClr val="4D4D4D"/>
              </a:solidFill>
              <a:effectLst>
                <a:outerShdw blurRad="38100" dist="38100" dir="2700000" algn="tl">
                  <a:srgbClr val="000000"/>
                </a:outerShdw>
              </a:effectLst>
              <a:latin typeface="+mn-lt"/>
            </a:endParaRPr>
          </a:p>
        </p:txBody>
      </p:sp>
      <p:sp>
        <p:nvSpPr>
          <p:cNvPr id="9220" name="Rectangle 25"/>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grpSp>
        <p:nvGrpSpPr>
          <p:cNvPr id="2" name="Group 26"/>
          <p:cNvGrpSpPr>
            <a:grpSpLocks/>
          </p:cNvGrpSpPr>
          <p:nvPr/>
        </p:nvGrpSpPr>
        <p:grpSpPr bwMode="auto">
          <a:xfrm>
            <a:off x="533400" y="5029200"/>
            <a:ext cx="1828800" cy="1143000"/>
            <a:chOff x="240" y="1104"/>
            <a:chExt cx="1479" cy="768"/>
          </a:xfrm>
        </p:grpSpPr>
        <p:sp>
          <p:nvSpPr>
            <p:cNvPr id="9224" name="AutoShape 27"/>
            <p:cNvSpPr>
              <a:spLocks noChangeArrowheads="1"/>
            </p:cNvSpPr>
            <p:nvPr/>
          </p:nvSpPr>
          <p:spPr bwMode="auto">
            <a:xfrm>
              <a:off x="240"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5" name="AutoShape 28"/>
            <p:cNvSpPr>
              <a:spLocks noChangeArrowheads="1"/>
            </p:cNvSpPr>
            <p:nvPr/>
          </p:nvSpPr>
          <p:spPr bwMode="auto">
            <a:xfrm>
              <a:off x="384"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6" name="AutoShape 29"/>
            <p:cNvSpPr>
              <a:spLocks noChangeArrowheads="1"/>
            </p:cNvSpPr>
            <p:nvPr/>
          </p:nvSpPr>
          <p:spPr bwMode="auto">
            <a:xfrm>
              <a:off x="528"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7" name="AutoShape 30"/>
            <p:cNvSpPr>
              <a:spLocks noChangeArrowheads="1"/>
            </p:cNvSpPr>
            <p:nvPr/>
          </p:nvSpPr>
          <p:spPr bwMode="auto">
            <a:xfrm rot="-355891">
              <a:off x="672"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8" name="AutoShape 31"/>
            <p:cNvSpPr>
              <a:spLocks noChangeArrowheads="1"/>
            </p:cNvSpPr>
            <p:nvPr/>
          </p:nvSpPr>
          <p:spPr bwMode="auto">
            <a:xfrm rot="-1849883">
              <a:off x="816" y="172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9" name="AutoShape 32"/>
            <p:cNvSpPr>
              <a:spLocks noChangeArrowheads="1"/>
            </p:cNvSpPr>
            <p:nvPr/>
          </p:nvSpPr>
          <p:spPr bwMode="auto">
            <a:xfrm>
              <a:off x="912" y="163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0" name="AutoShape 33"/>
            <p:cNvSpPr>
              <a:spLocks noChangeArrowheads="1"/>
            </p:cNvSpPr>
            <p:nvPr/>
          </p:nvSpPr>
          <p:spPr bwMode="auto">
            <a:xfrm rot="-3668461">
              <a:off x="988" y="1508"/>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9231" name="AutoShape 34"/>
            <p:cNvSpPr>
              <a:spLocks noChangeArrowheads="1"/>
            </p:cNvSpPr>
            <p:nvPr/>
          </p:nvSpPr>
          <p:spPr bwMode="auto">
            <a:xfrm rot="-5043904">
              <a:off x="1036" y="1364"/>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9232" name="AutoShape 35"/>
            <p:cNvSpPr>
              <a:spLocks noChangeArrowheads="1"/>
            </p:cNvSpPr>
            <p:nvPr/>
          </p:nvSpPr>
          <p:spPr bwMode="auto">
            <a:xfrm rot="2327672">
              <a:off x="988" y="122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3" name="AutoShape 36"/>
            <p:cNvSpPr>
              <a:spLocks noChangeArrowheads="1"/>
            </p:cNvSpPr>
            <p:nvPr/>
          </p:nvSpPr>
          <p:spPr bwMode="auto">
            <a:xfrm rot="1379694">
              <a:off x="864"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4" name="AutoShape 37"/>
            <p:cNvSpPr>
              <a:spLocks noChangeArrowheads="1"/>
            </p:cNvSpPr>
            <p:nvPr/>
          </p:nvSpPr>
          <p:spPr bwMode="auto">
            <a:xfrm rot="639349">
              <a:off x="720"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5" name="AutoShape 38"/>
            <p:cNvSpPr>
              <a:spLocks noChangeArrowheads="1"/>
            </p:cNvSpPr>
            <p:nvPr/>
          </p:nvSpPr>
          <p:spPr bwMode="auto">
            <a:xfrm rot="-355891">
              <a:off x="576"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6" name="AutoShape 39"/>
            <p:cNvSpPr>
              <a:spLocks noChangeArrowheads="1"/>
            </p:cNvSpPr>
            <p:nvPr/>
          </p:nvSpPr>
          <p:spPr bwMode="auto">
            <a:xfrm rot="-1939221">
              <a:off x="432"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7" name="AutoShape 40"/>
            <p:cNvSpPr>
              <a:spLocks noChangeArrowheads="1"/>
            </p:cNvSpPr>
            <p:nvPr/>
          </p:nvSpPr>
          <p:spPr bwMode="auto">
            <a:xfrm rot="4455959">
              <a:off x="364" y="1268"/>
              <a:ext cx="135" cy="96"/>
            </a:xfrm>
            <a:prstGeom prst="hexagon">
              <a:avLst>
                <a:gd name="adj" fmla="val 35156"/>
                <a:gd name="vf" fmla="val 115470"/>
              </a:avLst>
            </a:prstGeom>
            <a:solidFill>
              <a:srgbClr val="FF9900"/>
            </a:solidFill>
            <a:ln w="9525">
              <a:solidFill>
                <a:srgbClr val="000000"/>
              </a:solidFill>
              <a:miter lim="800000"/>
              <a:headEnd/>
              <a:tailEnd/>
            </a:ln>
          </p:spPr>
          <p:txBody>
            <a:bodyPr rot="10800000" vert="eaVert" wrap="none" anchor="ctr"/>
            <a:lstStyle/>
            <a:p>
              <a:pPr algn="ctr"/>
              <a:endParaRPr lang="en-US" sz="4000"/>
            </a:p>
          </p:txBody>
        </p:sp>
        <p:sp>
          <p:nvSpPr>
            <p:cNvPr id="9238" name="AutoShape 41"/>
            <p:cNvSpPr>
              <a:spLocks noChangeArrowheads="1"/>
            </p:cNvSpPr>
            <p:nvPr/>
          </p:nvSpPr>
          <p:spPr bwMode="auto">
            <a:xfrm rot="1410511">
              <a:off x="432" y="139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9" name="AutoShape 42"/>
            <p:cNvSpPr>
              <a:spLocks noChangeArrowheads="1"/>
            </p:cNvSpPr>
            <p:nvPr/>
          </p:nvSpPr>
          <p:spPr bwMode="auto">
            <a:xfrm rot="861963">
              <a:off x="576" y="144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0" name="AutoShape 43"/>
            <p:cNvSpPr>
              <a:spLocks noChangeArrowheads="1"/>
            </p:cNvSpPr>
            <p:nvPr/>
          </p:nvSpPr>
          <p:spPr bwMode="auto">
            <a:xfrm rot="722028">
              <a:off x="720" y="148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1" name="AutoShape 44"/>
            <p:cNvSpPr>
              <a:spLocks noChangeArrowheads="1"/>
            </p:cNvSpPr>
            <p:nvPr/>
          </p:nvSpPr>
          <p:spPr bwMode="auto">
            <a:xfrm rot="1018455">
              <a:off x="864" y="153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2" name="AutoShape 45"/>
            <p:cNvSpPr>
              <a:spLocks noChangeArrowheads="1"/>
            </p:cNvSpPr>
            <p:nvPr/>
          </p:nvSpPr>
          <p:spPr bwMode="auto">
            <a:xfrm rot="499111">
              <a:off x="1008"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3" name="AutoShape 46"/>
            <p:cNvSpPr>
              <a:spLocks noChangeArrowheads="1"/>
            </p:cNvSpPr>
            <p:nvPr/>
          </p:nvSpPr>
          <p:spPr bwMode="auto">
            <a:xfrm>
              <a:off x="1296"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4" name="AutoShape 47"/>
            <p:cNvSpPr>
              <a:spLocks noChangeArrowheads="1"/>
            </p:cNvSpPr>
            <p:nvPr/>
          </p:nvSpPr>
          <p:spPr bwMode="auto">
            <a:xfrm>
              <a:off x="1152"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5" name="AutoShape 48"/>
            <p:cNvSpPr>
              <a:spLocks noChangeArrowheads="1"/>
            </p:cNvSpPr>
            <p:nvPr/>
          </p:nvSpPr>
          <p:spPr bwMode="auto">
            <a:xfrm>
              <a:off x="1440"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6" name="AutoShape 49"/>
            <p:cNvSpPr>
              <a:spLocks noChangeArrowheads="1"/>
            </p:cNvSpPr>
            <p:nvPr/>
          </p:nvSpPr>
          <p:spPr bwMode="auto">
            <a:xfrm>
              <a:off x="1584"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grpSp>
      <p:sp>
        <p:nvSpPr>
          <p:cNvPr id="9222" name="Text Box 50"/>
          <p:cNvSpPr txBox="1">
            <a:spLocks noChangeArrowheads="1"/>
          </p:cNvSpPr>
          <p:nvPr/>
        </p:nvSpPr>
        <p:spPr bwMode="auto">
          <a:xfrm>
            <a:off x="1600200" y="2286000"/>
            <a:ext cx="7199313" cy="2559050"/>
          </a:xfrm>
          <a:prstGeom prst="rect">
            <a:avLst/>
          </a:prstGeom>
          <a:noFill/>
          <a:ln w="9525">
            <a:noFill/>
            <a:miter lim="800000"/>
            <a:headEnd/>
            <a:tailEnd/>
          </a:ln>
        </p:spPr>
        <p:txBody>
          <a:bodyPr wrap="none">
            <a:spAutoFit/>
          </a:bodyPr>
          <a:lstStyle/>
          <a:p>
            <a:r>
              <a:rPr lang="en-US" sz="4000">
                <a:latin typeface="Calibri" pitchFamily="34" charset="0"/>
              </a:rPr>
              <a:t>	</a:t>
            </a:r>
            <a:r>
              <a:rPr lang="en-US" sz="5400">
                <a:solidFill>
                  <a:srgbClr val="000000"/>
                </a:solidFill>
                <a:latin typeface="Calibri" pitchFamily="34" charset="0"/>
              </a:rPr>
              <a:t>5 grams of fiber</a:t>
            </a:r>
          </a:p>
          <a:p>
            <a:r>
              <a:rPr lang="en-US" sz="5400">
                <a:solidFill>
                  <a:srgbClr val="000000"/>
                </a:solidFill>
                <a:latin typeface="Calibri" pitchFamily="34" charset="0"/>
              </a:rPr>
              <a:t>+ 	child’s year of age</a:t>
            </a:r>
          </a:p>
          <a:p>
            <a:r>
              <a:rPr lang="en-US" sz="5400">
                <a:solidFill>
                  <a:srgbClr val="000000"/>
                </a:solidFill>
                <a:latin typeface="Calibri" pitchFamily="34" charset="0"/>
              </a:rPr>
              <a:t>	Total grams per day</a:t>
            </a:r>
          </a:p>
        </p:txBody>
      </p:sp>
      <p:sp>
        <p:nvSpPr>
          <p:cNvPr id="9223" name="Line 51"/>
          <p:cNvSpPr>
            <a:spLocks noChangeShapeType="1"/>
          </p:cNvSpPr>
          <p:nvPr/>
        </p:nvSpPr>
        <p:spPr bwMode="auto">
          <a:xfrm>
            <a:off x="381000" y="4038600"/>
            <a:ext cx="8305800" cy="0"/>
          </a:xfrm>
          <a:prstGeom prst="line">
            <a:avLst/>
          </a:prstGeom>
          <a:noFill/>
          <a:ln w="76200">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Fiber Recommendations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241667" name="Rectangle 3"/>
          <p:cNvSpPr>
            <a:spLocks noChangeArrowheads="1"/>
          </p:cNvSpPr>
          <p:nvPr/>
        </p:nvSpPr>
        <p:spPr bwMode="auto">
          <a:xfrm>
            <a:off x="152400" y="1600200"/>
            <a:ext cx="8991600" cy="11430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solidFill>
                  <a:srgbClr val="FF9933"/>
                </a:solidFill>
                <a:effectLst>
                  <a:outerShdw blurRad="38100" dist="38100" dir="2700000" algn="tl">
                    <a:srgbClr val="000000"/>
                  </a:outerShdw>
                </a:effectLst>
                <a:latin typeface="+mn-lt"/>
              </a:rPr>
              <a:t>*Child who is 3 years old</a:t>
            </a:r>
          </a:p>
          <a:p>
            <a:pPr algn="ctr" fontAlgn="auto">
              <a:spcBef>
                <a:spcPct val="20000"/>
              </a:spcBef>
              <a:spcAft>
                <a:spcPts val="0"/>
              </a:spcAft>
              <a:buClr>
                <a:schemeClr val="bg2"/>
              </a:buClr>
              <a:buSzPct val="120000"/>
              <a:defRPr/>
            </a:pPr>
            <a:endParaRPr lang="en-US" sz="4800" b="1" dirty="0">
              <a:solidFill>
                <a:srgbClr val="FF9933"/>
              </a:solidFill>
              <a:effectLst>
                <a:outerShdw blurRad="38100" dist="38100" dir="2700000" algn="tl">
                  <a:srgbClr val="000000"/>
                </a:outerShdw>
              </a:effectLst>
              <a:latin typeface="+mn-lt"/>
            </a:endParaRPr>
          </a:p>
        </p:txBody>
      </p:sp>
      <p:sp>
        <p:nvSpPr>
          <p:cNvPr id="10244"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grpSp>
        <p:nvGrpSpPr>
          <p:cNvPr id="2" name="Group 5"/>
          <p:cNvGrpSpPr>
            <a:grpSpLocks/>
          </p:cNvGrpSpPr>
          <p:nvPr/>
        </p:nvGrpSpPr>
        <p:grpSpPr bwMode="auto">
          <a:xfrm>
            <a:off x="533400" y="5105400"/>
            <a:ext cx="1828800" cy="1143000"/>
            <a:chOff x="240" y="1104"/>
            <a:chExt cx="1479" cy="768"/>
          </a:xfrm>
        </p:grpSpPr>
        <p:sp>
          <p:nvSpPr>
            <p:cNvPr id="10248" name="AutoShape 6"/>
            <p:cNvSpPr>
              <a:spLocks noChangeArrowheads="1"/>
            </p:cNvSpPr>
            <p:nvPr/>
          </p:nvSpPr>
          <p:spPr bwMode="auto">
            <a:xfrm>
              <a:off x="240"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49" name="AutoShape 7"/>
            <p:cNvSpPr>
              <a:spLocks noChangeArrowheads="1"/>
            </p:cNvSpPr>
            <p:nvPr/>
          </p:nvSpPr>
          <p:spPr bwMode="auto">
            <a:xfrm>
              <a:off x="384"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0" name="AutoShape 8"/>
            <p:cNvSpPr>
              <a:spLocks noChangeArrowheads="1"/>
            </p:cNvSpPr>
            <p:nvPr/>
          </p:nvSpPr>
          <p:spPr bwMode="auto">
            <a:xfrm>
              <a:off x="528"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1" name="AutoShape 9"/>
            <p:cNvSpPr>
              <a:spLocks noChangeArrowheads="1"/>
            </p:cNvSpPr>
            <p:nvPr/>
          </p:nvSpPr>
          <p:spPr bwMode="auto">
            <a:xfrm rot="-355891">
              <a:off x="672"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2" name="AutoShape 10"/>
            <p:cNvSpPr>
              <a:spLocks noChangeArrowheads="1"/>
            </p:cNvSpPr>
            <p:nvPr/>
          </p:nvSpPr>
          <p:spPr bwMode="auto">
            <a:xfrm rot="-1849883">
              <a:off x="816" y="172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3" name="AutoShape 11"/>
            <p:cNvSpPr>
              <a:spLocks noChangeArrowheads="1"/>
            </p:cNvSpPr>
            <p:nvPr/>
          </p:nvSpPr>
          <p:spPr bwMode="auto">
            <a:xfrm>
              <a:off x="912" y="163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4" name="AutoShape 12"/>
            <p:cNvSpPr>
              <a:spLocks noChangeArrowheads="1"/>
            </p:cNvSpPr>
            <p:nvPr/>
          </p:nvSpPr>
          <p:spPr bwMode="auto">
            <a:xfrm rot="-3668461">
              <a:off x="988" y="1508"/>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10255" name="AutoShape 13"/>
            <p:cNvSpPr>
              <a:spLocks noChangeArrowheads="1"/>
            </p:cNvSpPr>
            <p:nvPr/>
          </p:nvSpPr>
          <p:spPr bwMode="auto">
            <a:xfrm rot="-5043904">
              <a:off x="1036" y="1364"/>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10256" name="AutoShape 14"/>
            <p:cNvSpPr>
              <a:spLocks noChangeArrowheads="1"/>
            </p:cNvSpPr>
            <p:nvPr/>
          </p:nvSpPr>
          <p:spPr bwMode="auto">
            <a:xfrm rot="2327672">
              <a:off x="988" y="122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7" name="AutoShape 15"/>
            <p:cNvSpPr>
              <a:spLocks noChangeArrowheads="1"/>
            </p:cNvSpPr>
            <p:nvPr/>
          </p:nvSpPr>
          <p:spPr bwMode="auto">
            <a:xfrm rot="1379694">
              <a:off x="864"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8" name="AutoShape 16"/>
            <p:cNvSpPr>
              <a:spLocks noChangeArrowheads="1"/>
            </p:cNvSpPr>
            <p:nvPr/>
          </p:nvSpPr>
          <p:spPr bwMode="auto">
            <a:xfrm rot="639349">
              <a:off x="720"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9" name="AutoShape 17"/>
            <p:cNvSpPr>
              <a:spLocks noChangeArrowheads="1"/>
            </p:cNvSpPr>
            <p:nvPr/>
          </p:nvSpPr>
          <p:spPr bwMode="auto">
            <a:xfrm rot="-355891">
              <a:off x="576"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0" name="AutoShape 18"/>
            <p:cNvSpPr>
              <a:spLocks noChangeArrowheads="1"/>
            </p:cNvSpPr>
            <p:nvPr/>
          </p:nvSpPr>
          <p:spPr bwMode="auto">
            <a:xfrm rot="-1939221">
              <a:off x="432"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1" name="AutoShape 19"/>
            <p:cNvSpPr>
              <a:spLocks noChangeArrowheads="1"/>
            </p:cNvSpPr>
            <p:nvPr/>
          </p:nvSpPr>
          <p:spPr bwMode="auto">
            <a:xfrm rot="4455959">
              <a:off x="364" y="1268"/>
              <a:ext cx="135" cy="96"/>
            </a:xfrm>
            <a:prstGeom prst="hexagon">
              <a:avLst>
                <a:gd name="adj" fmla="val 35156"/>
                <a:gd name="vf" fmla="val 115470"/>
              </a:avLst>
            </a:prstGeom>
            <a:solidFill>
              <a:srgbClr val="FF9900"/>
            </a:solidFill>
            <a:ln w="9525">
              <a:solidFill>
                <a:srgbClr val="000000"/>
              </a:solidFill>
              <a:miter lim="800000"/>
              <a:headEnd/>
              <a:tailEnd/>
            </a:ln>
          </p:spPr>
          <p:txBody>
            <a:bodyPr rot="10800000" vert="eaVert" wrap="none" anchor="ctr"/>
            <a:lstStyle/>
            <a:p>
              <a:pPr algn="ctr"/>
              <a:endParaRPr lang="en-US" sz="4000"/>
            </a:p>
          </p:txBody>
        </p:sp>
        <p:sp>
          <p:nvSpPr>
            <p:cNvPr id="10262" name="AutoShape 20"/>
            <p:cNvSpPr>
              <a:spLocks noChangeArrowheads="1"/>
            </p:cNvSpPr>
            <p:nvPr/>
          </p:nvSpPr>
          <p:spPr bwMode="auto">
            <a:xfrm rot="1410511">
              <a:off x="432" y="139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3" name="AutoShape 21"/>
            <p:cNvSpPr>
              <a:spLocks noChangeArrowheads="1"/>
            </p:cNvSpPr>
            <p:nvPr/>
          </p:nvSpPr>
          <p:spPr bwMode="auto">
            <a:xfrm rot="861963">
              <a:off x="576" y="144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4" name="AutoShape 22"/>
            <p:cNvSpPr>
              <a:spLocks noChangeArrowheads="1"/>
            </p:cNvSpPr>
            <p:nvPr/>
          </p:nvSpPr>
          <p:spPr bwMode="auto">
            <a:xfrm rot="722028">
              <a:off x="720" y="148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5" name="AutoShape 23"/>
            <p:cNvSpPr>
              <a:spLocks noChangeArrowheads="1"/>
            </p:cNvSpPr>
            <p:nvPr/>
          </p:nvSpPr>
          <p:spPr bwMode="auto">
            <a:xfrm rot="1018455">
              <a:off x="864" y="153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6" name="AutoShape 24"/>
            <p:cNvSpPr>
              <a:spLocks noChangeArrowheads="1"/>
            </p:cNvSpPr>
            <p:nvPr/>
          </p:nvSpPr>
          <p:spPr bwMode="auto">
            <a:xfrm rot="499111">
              <a:off x="1008"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7" name="AutoShape 25"/>
            <p:cNvSpPr>
              <a:spLocks noChangeArrowheads="1"/>
            </p:cNvSpPr>
            <p:nvPr/>
          </p:nvSpPr>
          <p:spPr bwMode="auto">
            <a:xfrm>
              <a:off x="1296"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8" name="AutoShape 26"/>
            <p:cNvSpPr>
              <a:spLocks noChangeArrowheads="1"/>
            </p:cNvSpPr>
            <p:nvPr/>
          </p:nvSpPr>
          <p:spPr bwMode="auto">
            <a:xfrm>
              <a:off x="1152"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9" name="AutoShape 27"/>
            <p:cNvSpPr>
              <a:spLocks noChangeArrowheads="1"/>
            </p:cNvSpPr>
            <p:nvPr/>
          </p:nvSpPr>
          <p:spPr bwMode="auto">
            <a:xfrm>
              <a:off x="1440"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70" name="AutoShape 28"/>
            <p:cNvSpPr>
              <a:spLocks noChangeArrowheads="1"/>
            </p:cNvSpPr>
            <p:nvPr/>
          </p:nvSpPr>
          <p:spPr bwMode="auto">
            <a:xfrm>
              <a:off x="1584"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grpSp>
      <p:sp>
        <p:nvSpPr>
          <p:cNvPr id="10246" name="Text Box 29"/>
          <p:cNvSpPr txBox="1">
            <a:spLocks noChangeArrowheads="1"/>
          </p:cNvSpPr>
          <p:nvPr/>
        </p:nvSpPr>
        <p:spPr bwMode="auto">
          <a:xfrm>
            <a:off x="1676400" y="2438400"/>
            <a:ext cx="6054725" cy="2559050"/>
          </a:xfrm>
          <a:prstGeom prst="rect">
            <a:avLst/>
          </a:prstGeom>
          <a:noFill/>
          <a:ln w="9525">
            <a:noFill/>
            <a:miter lim="800000"/>
            <a:headEnd/>
            <a:tailEnd/>
          </a:ln>
        </p:spPr>
        <p:txBody>
          <a:bodyPr wrap="none">
            <a:spAutoFit/>
          </a:bodyPr>
          <a:lstStyle/>
          <a:p>
            <a:r>
              <a:rPr lang="en-US" sz="4000">
                <a:latin typeface="Calibri" pitchFamily="34" charset="0"/>
              </a:rPr>
              <a:t>	</a:t>
            </a:r>
            <a:r>
              <a:rPr lang="en-US" sz="5400">
                <a:solidFill>
                  <a:srgbClr val="000000"/>
                </a:solidFill>
                <a:latin typeface="Calibri" pitchFamily="34" charset="0"/>
              </a:rPr>
              <a:t>5 grams of fiber</a:t>
            </a:r>
          </a:p>
          <a:p>
            <a:r>
              <a:rPr lang="en-US" sz="5400">
                <a:solidFill>
                  <a:srgbClr val="000000"/>
                </a:solidFill>
                <a:latin typeface="Calibri" pitchFamily="34" charset="0"/>
              </a:rPr>
              <a:t>+ 	3 years of age</a:t>
            </a:r>
          </a:p>
          <a:p>
            <a:r>
              <a:rPr lang="en-US" sz="5400">
                <a:solidFill>
                  <a:srgbClr val="000000"/>
                </a:solidFill>
                <a:latin typeface="Calibri" pitchFamily="34" charset="0"/>
              </a:rPr>
              <a:t>	8 grams per day</a:t>
            </a:r>
          </a:p>
        </p:txBody>
      </p:sp>
      <p:sp>
        <p:nvSpPr>
          <p:cNvPr id="10247" name="Line 30"/>
          <p:cNvSpPr>
            <a:spLocks noChangeShapeType="1"/>
          </p:cNvSpPr>
          <p:nvPr/>
        </p:nvSpPr>
        <p:spPr bwMode="auto">
          <a:xfrm>
            <a:off x="609600" y="4191000"/>
            <a:ext cx="8305800" cy="0"/>
          </a:xfrm>
          <a:prstGeom prst="line">
            <a:avLst/>
          </a:prstGeom>
          <a:noFill/>
          <a:ln w="76200">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Fiber Recommendations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10244" name="Rectangle 4"/>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
        <p:nvSpPr>
          <p:cNvPr id="10246" name="Text Box 29"/>
          <p:cNvSpPr txBox="1">
            <a:spLocks noChangeArrowheads="1"/>
          </p:cNvSpPr>
          <p:nvPr/>
        </p:nvSpPr>
        <p:spPr bwMode="auto">
          <a:xfrm>
            <a:off x="685801" y="1600200"/>
            <a:ext cx="7848600" cy="4939070"/>
          </a:xfrm>
          <a:prstGeom prst="rect">
            <a:avLst/>
          </a:prstGeom>
          <a:noFill/>
          <a:ln w="9525">
            <a:noFill/>
            <a:miter lim="800000"/>
            <a:headEnd/>
            <a:tailEnd/>
          </a:ln>
        </p:spPr>
        <p:txBody>
          <a:bodyPr wrap="square">
            <a:spAutoFit/>
          </a:bodyPr>
          <a:lstStyle/>
          <a:p>
            <a:r>
              <a:rPr lang="en-US" sz="4000" dirty="0" smtClean="0">
                <a:latin typeface="Calibri" pitchFamily="34" charset="0"/>
              </a:rPr>
              <a:t>Bottom line:</a:t>
            </a:r>
          </a:p>
          <a:p>
            <a:r>
              <a:rPr lang="en-US" sz="5400" dirty="0" smtClean="0">
                <a:solidFill>
                  <a:srgbClr val="000000"/>
                </a:solidFill>
                <a:latin typeface="Calibri" pitchFamily="34" charset="0"/>
              </a:rPr>
              <a:t>Make sure children are offered whole grains every day to ensure they will meet their fiber recommendations</a:t>
            </a:r>
            <a:endParaRPr lang="en-US" sz="5400" dirty="0">
              <a:solidFill>
                <a:srgbClr val="000000"/>
              </a:solidFill>
              <a:latin typeface="Calibri" pitchFamily="34" charset="0"/>
            </a:endParaRPr>
          </a:p>
        </p:txBody>
      </p:sp>
      <p:sp>
        <p:nvSpPr>
          <p:cNvPr id="10247" name="Line 30"/>
          <p:cNvSpPr>
            <a:spLocks noChangeShapeType="1"/>
          </p:cNvSpPr>
          <p:nvPr/>
        </p:nvSpPr>
        <p:spPr bwMode="auto">
          <a:xfrm>
            <a:off x="381000" y="2286000"/>
            <a:ext cx="8305800" cy="0"/>
          </a:xfrm>
          <a:prstGeom prst="line">
            <a:avLst/>
          </a:prstGeom>
          <a:noFill/>
          <a:ln w="76200">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5" name="Rectangle 17"/>
          <p:cNvSpPr>
            <a:spLocks noChangeArrowheads="1"/>
          </p:cNvSpPr>
          <p:nvPr/>
        </p:nvSpPr>
        <p:spPr bwMode="auto">
          <a:xfrm>
            <a:off x="1752600" y="4191000"/>
            <a:ext cx="5943600" cy="9144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3600" b="1">
                <a:solidFill>
                  <a:srgbClr val="EFFA0C"/>
                </a:solidFill>
                <a:effectLst>
                  <a:outerShdw blurRad="38100" dist="38100" dir="2700000" algn="tl">
                    <a:srgbClr val="000000"/>
                  </a:outerShdw>
                </a:effectLst>
                <a:latin typeface="+mn-lt"/>
              </a:rPr>
              <a:t> </a:t>
            </a:r>
            <a:endParaRPr lang="en-US" sz="4400" b="1">
              <a:effectLst>
                <a:outerShdw blurRad="38100" dist="38100" dir="2700000" algn="tl">
                  <a:srgbClr val="000000"/>
                </a:outerShdw>
              </a:effectLst>
              <a:latin typeface="+mn-lt"/>
            </a:endParaRPr>
          </a:p>
        </p:txBody>
      </p:sp>
      <p:sp>
        <p:nvSpPr>
          <p:cNvPr id="11267" name="Text Box 20"/>
          <p:cNvSpPr txBox="1">
            <a:spLocks noChangeArrowheads="1"/>
          </p:cNvSpPr>
          <p:nvPr/>
        </p:nvSpPr>
        <p:spPr bwMode="auto">
          <a:xfrm>
            <a:off x="4860925" y="3117850"/>
            <a:ext cx="184150" cy="701675"/>
          </a:xfrm>
          <a:prstGeom prst="rect">
            <a:avLst/>
          </a:prstGeom>
          <a:noFill/>
          <a:ln w="9525">
            <a:noFill/>
            <a:miter lim="800000"/>
            <a:headEnd/>
            <a:tailEnd/>
          </a:ln>
        </p:spPr>
        <p:txBody>
          <a:bodyPr wrap="none">
            <a:spAutoFit/>
          </a:bodyPr>
          <a:lstStyle/>
          <a:p>
            <a:endParaRPr lang="en-US" sz="4000"/>
          </a:p>
        </p:txBody>
      </p:sp>
      <p:sp>
        <p:nvSpPr>
          <p:cNvPr id="11268" name="Rectangle 23"/>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
        <p:nvSpPr>
          <p:cNvPr id="58392" name="Rectangle 24"/>
          <p:cNvSpPr>
            <a:spLocks noChangeArrowheads="1"/>
          </p:cNvSpPr>
          <p:nvPr/>
        </p:nvSpPr>
        <p:spPr bwMode="auto">
          <a:xfrm>
            <a:off x="152400" y="2362200"/>
            <a:ext cx="8991600" cy="1371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solidFill>
                  <a:srgbClr val="000000"/>
                </a:solidFill>
                <a:effectLst>
                  <a:outerShdw blurRad="38100" dist="38100" dir="2700000" algn="tl">
                    <a:srgbClr val="FFFFFF"/>
                  </a:outerShdw>
                </a:effectLst>
                <a:latin typeface="+mn-lt"/>
              </a:rPr>
              <a:t>B Vitamins</a:t>
            </a:r>
            <a:r>
              <a:rPr lang="en-US" sz="4800" b="1" dirty="0">
                <a:solidFill>
                  <a:srgbClr val="4D4D4D"/>
                </a:solidFill>
                <a:effectLst>
                  <a:outerShdw blurRad="38100" dist="38100" dir="2700000" algn="tl">
                    <a:srgbClr val="000000"/>
                  </a:outerShdw>
                </a:effectLst>
                <a:latin typeface="+mn-lt"/>
              </a:rPr>
              <a:t> – </a:t>
            </a:r>
            <a:r>
              <a:rPr lang="en-US" sz="4800" b="1" i="1" dirty="0">
                <a:effectLst>
                  <a:outerShdw blurRad="38100" dist="38100" dir="2700000" algn="tl">
                    <a:srgbClr val="000000"/>
                  </a:outerShdw>
                </a:effectLst>
                <a:latin typeface="+mn-lt"/>
              </a:rPr>
              <a:t>Assist</a:t>
            </a:r>
            <a:r>
              <a:rPr lang="en-US" sz="4800" b="1" dirty="0">
                <a:effectLst>
                  <a:outerShdw blurRad="38100" dist="38100" dir="2700000" algn="tl">
                    <a:srgbClr val="000000"/>
                  </a:outerShdw>
                </a:effectLst>
                <a:latin typeface="+mn-lt"/>
              </a:rPr>
              <a:t> in creating </a:t>
            </a:r>
            <a:r>
              <a:rPr lang="en-US" sz="4800" b="1" dirty="0" smtClean="0">
                <a:effectLst>
                  <a:outerShdw blurRad="38100" dist="38100" dir="2700000" algn="tl">
                    <a:srgbClr val="000000"/>
                  </a:outerShdw>
                </a:effectLst>
                <a:latin typeface="+mn-lt"/>
              </a:rPr>
              <a:t>energy to jump, play, and learn!</a:t>
            </a:r>
            <a:endParaRPr lang="en-US" sz="4800" b="1" dirty="0">
              <a:effectLst>
                <a:outerShdw blurRad="38100" dist="38100" dir="2700000" algn="tl">
                  <a:srgbClr val="000000"/>
                </a:outerShdw>
              </a:effectLst>
              <a:latin typeface="+mn-lt"/>
            </a:endParaRPr>
          </a:p>
          <a:p>
            <a:pPr algn="ctr" fontAlgn="auto">
              <a:spcBef>
                <a:spcPct val="20000"/>
              </a:spcBef>
              <a:spcAft>
                <a:spcPts val="0"/>
              </a:spcAft>
              <a:buClr>
                <a:schemeClr val="bg2"/>
              </a:buClr>
              <a:buSzPct val="120000"/>
              <a:defRPr/>
            </a:pPr>
            <a:endParaRPr lang="en-US" sz="4800" b="1" dirty="0">
              <a:solidFill>
                <a:schemeClr val="bg1"/>
              </a:solidFill>
              <a:effectLst>
                <a:outerShdw blurRad="38100" dist="38100" dir="2700000" algn="tl">
                  <a:srgbClr val="000000"/>
                </a:outerShdw>
              </a:effectLst>
              <a:latin typeface="+mn-lt"/>
            </a:endParaRPr>
          </a:p>
        </p:txBody>
      </p:sp>
      <p:pic>
        <p:nvPicPr>
          <p:cNvPr id="11270" name="Picture 26"/>
          <p:cNvPicPr>
            <a:picLocks noChangeAspect="1" noChangeArrowheads="1"/>
          </p:cNvPicPr>
          <p:nvPr/>
        </p:nvPicPr>
        <p:blipFill>
          <a:blip r:embed="rId3" cstate="print"/>
          <a:srcRect l="40315" t="44792" r="35156" b="38494"/>
          <a:stretch>
            <a:fillRect/>
          </a:stretch>
        </p:blipFill>
        <p:spPr bwMode="auto">
          <a:xfrm>
            <a:off x="3352800" y="4419600"/>
            <a:ext cx="2362200" cy="1208567"/>
          </a:xfrm>
          <a:prstGeom prst="rect">
            <a:avLst/>
          </a:prstGeom>
          <a:noFill/>
          <a:ln w="9525">
            <a:noFill/>
            <a:miter lim="800000"/>
            <a:headEnd/>
            <a:tailEnd/>
          </a:ln>
        </p:spPr>
      </p:pic>
      <p:sp>
        <p:nvSpPr>
          <p:cNvPr id="9"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pic>
        <p:nvPicPr>
          <p:cNvPr id="8" name="Picture 7" descr="myplate_white_grains.jpg"/>
          <p:cNvPicPr>
            <a:picLocks noChangeAspect="1"/>
          </p:cNvPicPr>
          <p:nvPr/>
        </p:nvPicPr>
        <p:blipFill>
          <a:blip r:embed="rId4" cstate="print"/>
          <a:stretch>
            <a:fillRect/>
          </a:stretch>
        </p:blipFill>
        <p:spPr>
          <a:xfrm>
            <a:off x="609600" y="4038600"/>
            <a:ext cx="2286000" cy="20781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FF9900"/>
                </a:solidFill>
                <a:effectLst>
                  <a:outerShdw blurRad="38100" dist="38100" dir="2700000" algn="tl">
                    <a:srgbClr val="000000"/>
                  </a:outerShdw>
                </a:effectLst>
                <a:latin typeface="+mn-lt"/>
              </a:rPr>
              <a:t>Whole Grains and Breads</a:t>
            </a:r>
          </a:p>
        </p:txBody>
      </p:sp>
      <p:sp>
        <p:nvSpPr>
          <p:cNvPr id="3" name="Rectangle 4"/>
          <p:cNvSpPr>
            <a:spLocks noChangeArrowheads="1"/>
          </p:cNvSpPr>
          <p:nvPr/>
        </p:nvSpPr>
        <p:spPr bwMode="auto">
          <a:xfrm>
            <a:off x="457200" y="1905000"/>
            <a:ext cx="83058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7200" b="1" dirty="0">
                <a:solidFill>
                  <a:srgbClr val="000000"/>
                </a:solidFill>
                <a:effectLst>
                  <a:outerShdw blurRad="38100" dist="38100" dir="2700000" algn="tl">
                    <a:srgbClr val="FFFFFF"/>
                  </a:outerShdw>
                </a:effectLst>
                <a:latin typeface="+mn-lt"/>
              </a:rPr>
              <a:t>Recommendations:</a:t>
            </a:r>
          </a:p>
          <a:p>
            <a:pPr algn="ctr" fontAlgn="auto">
              <a:spcBef>
                <a:spcPct val="20000"/>
              </a:spcBef>
              <a:spcAft>
                <a:spcPts val="0"/>
              </a:spcAft>
              <a:buClr>
                <a:schemeClr val="hlink"/>
              </a:buClr>
              <a:buSzPct val="120000"/>
              <a:defRPr/>
            </a:pPr>
            <a:r>
              <a:rPr lang="en-US" sz="4400" b="1" dirty="0">
                <a:solidFill>
                  <a:srgbClr val="000000"/>
                </a:solidFill>
                <a:effectLst>
                  <a:outerShdw blurRad="38100" dist="38100" dir="2700000" algn="tl">
                    <a:srgbClr val="FFFFFF"/>
                  </a:outerShdw>
                </a:effectLst>
                <a:latin typeface="+mn-lt"/>
              </a:rPr>
              <a:t>3-5 ounces a day</a:t>
            </a:r>
          </a:p>
          <a:p>
            <a:pPr algn="ctr" fontAlgn="auto">
              <a:spcBef>
                <a:spcPct val="20000"/>
              </a:spcBef>
              <a:spcAft>
                <a:spcPts val="0"/>
              </a:spcAft>
              <a:buClr>
                <a:schemeClr val="hlink"/>
              </a:buClr>
              <a:buSzPct val="120000"/>
              <a:defRPr/>
            </a:pPr>
            <a:r>
              <a:rPr lang="en-US" sz="4400" b="1" dirty="0">
                <a:solidFill>
                  <a:srgbClr val="000000"/>
                </a:solidFill>
                <a:effectLst>
                  <a:outerShdw blurRad="38100" dist="38100" dir="2700000" algn="tl">
                    <a:srgbClr val="FFFFFF"/>
                  </a:outerShdw>
                </a:effectLst>
                <a:latin typeface="+mn-lt"/>
              </a:rPr>
              <a:t>1 ounce = 1 slice of bread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bread.gif"/>
          <p:cNvPicPr>
            <a:picLocks noChangeAspect="1"/>
          </p:cNvPicPr>
          <p:nvPr/>
        </p:nvPicPr>
        <p:blipFill>
          <a:blip r:embed="rId3" cstate="print"/>
          <a:srcRect b="22221"/>
          <a:stretch>
            <a:fillRect/>
          </a:stretch>
        </p:blipFill>
        <p:spPr bwMode="auto">
          <a:xfrm>
            <a:off x="457200" y="2682875"/>
            <a:ext cx="5486400" cy="3489325"/>
          </a:xfrm>
          <a:prstGeom prst="rect">
            <a:avLst/>
          </a:prstGeom>
          <a:noFill/>
          <a:ln w="9525">
            <a:noFill/>
            <a:miter lim="800000"/>
            <a:headEnd/>
            <a:tailEnd/>
          </a:ln>
        </p:spPr>
      </p:pic>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FF9900"/>
                </a:solidFill>
                <a:effectLst>
                  <a:outerShdw blurRad="38100" dist="38100" dir="2700000" algn="tl">
                    <a:srgbClr val="000000"/>
                  </a:outerShdw>
                </a:effectLst>
                <a:latin typeface="+mn-lt"/>
              </a:rPr>
              <a:t>Whole </a:t>
            </a: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3" name="Rectangle 4"/>
          <p:cNvSpPr>
            <a:spLocks noChangeArrowheads="1"/>
          </p:cNvSpPr>
          <p:nvPr/>
        </p:nvSpPr>
        <p:spPr bwMode="auto">
          <a:xfrm>
            <a:off x="457200" y="1905000"/>
            <a:ext cx="83058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7200" b="1" dirty="0">
                <a:solidFill>
                  <a:srgbClr val="000000"/>
                </a:solidFill>
                <a:effectLst>
                  <a:outerShdw blurRad="38100" dist="38100" dir="2700000" algn="tl">
                    <a:srgbClr val="FFFFFF"/>
                  </a:outerShdw>
                </a:effectLst>
                <a:latin typeface="+mn-lt"/>
              </a:rPr>
              <a:t>Recommendations:</a:t>
            </a:r>
          </a:p>
          <a:p>
            <a:pPr algn="ctr" fontAlgn="auto">
              <a:spcBef>
                <a:spcPct val="20000"/>
              </a:spcBef>
              <a:spcAft>
                <a:spcPts val="0"/>
              </a:spcAft>
              <a:buClr>
                <a:schemeClr val="hlink"/>
              </a:buClr>
              <a:buSzPct val="120000"/>
              <a:defRPr/>
            </a:pPr>
            <a:endParaRPr lang="en-US" sz="7200" b="1" dirty="0">
              <a:solidFill>
                <a:srgbClr val="000000"/>
              </a:solidFill>
              <a:effectLst>
                <a:outerShdw blurRad="38100" dist="38100" dir="2700000" algn="tl">
                  <a:srgbClr val="FFFFFF"/>
                </a:outerShdw>
              </a:effectLst>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FF9900"/>
                </a:solidFill>
                <a:effectLst>
                  <a:outerShdw blurRad="38100" dist="38100" dir="2700000" algn="tl">
                    <a:srgbClr val="000000"/>
                  </a:outerShdw>
                </a:effectLst>
                <a:latin typeface="+mn-lt"/>
              </a:rPr>
              <a:t>Whole </a:t>
            </a: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3" name="Rectangle 4"/>
          <p:cNvSpPr>
            <a:spLocks noChangeArrowheads="1"/>
          </p:cNvSpPr>
          <p:nvPr/>
        </p:nvSpPr>
        <p:spPr bwMode="auto">
          <a:xfrm>
            <a:off x="533400" y="2209800"/>
            <a:ext cx="80010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6600" b="1" dirty="0">
                <a:solidFill>
                  <a:srgbClr val="000000"/>
                </a:solidFill>
                <a:effectLst>
                  <a:outerShdw blurRad="38100" dist="38100" dir="2700000" algn="tl">
                    <a:srgbClr val="FFFFFF"/>
                  </a:outerShdw>
                </a:effectLst>
                <a:latin typeface="+mn-lt"/>
              </a:rPr>
              <a:t>Offer whole grains </a:t>
            </a:r>
            <a:r>
              <a:rPr lang="en-US" sz="6600" b="1" dirty="0" smtClean="0">
                <a:solidFill>
                  <a:srgbClr val="000000"/>
                </a:solidFill>
                <a:effectLst>
                  <a:outerShdw blurRad="38100" dist="38100" dir="2700000" algn="tl">
                    <a:srgbClr val="FFFFFF"/>
                  </a:outerShdw>
                </a:effectLst>
                <a:latin typeface="+mn-lt"/>
              </a:rPr>
              <a:t>throughout </a:t>
            </a:r>
            <a:r>
              <a:rPr lang="en-US" sz="6600" b="1" dirty="0">
                <a:solidFill>
                  <a:srgbClr val="000000"/>
                </a:solidFill>
                <a:effectLst>
                  <a:outerShdw blurRad="38100" dist="38100" dir="2700000" algn="tl">
                    <a:srgbClr val="FFFFFF"/>
                  </a:outerShdw>
                </a:effectLst>
                <a:latin typeface="+mn-lt"/>
              </a:rPr>
              <a:t>the 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3" name="Rectangle 4"/>
          <p:cNvSpPr>
            <a:spLocks noChangeArrowheads="1"/>
          </p:cNvSpPr>
          <p:nvPr/>
        </p:nvSpPr>
        <p:spPr bwMode="auto">
          <a:xfrm>
            <a:off x="533400" y="1676400"/>
            <a:ext cx="80010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6600" b="1" dirty="0">
                <a:solidFill>
                  <a:srgbClr val="000000"/>
                </a:solidFill>
                <a:effectLst>
                  <a:outerShdw blurRad="38100" dist="38100" dir="2700000" algn="tl">
                    <a:srgbClr val="FFFFFF"/>
                  </a:outerShdw>
                </a:effectLst>
                <a:latin typeface="+mn-lt"/>
              </a:rPr>
              <a:t>Learn more:</a:t>
            </a:r>
          </a:p>
          <a:p>
            <a:pPr algn="ctr" fontAlgn="auto">
              <a:spcBef>
                <a:spcPct val="20000"/>
              </a:spcBef>
              <a:spcAft>
                <a:spcPts val="0"/>
              </a:spcAft>
              <a:buClr>
                <a:schemeClr val="hlink"/>
              </a:buClr>
              <a:buSzPct val="120000"/>
              <a:defRPr/>
            </a:pPr>
            <a:r>
              <a:rPr lang="en-US" sz="3600" b="1" dirty="0" smtClean="0">
                <a:solidFill>
                  <a:srgbClr val="000000"/>
                </a:solidFill>
                <a:effectLst>
                  <a:outerShdw blurRad="38100" dist="38100" dir="2700000" algn="tl">
                    <a:srgbClr val="FFFFFF"/>
                  </a:outerShdw>
                </a:effectLst>
                <a:latin typeface="+mn-lt"/>
                <a:hlinkClick r:id="rId3"/>
              </a:rPr>
              <a:t>www.choosemyplate.gov</a:t>
            </a:r>
            <a:endParaRPr lang="en-US" sz="3600" b="1" dirty="0" smtClean="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endParaRPr lang="en-US" sz="3600" b="1" dirty="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r>
              <a:rPr lang="en-US" sz="3600" b="1" dirty="0">
                <a:solidFill>
                  <a:srgbClr val="000000"/>
                </a:solidFill>
                <a:effectLst>
                  <a:outerShdw blurRad="38100" dist="38100" dir="2700000" algn="tl">
                    <a:srgbClr val="FFFFFF"/>
                  </a:outerShdw>
                </a:effectLst>
                <a:latin typeface="+mn-lt"/>
                <a:hlinkClick r:id="rId4"/>
              </a:rPr>
              <a:t>www.cdc.gov/nutrition/every</a:t>
            </a:r>
            <a:r>
              <a:rPr lang="en-US" sz="4000" b="1" dirty="0">
                <a:solidFill>
                  <a:srgbClr val="000000"/>
                </a:solidFill>
                <a:effectLst>
                  <a:outerShdw blurRad="38100" dist="38100" dir="2700000" algn="tl">
                    <a:srgbClr val="FFFFFF"/>
                  </a:outerShdw>
                </a:effectLst>
                <a:latin typeface="+mn-lt"/>
                <a:hlinkClick r:id="rId4"/>
              </a:rPr>
              <a:t>one/basics/carbs.html</a:t>
            </a:r>
            <a:endParaRPr lang="en-US" sz="4000" b="1" dirty="0">
              <a:solidFill>
                <a:srgbClr val="000000"/>
              </a:solidFill>
              <a:effectLst>
                <a:outerShdw blurRad="38100" dist="38100" dir="2700000" algn="tl">
                  <a:srgbClr val="FFFFFF"/>
                </a:outerShdw>
              </a:effectLst>
              <a:latin typeface="+mn-lt"/>
            </a:endParaRPr>
          </a:p>
          <a:p>
            <a:pPr algn="ctr" fontAlgn="auto">
              <a:spcBef>
                <a:spcPct val="20000"/>
              </a:spcBef>
              <a:spcAft>
                <a:spcPts val="0"/>
              </a:spcAft>
              <a:buClr>
                <a:schemeClr val="hlink"/>
              </a:buClr>
              <a:buSzPct val="120000"/>
              <a:defRPr/>
            </a:pPr>
            <a:endParaRPr lang="en-US" sz="4000" b="1" dirty="0">
              <a:solidFill>
                <a:srgbClr val="000000"/>
              </a:solidFill>
              <a:effectLst>
                <a:outerShdw blurRad="38100" dist="38100" dir="2700000" algn="tl">
                  <a:srgbClr val="FFFFFF"/>
                </a:outerShdw>
              </a:effectLst>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24050"/>
          </a:xfrm>
        </p:spPr>
        <p:txBody>
          <a:bodyPr>
            <a:normAutofit/>
          </a:bodyPr>
          <a:lstStyle/>
          <a:p>
            <a:r>
              <a:rPr lang="en-US" sz="4000" b="1" dirty="0" smtClean="0">
                <a:effectLst>
                  <a:outerShdw blurRad="38100" dist="38100" dir="2700000" algn="tl">
                    <a:srgbClr val="000000"/>
                  </a:outerShdw>
                </a:effectLst>
              </a:rPr>
              <a:t>Nutrition for Young Children</a:t>
            </a:r>
            <a:r>
              <a:rPr lang="en-US" b="1" dirty="0" smtClean="0">
                <a:effectLst>
                  <a:outerShdw blurRad="38100" dist="38100" dir="2700000" algn="tl">
                    <a:srgbClr val="000000"/>
                  </a:outerShdw>
                </a:effectLst>
              </a:rPr>
              <a:t/>
            </a:r>
            <a:br>
              <a:rPr lang="en-US" b="1" dirty="0" smtClean="0">
                <a:effectLst>
                  <a:outerShdw blurRad="38100" dist="38100" dir="2700000" algn="tl">
                    <a:srgbClr val="000000"/>
                  </a:outerShdw>
                </a:effectLst>
              </a:rPr>
            </a:br>
            <a:endParaRPr lang="en-US" dirty="0"/>
          </a:p>
        </p:txBody>
      </p:sp>
      <p:sp>
        <p:nvSpPr>
          <p:cNvPr id="3" name="Subtitle 2"/>
          <p:cNvSpPr>
            <a:spLocks noGrp="1"/>
          </p:cNvSpPr>
          <p:nvPr>
            <p:ph type="subTitle" idx="1"/>
          </p:nvPr>
        </p:nvSpPr>
        <p:spPr>
          <a:xfrm>
            <a:off x="838200" y="1600200"/>
            <a:ext cx="7543800" cy="2133600"/>
          </a:xfrm>
        </p:spPr>
        <p:txBody>
          <a:bodyPr>
            <a:normAutofit/>
          </a:bodyPr>
          <a:lstStyle/>
          <a:p>
            <a:r>
              <a:rPr lang="en-US" b="1" dirty="0" smtClean="0">
                <a:solidFill>
                  <a:schemeClr val="tx1"/>
                </a:solidFill>
              </a:rPr>
              <a:t>This presentation is intended for trainers to provide detailed information about the whole grains and breads group.</a:t>
            </a:r>
          </a:p>
          <a:p>
            <a:endParaRPr lang="en-US" dirty="0"/>
          </a:p>
        </p:txBody>
      </p:sp>
      <p:sp>
        <p:nvSpPr>
          <p:cNvPr id="4" name="Rectangle 6"/>
          <p:cNvSpPr>
            <a:spLocks noChangeArrowheads="1"/>
          </p:cNvSpPr>
          <p:nvPr/>
        </p:nvSpPr>
        <p:spPr bwMode="auto">
          <a:xfrm>
            <a:off x="1600200" y="3886200"/>
            <a:ext cx="7315200" cy="707886"/>
          </a:xfrm>
          <a:prstGeom prst="rect">
            <a:avLst/>
          </a:prstGeom>
          <a:noFill/>
          <a:ln w="9525">
            <a:noFill/>
            <a:miter lim="800000"/>
            <a:headEnd/>
            <a:tailEnd/>
          </a:ln>
        </p:spPr>
        <p:txBody>
          <a:bodyPr wrap="square">
            <a:spAutoFit/>
          </a:bodyPr>
          <a:lstStyle/>
          <a:p>
            <a:pPr defTabSz="5013325">
              <a:tabLst>
                <a:tab pos="1790700" algn="l"/>
                <a:tab pos="3619500" algn="l"/>
              </a:tabLst>
            </a:pPr>
            <a:r>
              <a:rPr lang="en-US" sz="2000" b="0" dirty="0">
                <a:latin typeface="Calibri" pitchFamily="34" charset="0"/>
              </a:rPr>
              <a:t>The project was supported by the National Research Initiative of the USDA National Research Initiative Grant # 2006-55215-16726</a:t>
            </a:r>
          </a:p>
        </p:txBody>
      </p:sp>
      <p:pic>
        <p:nvPicPr>
          <p:cNvPr id="5" name="Picture 102" descr="image001"/>
          <p:cNvPicPr>
            <a:picLocks noChangeAspect="1" noChangeArrowheads="1"/>
          </p:cNvPicPr>
          <p:nvPr/>
        </p:nvPicPr>
        <p:blipFill>
          <a:blip r:embed="rId3" cstate="print"/>
          <a:srcRect/>
          <a:stretch>
            <a:fillRect/>
          </a:stretch>
        </p:blipFill>
        <p:spPr bwMode="auto">
          <a:xfrm>
            <a:off x="990600" y="3962400"/>
            <a:ext cx="528638"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7" name="Content Placeholder 6"/>
          <p:cNvSpPr>
            <a:spLocks noGrp="1"/>
          </p:cNvSpPr>
          <p:nvPr>
            <p:ph idx="1"/>
          </p:nvPr>
        </p:nvSpPr>
        <p:spPr>
          <a:xfrm>
            <a:off x="457200" y="1600200"/>
            <a:ext cx="8305800" cy="4525963"/>
          </a:xfrm>
        </p:spPr>
        <p:txBody>
          <a:bodyPr>
            <a:normAutofit lnSpcReduction="10000"/>
          </a:bodyPr>
          <a:lstStyle/>
          <a:p>
            <a:pPr lvl="0">
              <a:buNone/>
            </a:pPr>
            <a:r>
              <a:rPr lang="en-US" b="1" dirty="0" smtClean="0"/>
              <a:t>The learner will be able to: </a:t>
            </a:r>
          </a:p>
          <a:p>
            <a:pPr lvl="1"/>
            <a:r>
              <a:rPr lang="en-US" dirty="0" smtClean="0"/>
              <a:t>Describe appropriate communication with children.</a:t>
            </a:r>
          </a:p>
          <a:p>
            <a:pPr lvl="1"/>
            <a:r>
              <a:rPr lang="en-US" dirty="0" smtClean="0"/>
              <a:t>Use the phrases about whole grains </a:t>
            </a:r>
            <a:r>
              <a:rPr lang="en-US" dirty="0" smtClean="0"/>
              <a:t>to </a:t>
            </a:r>
            <a:r>
              <a:rPr lang="en-US" dirty="0" smtClean="0"/>
              <a:t>communicate with children about foods.</a:t>
            </a:r>
          </a:p>
          <a:p>
            <a:pPr lvl="1"/>
            <a:r>
              <a:rPr lang="en-US" dirty="0" smtClean="0"/>
              <a:t>Describe key nutrients in </a:t>
            </a:r>
            <a:r>
              <a:rPr lang="en-US" dirty="0" smtClean="0"/>
              <a:t>the grains group </a:t>
            </a:r>
            <a:r>
              <a:rPr lang="en-US" dirty="0" smtClean="0"/>
              <a:t>and how they benefit the body.</a:t>
            </a:r>
          </a:p>
          <a:p>
            <a:pPr lvl="1"/>
            <a:r>
              <a:rPr lang="en-US" dirty="0" smtClean="0"/>
              <a:t>Identify the recommended serving size of whole grains and breads for young children.</a:t>
            </a:r>
          </a:p>
          <a:p>
            <a:pPr lvl="1"/>
            <a:r>
              <a:rPr lang="en-US" dirty="0" smtClean="0"/>
              <a:t>Locate foods in </a:t>
            </a:r>
            <a:r>
              <a:rPr lang="en-US" dirty="0" smtClean="0"/>
              <a:t>the grains group</a:t>
            </a:r>
            <a:r>
              <a:rPr lang="en-US" dirty="0" smtClean="0"/>
              <a: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smtClean="0"/>
              <a:t>How to communicate information about nutrition?</a:t>
            </a:r>
            <a:endParaRPr lang="en-US" dirty="0"/>
          </a:p>
        </p:txBody>
      </p:sp>
      <p:sp>
        <p:nvSpPr>
          <p:cNvPr id="5" name="Content Placeholder 4"/>
          <p:cNvSpPr>
            <a:spLocks noGrp="1"/>
          </p:cNvSpPr>
          <p:nvPr>
            <p:ph idx="1"/>
          </p:nvPr>
        </p:nvSpPr>
        <p:spPr/>
        <p:txBody>
          <a:bodyPr/>
          <a:lstStyle/>
          <a:p>
            <a:endParaRPr lang="en-US" dirty="0"/>
          </a:p>
        </p:txBody>
      </p:sp>
      <p:pic>
        <p:nvPicPr>
          <p:cNvPr id="46083" name="Picture 3" descr="C:\Documents and Settings\sramsay\Local Settings\Temporary Internet Files\Content.IE5\0Z27FBGV\MPj03169740000[1].jpg"/>
          <p:cNvPicPr>
            <a:picLocks noChangeAspect="1" noChangeArrowheads="1"/>
          </p:cNvPicPr>
          <p:nvPr/>
        </p:nvPicPr>
        <p:blipFill>
          <a:blip r:embed="rId2" cstate="print"/>
          <a:srcRect/>
          <a:stretch>
            <a:fillRect/>
          </a:stretch>
        </p:blipFill>
        <p:spPr bwMode="auto">
          <a:xfrm>
            <a:off x="533399" y="1752600"/>
            <a:ext cx="5318911"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smtClean="0"/>
              <a:t>Appropriate Communication with Children</a:t>
            </a:r>
            <a:endParaRPr lang="en-US" dirty="0"/>
          </a:p>
        </p:txBody>
      </p:sp>
      <p:sp>
        <p:nvSpPr>
          <p:cNvPr id="3" name="Content Placeholder 2"/>
          <p:cNvSpPr>
            <a:spLocks noGrp="1"/>
          </p:cNvSpPr>
          <p:nvPr>
            <p:ph idx="1"/>
          </p:nvPr>
        </p:nvSpPr>
        <p:spPr>
          <a:xfrm>
            <a:off x="1066800" y="2286000"/>
            <a:ext cx="7620000" cy="3840163"/>
          </a:xfrm>
        </p:spPr>
        <p:txBody>
          <a:bodyPr>
            <a:normAutofit/>
          </a:bodyPr>
          <a:lstStyle/>
          <a:p>
            <a:pPr>
              <a:buNone/>
            </a:pPr>
            <a:r>
              <a:rPr lang="en-US" sz="5400" dirty="0" smtClean="0"/>
              <a:t>Concrete vs. Abstract</a:t>
            </a:r>
          </a:p>
          <a:p>
            <a:endParaRPr lang="en-US" sz="1800" dirty="0" smtClean="0"/>
          </a:p>
          <a:p>
            <a:r>
              <a:rPr lang="en-US" dirty="0" smtClean="0"/>
              <a:t>Give children information appropriate to their cognitive developmental stage!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Appropriate Phrases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Appropriate nutrition information for young children is </a:t>
            </a:r>
            <a:r>
              <a:rPr lang="en-US" b="1" i="1" dirty="0" smtClean="0"/>
              <a:t>concrete</a:t>
            </a:r>
            <a:r>
              <a:rPr lang="en-US" dirty="0" smtClean="0"/>
              <a:t>!</a:t>
            </a:r>
          </a:p>
          <a:p>
            <a:endParaRPr lang="en-US" sz="1600" dirty="0" smtClean="0"/>
          </a:p>
          <a:p>
            <a:pPr>
              <a:buNone/>
            </a:pPr>
            <a:r>
              <a:rPr lang="en-US" sz="6000" dirty="0" smtClean="0"/>
              <a:t>Describe what nutrients do for the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110596" name="Rectangle 4"/>
          <p:cNvSpPr>
            <a:spLocks noChangeArrowheads="1"/>
          </p:cNvSpPr>
          <p:nvPr/>
        </p:nvSpPr>
        <p:spPr bwMode="auto">
          <a:xfrm>
            <a:off x="3276600" y="1752600"/>
            <a:ext cx="5105400" cy="35052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Provide</a:t>
            </a:r>
          </a:p>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Energy</a:t>
            </a:r>
          </a:p>
        </p:txBody>
      </p:sp>
      <p:pic>
        <p:nvPicPr>
          <p:cNvPr id="4100" name="Picture 5" descr="MMj02364920000[1]"/>
          <p:cNvPicPr>
            <a:picLocks noChangeAspect="1" noChangeArrowheads="1" noCrop="1"/>
          </p:cNvPicPr>
          <p:nvPr/>
        </p:nvPicPr>
        <p:blipFill>
          <a:blip r:embed="rId3" cstate="print"/>
          <a:srcRect/>
          <a:stretch>
            <a:fillRect/>
          </a:stretch>
        </p:blipFill>
        <p:spPr bwMode="auto">
          <a:xfrm>
            <a:off x="457200" y="2057400"/>
            <a:ext cx="3187700" cy="3733800"/>
          </a:xfrm>
          <a:prstGeom prst="rect">
            <a:avLst/>
          </a:prstGeom>
          <a:noFill/>
          <a:ln w="9525">
            <a:noFill/>
            <a:miter lim="800000"/>
            <a:headEnd/>
            <a:tailEnd/>
          </a:ln>
        </p:spPr>
      </p:pic>
      <p:sp>
        <p:nvSpPr>
          <p:cNvPr id="4101"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110596" name="Rectangle 4"/>
          <p:cNvSpPr>
            <a:spLocks noChangeArrowheads="1"/>
          </p:cNvSpPr>
          <p:nvPr/>
        </p:nvSpPr>
        <p:spPr bwMode="auto">
          <a:xfrm>
            <a:off x="1219200" y="1600200"/>
            <a:ext cx="7620000" cy="2667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8000" b="1" dirty="0">
                <a:solidFill>
                  <a:srgbClr val="000000"/>
                </a:solidFill>
                <a:effectLst>
                  <a:outerShdw blurRad="38100" dist="38100" dir="2700000" algn="tl">
                    <a:srgbClr val="FFFFFF"/>
                  </a:outerShdw>
                </a:effectLst>
                <a:latin typeface="+mn-lt"/>
              </a:rPr>
              <a:t>Help children move!</a:t>
            </a:r>
          </a:p>
        </p:txBody>
      </p:sp>
      <p:sp>
        <p:nvSpPr>
          <p:cNvPr id="5124"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5125" name="Picture 5" descr="C:\Documents and Settings\sramsay.SRAMSAYNB\Local Settings\Temporary Internet Files\Content.IE5\1VDBYLGY\MPj04231160000[1].jpg"/>
          <p:cNvPicPr>
            <a:picLocks noChangeAspect="1" noChangeArrowheads="1"/>
          </p:cNvPicPr>
          <p:nvPr/>
        </p:nvPicPr>
        <p:blipFill>
          <a:blip r:embed="rId3" cstate="print"/>
          <a:srcRect/>
          <a:stretch>
            <a:fillRect/>
          </a:stretch>
        </p:blipFill>
        <p:spPr bwMode="auto">
          <a:xfrm>
            <a:off x="685800" y="2819400"/>
            <a:ext cx="2541588" cy="3810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smtClean="0">
                <a:solidFill>
                  <a:srgbClr val="FF9900"/>
                </a:solidFill>
                <a:effectLst>
                  <a:outerShdw blurRad="38100" dist="38100" dir="2700000" algn="tl">
                    <a:srgbClr val="000000"/>
                  </a:outerShdw>
                </a:effectLst>
                <a:latin typeface="+mn-lt"/>
              </a:rPr>
              <a:t>Grains</a:t>
            </a:r>
            <a:endParaRPr lang="en-US" sz="6000" b="1" dirty="0">
              <a:solidFill>
                <a:srgbClr val="FF9900"/>
              </a:solidFill>
              <a:effectLst>
                <a:outerShdw blurRad="38100" dist="38100" dir="2700000" algn="tl">
                  <a:srgbClr val="000000"/>
                </a:outerShdw>
              </a:effectLst>
              <a:latin typeface="+mn-lt"/>
            </a:endParaRPr>
          </a:p>
        </p:txBody>
      </p:sp>
      <p:sp>
        <p:nvSpPr>
          <p:cNvPr id="110596" name="Rectangle 4"/>
          <p:cNvSpPr>
            <a:spLocks noChangeArrowheads="1"/>
          </p:cNvSpPr>
          <p:nvPr/>
        </p:nvSpPr>
        <p:spPr bwMode="auto">
          <a:xfrm>
            <a:off x="304800" y="1600200"/>
            <a:ext cx="8458200" cy="1905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6000" b="1" dirty="0">
                <a:solidFill>
                  <a:srgbClr val="000000"/>
                </a:solidFill>
                <a:effectLst>
                  <a:outerShdw blurRad="38100" dist="38100" dir="2700000" algn="tl">
                    <a:srgbClr val="FFFFFF"/>
                  </a:outerShdw>
                </a:effectLst>
                <a:latin typeface="+mn-lt"/>
              </a:rPr>
              <a:t>Help them run fast and jump high!</a:t>
            </a:r>
          </a:p>
        </p:txBody>
      </p:sp>
      <p:sp>
        <p:nvSpPr>
          <p:cNvPr id="6148" name="Rectangle 10"/>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6149" name="Picture 5" descr="C:\Documents and Settings\sramsay.SRAMSAYNB\Local Settings\Temporary Internet Files\Content.IE5\023ON600\MPj04074580000[1].jpg"/>
          <p:cNvPicPr>
            <a:picLocks noChangeAspect="1" noChangeArrowheads="1"/>
          </p:cNvPicPr>
          <p:nvPr/>
        </p:nvPicPr>
        <p:blipFill>
          <a:blip r:embed="rId3" cstate="print"/>
          <a:srcRect/>
          <a:stretch>
            <a:fillRect/>
          </a:stretch>
        </p:blipFill>
        <p:spPr bwMode="auto">
          <a:xfrm>
            <a:off x="228600" y="3505200"/>
            <a:ext cx="4687888" cy="30686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875</Words>
  <Application>Microsoft Office PowerPoint</Application>
  <PresentationFormat>On-screen Show (4:3)</PresentationFormat>
  <Paragraphs>101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Nutrition for Young Children </vt:lpstr>
      <vt:lpstr>Objectives</vt:lpstr>
      <vt:lpstr>How to communicate information about nutrition?</vt:lpstr>
      <vt:lpstr>Appropriate Communication with Children</vt:lpstr>
      <vt:lpstr>Child Appropriate Phrases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FCS-checkout</cp:lastModifiedBy>
  <cp:revision>30</cp:revision>
  <dcterms:created xsi:type="dcterms:W3CDTF">2009-09-25T20:09:08Z</dcterms:created>
  <dcterms:modified xsi:type="dcterms:W3CDTF">2011-07-08T21:47:16Z</dcterms:modified>
</cp:coreProperties>
</file>