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263" r:id="rId4"/>
    <p:sldId id="265" r:id="rId5"/>
    <p:sldId id="267" r:id="rId6"/>
    <p:sldId id="257" r:id="rId7"/>
    <p:sldId id="268" r:id="rId8"/>
    <p:sldId id="284" r:id="rId9"/>
    <p:sldId id="260" r:id="rId10"/>
    <p:sldId id="258" r:id="rId11"/>
    <p:sldId id="270" r:id="rId12"/>
    <p:sldId id="279" r:id="rId13"/>
    <p:sldId id="271" r:id="rId14"/>
    <p:sldId id="282" r:id="rId15"/>
    <p:sldId id="264" r:id="rId16"/>
    <p:sldId id="266" r:id="rId17"/>
    <p:sldId id="272" r:id="rId18"/>
    <p:sldId id="273" r:id="rId19"/>
    <p:sldId id="274" r:id="rId20"/>
    <p:sldId id="276" r:id="rId21"/>
    <p:sldId id="259" r:id="rId22"/>
    <p:sldId id="277" r:id="rId23"/>
    <p:sldId id="278" r:id="rId24"/>
    <p:sldId id="280" r:id="rId25"/>
    <p:sldId id="281" r:id="rId26"/>
    <p:sldId id="275" r:id="rId27"/>
    <p:sldId id="283" r:id="rId28"/>
    <p:sldId id="26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000" autoAdjust="0"/>
  </p:normalViewPr>
  <p:slideViewPr>
    <p:cSldViewPr>
      <p:cViewPr varScale="1">
        <p:scale>
          <a:sx n="67" d="100"/>
          <a:sy n="67" d="100"/>
        </p:scale>
        <p:origin x="-19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7B52C-13AA-43A3-9349-D2A0486051BC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43856-237B-4A85-BAE0-44EDB319FC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194</a:t>
            </a:r>
            <a:br>
              <a:rPr lang="en-US" dirty="0" smtClean="0"/>
            </a:br>
            <a:r>
              <a:rPr lang="en-US" i="1" dirty="0" smtClean="0"/>
              <a:t>Rhododendron Hybrid</a:t>
            </a:r>
            <a:br>
              <a:rPr lang="en-US" i="1" dirty="0" smtClean="0"/>
            </a:br>
            <a:r>
              <a:rPr lang="en-US" dirty="0" err="1" smtClean="0"/>
              <a:t>Exbury</a:t>
            </a:r>
            <a:r>
              <a:rPr lang="en-US" dirty="0" smtClean="0"/>
              <a:t> Hybrid Azalea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203</a:t>
            </a:r>
            <a:br>
              <a:rPr lang="en-US" dirty="0" smtClean="0"/>
            </a:br>
            <a:r>
              <a:rPr lang="en-US" i="1" dirty="0" err="1" smtClean="0"/>
              <a:t>Taxodium</a:t>
            </a:r>
            <a:r>
              <a:rPr lang="en-US" i="1" dirty="0" smtClean="0"/>
              <a:t> </a:t>
            </a:r>
            <a:r>
              <a:rPr lang="en-US" i="1" dirty="0" err="1" smtClean="0"/>
              <a:t>distichum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Bald Cypress</a:t>
            </a:r>
          </a:p>
          <a:p>
            <a:r>
              <a:rPr lang="en-US" dirty="0" smtClean="0"/>
              <a:t>http://www.azarboretum.org/plantlist/baldcypress.jpg</a:t>
            </a:r>
          </a:p>
          <a:p>
            <a:endParaRPr lang="en-US" dirty="0" smtClean="0"/>
          </a:p>
          <a:p>
            <a:r>
              <a:rPr lang="en-US" dirty="0" smtClean="0"/>
              <a:t>http://www.google.com/imgres?imgurl=http://www.cas.vanderbilt.edu/bioimages/biohires/t/htadi2-lfuplow-close12654.JPG&amp;imgrefurl=http://www.cas.vanderbilt.edu/bioimages/image/t/tadi2-lfuplow-close12654.htm&amp;usg=__8vniZdxZGONHX64pJT1VD0dTisw=&amp;h=1440&amp;w=2160&amp;sz=664&amp;hl=en&amp;start=3&amp;sig2=QfuJB_a96yFXFEwLoGruKQ&amp;um=1&amp;itbs=1&amp;tbnid=rQKLwG_wXasVmM:&amp;tbnh=100&amp;tbnw=150&amp;prev=/images%3Fq%3DTaxodium%2Bdistichum%2BBald%2BCypress%26um%3D1%26hl%3Den%26sa%3DG%26tbs%3Disch:1&amp;ei=U4IBTPXZHJT84AawoIzaDQ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212</a:t>
            </a:r>
            <a:br>
              <a:rPr lang="en-US" dirty="0" smtClean="0"/>
            </a:br>
            <a:r>
              <a:rPr lang="en-US" i="1" dirty="0" err="1" smtClean="0"/>
              <a:t>Vinca</a:t>
            </a:r>
            <a:r>
              <a:rPr lang="en-US" i="1" dirty="0" smtClean="0"/>
              <a:t> minor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Periwinkle</a:t>
            </a:r>
          </a:p>
          <a:p>
            <a:r>
              <a:rPr lang="en-US" dirty="0" smtClean="0"/>
              <a:t>http://davidbessler.files.wordpress.com/2008/07/periwinkle1.jpg</a:t>
            </a:r>
          </a:p>
          <a:p>
            <a:endParaRPr lang="en-US" dirty="0" smtClean="0"/>
          </a:p>
          <a:p>
            <a:r>
              <a:rPr lang="en-US" dirty="0" smtClean="0"/>
              <a:t>http://www.daytonnursery.com/encyclopedia/Perennials/Vinca.htm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204</a:t>
            </a:r>
            <a:br>
              <a:rPr lang="en-US" dirty="0" smtClean="0"/>
            </a:br>
            <a:r>
              <a:rPr lang="en-US" i="1" dirty="0" err="1" smtClean="0"/>
              <a:t>Taxus</a:t>
            </a:r>
            <a:r>
              <a:rPr lang="en-US" i="1" dirty="0" smtClean="0"/>
              <a:t> spp</a:t>
            </a:r>
            <a:r>
              <a:rPr lang="en-US" dirty="0" smtClean="0"/>
              <a:t>.cv.</a:t>
            </a:r>
            <a:br>
              <a:rPr lang="en-US" dirty="0" smtClean="0"/>
            </a:br>
            <a:r>
              <a:rPr lang="en-US" dirty="0" smtClean="0"/>
              <a:t>Yew</a:t>
            </a:r>
          </a:p>
          <a:p>
            <a:r>
              <a:rPr lang="en-US" dirty="0" smtClean="0"/>
              <a:t>http://www.google.com/imgres?imgurl=http://www.millernursery.com/image/plantPicFiles/SmallWebPics/taxusMediaTautoniS.jpg&amp;imgrefurl=http://www.millernursery.com/plantPages/plantPage.php%3Fplantid%3D335&amp;usg=__UEvdKk_uaHL2jWhRatuSf1cBIPw=&amp;h=356&amp;w=475&amp;sz=44&amp;hl=en&amp;start=10&amp;sig2=iTBWZA8w5wboZMi7dbNTpw&amp;um=1&amp;itbs=1&amp;tbnid=i0qt0_TE8QciWM:&amp;tbnh=97&amp;tbnw=129&amp;prev=/images%3Fq%3DTaxus%2BYew%26um%3D1%26hl%3Den%26sa%3DG%26tbs%3Disch:1&amp;ei=2YEBTJXgMZGC4QbCjrDgDQ</a:t>
            </a:r>
          </a:p>
          <a:p>
            <a:endParaRPr lang="en-US" dirty="0" smtClean="0"/>
          </a:p>
          <a:p>
            <a:r>
              <a:rPr lang="en-US" dirty="0" smtClean="0"/>
              <a:t>http://michaelweishan.com/gardenblog/wp-content/uploads/2009/08/taxus.jpg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215</a:t>
            </a:r>
            <a:br>
              <a:rPr lang="en-US" dirty="0" smtClean="0"/>
            </a:br>
            <a:r>
              <a:rPr lang="en-US" i="1" dirty="0" smtClean="0"/>
              <a:t>Yucca </a:t>
            </a:r>
            <a:r>
              <a:rPr lang="en-US" i="1" dirty="0" err="1" smtClean="0"/>
              <a:t>filamentosa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Adam’s Needle</a:t>
            </a:r>
          </a:p>
          <a:p>
            <a:r>
              <a:rPr lang="en-US" dirty="0" smtClean="0"/>
              <a:t>http://www.royalcrestnurseries.com/catalog/images/Yucca_filamentosa_7g.jpg</a:t>
            </a:r>
          </a:p>
          <a:p>
            <a:endParaRPr lang="en-US" dirty="0" smtClean="0"/>
          </a:p>
          <a:p>
            <a:r>
              <a:rPr lang="en-US" dirty="0" smtClean="0"/>
              <a:t>http://www.hortmag.com/upload/images/PlantsWeLove/yucca.jpg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197</a:t>
            </a:r>
            <a:br>
              <a:rPr lang="en-US" dirty="0" smtClean="0"/>
            </a:br>
            <a:r>
              <a:rPr lang="en-US" i="1" dirty="0" smtClean="0"/>
              <a:t>Sedum </a:t>
            </a:r>
            <a:r>
              <a:rPr lang="en-US" i="1" dirty="0" err="1" smtClean="0"/>
              <a:t>spurium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Sedum</a:t>
            </a:r>
          </a:p>
          <a:p>
            <a:r>
              <a:rPr lang="en-US" dirty="0" smtClean="0"/>
              <a:t>http://www.cactusjungle.com/images/sedum_spurium_atropurpureum.jpg</a:t>
            </a:r>
          </a:p>
          <a:p>
            <a:endParaRPr lang="en-US" dirty="0" smtClean="0"/>
          </a:p>
          <a:p>
            <a:r>
              <a:rPr lang="en-US" dirty="0" smtClean="0"/>
              <a:t>http://www.rockwallgardens.com/Sedum_spurium__red_form_23June2006.jpg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199</a:t>
            </a:r>
            <a:br>
              <a:rPr lang="en-US" dirty="0" smtClean="0"/>
            </a:br>
            <a:r>
              <a:rPr lang="en-US" i="1" dirty="0" err="1" smtClean="0"/>
              <a:t>Sorbus</a:t>
            </a:r>
            <a:r>
              <a:rPr lang="en-US" i="1" dirty="0" smtClean="0"/>
              <a:t> </a:t>
            </a:r>
            <a:r>
              <a:rPr lang="en-US" i="1" dirty="0" err="1" smtClean="0"/>
              <a:t>aucuparia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European Mountain Ash</a:t>
            </a:r>
          </a:p>
          <a:p>
            <a:r>
              <a:rPr lang="en-US" dirty="0" smtClean="0"/>
              <a:t>http://www.google.com/imgres?imgurl=http://www.dicts.info/img/ud/rowan.jpg&amp;imgrefurl=http://www.dicts.info/picture-dictionary.php%3Fw%3Dmountain&amp;usg=__Q2Qqxu2OfwmxTEwCc5SO3rts99k=&amp;h=519&amp;w=700&amp;sz=72&amp;hl=en&amp;start=2&amp;sig2=389cIaIreeTk6PA2bfBqTA&amp;um=1&amp;itbs=1&amp;tbnid=-9V5S_7ZcrwP-M:&amp;tbnh=104&amp;tbnw=140&amp;prev=/images%3Fq%3DSorbus%2Baucuparia%2BEuropean%2BMountain%2BAsh%26um%3D1%26hl%3Den%26sa%3DG%26tbs%3Disch:1&amp;ei=DIQBTIyYGpSS4garx4XTDQ</a:t>
            </a:r>
          </a:p>
          <a:p>
            <a:endParaRPr lang="en-US" dirty="0" smtClean="0"/>
          </a:p>
          <a:p>
            <a:r>
              <a:rPr lang="en-US" dirty="0" smtClean="0"/>
              <a:t>http://www.digitalnaturalhistory.com/images/SorbusHybrid1BrigusOct232004.jpg</a:t>
            </a:r>
          </a:p>
          <a:p>
            <a:endParaRPr lang="en-US" dirty="0" smtClean="0"/>
          </a:p>
          <a:p>
            <a:r>
              <a:rPr lang="en-US" dirty="0" smtClean="0"/>
              <a:t>http://gerrystreenursery.com/pics/European-Mountain-Ash.jpg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205</a:t>
            </a:r>
            <a:br>
              <a:rPr lang="en-US" dirty="0" smtClean="0"/>
            </a:br>
            <a:r>
              <a:rPr lang="en-US" i="1" dirty="0" err="1" smtClean="0"/>
              <a:t>Thuja</a:t>
            </a:r>
            <a:r>
              <a:rPr lang="en-US" i="1" dirty="0" smtClean="0"/>
              <a:t> </a:t>
            </a:r>
            <a:r>
              <a:rPr lang="en-US" i="1" dirty="0" err="1" smtClean="0"/>
              <a:t>occidentalis</a:t>
            </a:r>
            <a:r>
              <a:rPr lang="en-US" dirty="0" smtClean="0"/>
              <a:t> cv.</a:t>
            </a:r>
            <a:br>
              <a:rPr lang="en-US" dirty="0" smtClean="0"/>
            </a:br>
            <a:r>
              <a:rPr lang="en-US" dirty="0" smtClean="0"/>
              <a:t>American Arborvitae</a:t>
            </a:r>
          </a:p>
          <a:p>
            <a:r>
              <a:rPr lang="en-US" dirty="0" smtClean="0"/>
              <a:t>http://1.bp.blogspot.com/_Oh85DTQjRFw/RbMDyYCaTvI/AAAAAAAAA7s/ra_ZbfwhWEI/s200/Thuja_orientalis.jpg</a:t>
            </a:r>
          </a:p>
          <a:p>
            <a:endParaRPr lang="en-US" dirty="0" smtClean="0"/>
          </a:p>
          <a:p>
            <a:r>
              <a:rPr lang="en-US" dirty="0" smtClean="0"/>
              <a:t>http://msuplants.com/images/Thuja/Thujaocci_LF02b_Jun13_sma.jpg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206</a:t>
            </a:r>
            <a:br>
              <a:rPr lang="en-US" dirty="0" smtClean="0"/>
            </a:br>
            <a:r>
              <a:rPr lang="en-US" i="1" dirty="0" err="1" smtClean="0"/>
              <a:t>Tilia</a:t>
            </a:r>
            <a:r>
              <a:rPr lang="en-US" i="1" dirty="0" smtClean="0"/>
              <a:t> </a:t>
            </a:r>
            <a:r>
              <a:rPr lang="en-US" i="1" dirty="0" err="1" smtClean="0"/>
              <a:t>coardata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Littleleaf</a:t>
            </a:r>
            <a:r>
              <a:rPr lang="en-US" dirty="0" smtClean="0"/>
              <a:t> Linden</a:t>
            </a:r>
          </a:p>
          <a:p>
            <a:r>
              <a:rPr lang="en-US" dirty="0" smtClean="0"/>
              <a:t>http://img.hgtv.com/HGTV/2003/09/30/tough_tilia_cordata_tree_lg.jpg</a:t>
            </a:r>
          </a:p>
          <a:p>
            <a:endParaRPr lang="en-US" dirty="0" smtClean="0"/>
          </a:p>
          <a:p>
            <a:r>
              <a:rPr lang="en-US" dirty="0" smtClean="0"/>
              <a:t>http://www.talltreesgroup.com/Tilia%20cordata.jpg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207</a:t>
            </a:r>
            <a:br>
              <a:rPr lang="en-US" dirty="0" smtClean="0"/>
            </a:br>
            <a:r>
              <a:rPr lang="en-US" i="1" dirty="0" err="1" smtClean="0"/>
              <a:t>Tsuga</a:t>
            </a:r>
            <a:r>
              <a:rPr lang="en-US" i="1" dirty="0" smtClean="0"/>
              <a:t> </a:t>
            </a:r>
            <a:r>
              <a:rPr lang="en-US" i="1" dirty="0" err="1" smtClean="0"/>
              <a:t>canadensis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Canadian Hemlock</a:t>
            </a:r>
          </a:p>
          <a:p>
            <a:r>
              <a:rPr lang="en-US" dirty="0" smtClean="0"/>
              <a:t>http://greenspade.com/wp-content/uploads/2008/01/hemlockcan.jpg</a:t>
            </a:r>
          </a:p>
          <a:p>
            <a:endParaRPr lang="en-US" dirty="0" smtClean="0"/>
          </a:p>
          <a:p>
            <a:r>
              <a:rPr lang="en-US" dirty="0" smtClean="0"/>
              <a:t>http://www.yorkccd.org/wordpress/wp-content/uploads/2010/01/CanadianHemlockFrond1.jpg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209</a:t>
            </a:r>
            <a:br>
              <a:rPr lang="en-US" dirty="0" smtClean="0"/>
            </a:br>
            <a:r>
              <a:rPr lang="en-US" i="1" dirty="0" smtClean="0"/>
              <a:t>Verbena x </a:t>
            </a:r>
            <a:r>
              <a:rPr lang="en-US" i="1" dirty="0" err="1" smtClean="0"/>
              <a:t>hybrida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Garden Verbena</a:t>
            </a:r>
          </a:p>
          <a:p>
            <a:r>
              <a:rPr lang="en-US" dirty="0" smtClean="0"/>
              <a:t>http://www.acgnursery.com/images/verbena-mix.jpg</a:t>
            </a:r>
          </a:p>
          <a:p>
            <a:endParaRPr lang="en-US" dirty="0" smtClean="0"/>
          </a:p>
          <a:p>
            <a:r>
              <a:rPr lang="en-US" dirty="0" smtClean="0"/>
              <a:t>http://www.magnoliagardensnursery.com/productdescrip/pictures300/Verbena_BabylonR300.jpg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196</a:t>
            </a:r>
            <a:br>
              <a:rPr lang="en-US" dirty="0" smtClean="0"/>
            </a:br>
            <a:r>
              <a:rPr lang="en-US" i="1" dirty="0" smtClean="0"/>
              <a:t>Salvia </a:t>
            </a:r>
            <a:r>
              <a:rPr lang="en-US" i="1" dirty="0" err="1" smtClean="0"/>
              <a:t>nemorosa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Meadow Sage</a:t>
            </a:r>
          </a:p>
          <a:p>
            <a:r>
              <a:rPr lang="en-US" dirty="0" smtClean="0"/>
              <a:t>http://gpgreenhouses.ca/images/salviaNemorosaCarradonnaS.jpg</a:t>
            </a:r>
          </a:p>
          <a:p>
            <a:endParaRPr lang="en-US" dirty="0" smtClean="0"/>
          </a:p>
          <a:p>
            <a:r>
              <a:rPr lang="en-US" dirty="0" smtClean="0"/>
              <a:t>http://www.missouriplants.com/Blueopp/Salvia_farinacea_flower.jpg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192</a:t>
            </a:r>
            <a:br>
              <a:rPr lang="en-US" dirty="0" smtClean="0"/>
            </a:br>
            <a:r>
              <a:rPr lang="en-US" i="1" dirty="0" err="1" smtClean="0"/>
              <a:t>Quercus</a:t>
            </a:r>
            <a:r>
              <a:rPr lang="en-US" i="1" dirty="0" smtClean="0"/>
              <a:t> </a:t>
            </a:r>
            <a:r>
              <a:rPr lang="en-US" i="1" dirty="0" err="1" smtClean="0"/>
              <a:t>rubra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Red Oak</a:t>
            </a:r>
          </a:p>
          <a:p>
            <a:r>
              <a:rPr lang="en-US" dirty="0" smtClean="0"/>
              <a:t>http://www.trees-online.co.uk/images/red-oak-tree-quercus-rubra-381.jpg</a:t>
            </a:r>
          </a:p>
          <a:p>
            <a:endParaRPr lang="en-US" dirty="0" smtClean="0"/>
          </a:p>
          <a:p>
            <a:r>
              <a:rPr lang="en-US" dirty="0" smtClean="0"/>
              <a:t>http://www.aragriculture.org/Images/plant_db/trees/quercus_rubra_fallclfm.jpg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210</a:t>
            </a:r>
            <a:br>
              <a:rPr lang="en-US" dirty="0" smtClean="0"/>
            </a:br>
            <a:r>
              <a:rPr lang="en-US" i="1" dirty="0" err="1" smtClean="0"/>
              <a:t>Viburnum</a:t>
            </a:r>
            <a:r>
              <a:rPr lang="en-US" i="1" dirty="0" smtClean="0"/>
              <a:t> x </a:t>
            </a:r>
            <a:r>
              <a:rPr lang="en-US" i="1" dirty="0" err="1" smtClean="0"/>
              <a:t>burkwoodii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Burkwood</a:t>
            </a:r>
            <a:r>
              <a:rPr lang="en-US" dirty="0" smtClean="0"/>
              <a:t> </a:t>
            </a:r>
            <a:r>
              <a:rPr lang="en-US" dirty="0" err="1" smtClean="0"/>
              <a:t>Viburnum</a:t>
            </a:r>
            <a:endParaRPr lang="en-US" dirty="0" smtClean="0"/>
          </a:p>
          <a:p>
            <a:r>
              <a:rPr lang="en-US" dirty="0" smtClean="0"/>
              <a:t>http://media.growsonyou.com/photos/products/28132.jpg</a:t>
            </a:r>
          </a:p>
          <a:p>
            <a:endParaRPr lang="en-US" dirty="0" smtClean="0"/>
          </a:p>
          <a:p>
            <a:r>
              <a:rPr lang="en-US" dirty="0" smtClean="0"/>
              <a:t>http://australian-insects.com/lepidoptera/plants/capr/viburnum-burkwoodii.jpg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211</a:t>
            </a:r>
            <a:br>
              <a:rPr lang="en-US" dirty="0" smtClean="0"/>
            </a:br>
            <a:r>
              <a:rPr lang="en-US" i="1" dirty="0" err="1" smtClean="0"/>
              <a:t>Viburnum</a:t>
            </a:r>
            <a:r>
              <a:rPr lang="en-US" i="1" dirty="0" smtClean="0"/>
              <a:t> </a:t>
            </a:r>
            <a:r>
              <a:rPr lang="en-US" i="1" dirty="0" err="1" smtClean="0"/>
              <a:t>trilobum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American </a:t>
            </a:r>
            <a:r>
              <a:rPr lang="en-US" dirty="0" err="1" smtClean="0"/>
              <a:t>Cranberrybush</a:t>
            </a:r>
            <a:r>
              <a:rPr lang="en-US" dirty="0" smtClean="0"/>
              <a:t> </a:t>
            </a:r>
            <a:r>
              <a:rPr lang="en-US" dirty="0" err="1" smtClean="0"/>
              <a:t>Viburnum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Photo credits to Pat Breen, Oregon State University and Peggy </a:t>
            </a:r>
            <a:r>
              <a:rPr lang="en-US" dirty="0" err="1" smtClean="0"/>
              <a:t>Acott</a:t>
            </a:r>
            <a:r>
              <a:rPr lang="en-US" dirty="0" smtClean="0"/>
              <a:t>, Portland Nursery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213</a:t>
            </a:r>
            <a:br>
              <a:rPr lang="en-US" dirty="0" smtClean="0"/>
            </a:br>
            <a:r>
              <a:rPr lang="en-US" i="1" dirty="0" smtClean="0"/>
              <a:t>Viola x </a:t>
            </a:r>
            <a:r>
              <a:rPr lang="en-US" i="1" dirty="0" err="1" smtClean="0"/>
              <a:t>wittrockiana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Pansy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214</a:t>
            </a:r>
            <a:br>
              <a:rPr lang="en-US" dirty="0" smtClean="0"/>
            </a:br>
            <a:r>
              <a:rPr lang="en-US" i="1" dirty="0" smtClean="0"/>
              <a:t>Wisteria </a:t>
            </a:r>
            <a:r>
              <a:rPr lang="en-US" i="1" dirty="0" err="1" smtClean="0"/>
              <a:t>sinensis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Chinese Wisteria</a:t>
            </a:r>
          </a:p>
          <a:p>
            <a:r>
              <a:rPr lang="en-US" dirty="0" smtClean="0"/>
              <a:t>http://www.extension.umn.edu/projects/yardandgarden/yglnews/images2/Sept12008/art2-3_600px.jpg</a:t>
            </a:r>
          </a:p>
          <a:p>
            <a:endParaRPr lang="en-US" dirty="0" smtClean="0"/>
          </a:p>
          <a:p>
            <a:r>
              <a:rPr lang="en-US" dirty="0" smtClean="0"/>
              <a:t>http://www.extension.umn.edu/projects/yardandgarden/yglnews/images2/Sept12008/art2-2_600px.jpg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208</a:t>
            </a:r>
            <a:br>
              <a:rPr lang="en-US" dirty="0" smtClean="0"/>
            </a:br>
            <a:r>
              <a:rPr lang="en-US" i="1" dirty="0" err="1" smtClean="0"/>
              <a:t>Tulipa</a:t>
            </a:r>
            <a:r>
              <a:rPr lang="en-US" i="1" dirty="0" smtClean="0"/>
              <a:t> spp</a:t>
            </a:r>
            <a:r>
              <a:rPr lang="en-US" dirty="0" smtClean="0"/>
              <a:t>.cv.</a:t>
            </a:r>
            <a:br>
              <a:rPr lang="en-US" dirty="0" smtClean="0"/>
            </a:br>
            <a:r>
              <a:rPr lang="en-US" dirty="0" smtClean="0"/>
              <a:t>Tulip</a:t>
            </a:r>
          </a:p>
          <a:p>
            <a:r>
              <a:rPr lang="en-US" dirty="0" smtClean="0"/>
              <a:t>http://images.pictureshunt.com/pics/t/tulip_flowers-10324.jpg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216</a:t>
            </a:r>
            <a:br>
              <a:rPr lang="en-US" dirty="0" smtClean="0"/>
            </a:br>
            <a:r>
              <a:rPr lang="en-US" i="1" dirty="0" smtClean="0"/>
              <a:t>Zinnia </a:t>
            </a:r>
            <a:r>
              <a:rPr lang="en-US" i="1" dirty="0" err="1" smtClean="0"/>
              <a:t>elegans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Zinnia</a:t>
            </a:r>
          </a:p>
          <a:p>
            <a:r>
              <a:rPr lang="en-US" dirty="0" smtClean="0"/>
              <a:t>http://www.thewildlifeporch.com/media/blogs/twp/F_Zinnia_DistanceMix.jpg</a:t>
            </a:r>
          </a:p>
          <a:p>
            <a:endParaRPr lang="en-US" dirty="0" smtClean="0"/>
          </a:p>
          <a:p>
            <a:r>
              <a:rPr lang="en-US" dirty="0" smtClean="0"/>
              <a:t>http://www.desert-tropicals.com/Plants/Asteraceae/Zinnia_elegans3.jpg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195</a:t>
            </a:r>
            <a:br>
              <a:rPr lang="en-US" dirty="0" smtClean="0"/>
            </a:br>
            <a:r>
              <a:rPr lang="en-US" i="1" dirty="0" smtClean="0"/>
              <a:t>Rosa spp. Class Hybrid Tea </a:t>
            </a:r>
            <a:r>
              <a:rPr lang="en-US" dirty="0" smtClean="0"/>
              <a:t>cv.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Hybrid Tea Rose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198</a:t>
            </a:r>
            <a:br>
              <a:rPr lang="en-US" dirty="0" smtClean="0"/>
            </a:br>
            <a:r>
              <a:rPr lang="en-US" i="1" dirty="0" err="1" smtClean="0"/>
              <a:t>Solenostemon</a:t>
            </a:r>
            <a:r>
              <a:rPr lang="en-US" i="1" dirty="0" smtClean="0"/>
              <a:t> </a:t>
            </a:r>
            <a:r>
              <a:rPr lang="en-US" i="1" dirty="0" err="1" smtClean="0"/>
              <a:t>scutellarioides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Coleus</a:t>
            </a:r>
          </a:p>
          <a:p>
            <a:r>
              <a:rPr lang="en-US" dirty="0" smtClean="0"/>
              <a:t>http://pics.davesgarden.com/pics/2001/08/12/poppysue/bdbdec.jpg</a:t>
            </a:r>
          </a:p>
          <a:p>
            <a:endParaRPr lang="en-US" dirty="0" smtClean="0"/>
          </a:p>
          <a:p>
            <a:r>
              <a:rPr lang="en-US" dirty="0" smtClean="0"/>
              <a:t>http://3.bp.blogspot.com/_eaKbvlcIK10/SG0holYxjnI/AAAAAAAAB_4/04VTJdVtyzY/s400/solenostemon%2Bscutellarioides%2Brainbow%2Bmix%2B(own).jpg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200</a:t>
            </a:r>
            <a:br>
              <a:rPr lang="en-US" dirty="0" smtClean="0"/>
            </a:br>
            <a:r>
              <a:rPr lang="en-US" i="1" dirty="0" err="1" smtClean="0"/>
              <a:t>Spiraea</a:t>
            </a:r>
            <a:r>
              <a:rPr lang="en-US" i="1" dirty="0" smtClean="0"/>
              <a:t> x </a:t>
            </a:r>
            <a:r>
              <a:rPr lang="en-US" i="1" dirty="0" err="1" smtClean="0"/>
              <a:t>bumalda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Bumalda</a:t>
            </a:r>
            <a:r>
              <a:rPr lang="en-US" dirty="0" smtClean="0"/>
              <a:t> </a:t>
            </a:r>
            <a:r>
              <a:rPr lang="en-US" dirty="0" err="1" smtClean="0"/>
              <a:t>Spirea</a:t>
            </a:r>
            <a:endParaRPr lang="en-US" dirty="0" smtClean="0"/>
          </a:p>
          <a:p>
            <a:r>
              <a:rPr lang="en-US" dirty="0" smtClean="0"/>
              <a:t>http://www.zahradnictvikub.cz/Foto_druhove/slides/Spiraea%20x%20bumalda%20Anthony%20Waterer.jpg</a:t>
            </a:r>
          </a:p>
          <a:p>
            <a:endParaRPr lang="en-US" dirty="0" smtClean="0"/>
          </a:p>
          <a:p>
            <a:r>
              <a:rPr lang="en-US" dirty="0" smtClean="0"/>
              <a:t>http://www.lotf.com/plants/shrubs/spireago.jpg</a:t>
            </a:r>
          </a:p>
          <a:p>
            <a:endParaRPr lang="en-US" dirty="0" smtClean="0"/>
          </a:p>
          <a:p>
            <a:r>
              <a:rPr lang="en-US" dirty="0" smtClean="0"/>
              <a:t>http://www.aragriculture.org/Images/plant_db/shrubs/spiraea_bumalda_flfm.jpg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190</a:t>
            </a:r>
            <a:br>
              <a:rPr lang="en-US" dirty="0" smtClean="0"/>
            </a:br>
            <a:r>
              <a:rPr lang="en-US" i="1" dirty="0" err="1" smtClean="0"/>
              <a:t>Quercus</a:t>
            </a:r>
            <a:r>
              <a:rPr lang="en-US" i="1" dirty="0" smtClean="0"/>
              <a:t> alba</a:t>
            </a:r>
            <a:br>
              <a:rPr lang="en-US" i="1" dirty="0" smtClean="0"/>
            </a:br>
            <a:r>
              <a:rPr lang="en-US" dirty="0" smtClean="0"/>
              <a:t>White Oak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http://www.netstate.com/states/symb/trees/images/white_oak2.jpg</a:t>
            </a:r>
          </a:p>
          <a:p>
            <a:endParaRPr lang="en-US" dirty="0" smtClean="0"/>
          </a:p>
          <a:p>
            <a:r>
              <a:rPr lang="en-US" dirty="0" smtClean="0"/>
              <a:t>http://naturallandscapenursery.com/White%20Oak.JPG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201</a:t>
            </a:r>
            <a:br>
              <a:rPr lang="en-US" dirty="0" smtClean="0"/>
            </a:br>
            <a:r>
              <a:rPr lang="en-US" i="1" dirty="0" err="1" smtClean="0"/>
              <a:t>Syringa</a:t>
            </a:r>
            <a:r>
              <a:rPr lang="en-US" i="1" dirty="0" smtClean="0"/>
              <a:t> </a:t>
            </a:r>
            <a:r>
              <a:rPr lang="en-US" i="1" dirty="0" err="1" smtClean="0"/>
              <a:t>vulgaris</a:t>
            </a:r>
            <a:r>
              <a:rPr lang="en-US" i="1" dirty="0" smtClean="0"/>
              <a:t> </a:t>
            </a:r>
            <a:r>
              <a:rPr lang="en-US" dirty="0" smtClean="0"/>
              <a:t>cv.</a:t>
            </a:r>
            <a:br>
              <a:rPr lang="en-US" dirty="0" smtClean="0"/>
            </a:br>
            <a:r>
              <a:rPr lang="en-US" dirty="0" smtClean="0"/>
              <a:t>Common lilac</a:t>
            </a:r>
          </a:p>
          <a:p>
            <a:r>
              <a:rPr lang="en-US" dirty="0" smtClean="0"/>
              <a:t>http://www.finegardening.com/cms/uploadedimages/images/gardening/issues_81-90/041088070-02_med.jpg</a:t>
            </a:r>
          </a:p>
          <a:p>
            <a:endParaRPr lang="en-US" dirty="0" smtClean="0"/>
          </a:p>
          <a:p>
            <a:r>
              <a:rPr lang="en-US" dirty="0" smtClean="0"/>
              <a:t>http://www.finegardening.com/CMS/uploadedimages/Images/Gardening/Issues_101-110/041106478_lavendar_lady_lilac_xlg.jpg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202</a:t>
            </a:r>
            <a:br>
              <a:rPr lang="en-US" dirty="0" smtClean="0"/>
            </a:br>
            <a:r>
              <a:rPr lang="en-US" i="1" dirty="0" err="1" smtClean="0"/>
              <a:t>Tagetes</a:t>
            </a:r>
            <a:r>
              <a:rPr lang="en-US" i="1" dirty="0" smtClean="0"/>
              <a:t> spp</a:t>
            </a:r>
            <a:r>
              <a:rPr lang="en-US" dirty="0" smtClean="0"/>
              <a:t>. cv.</a:t>
            </a:r>
            <a:br>
              <a:rPr lang="en-US" dirty="0" smtClean="0"/>
            </a:br>
            <a:r>
              <a:rPr lang="en-US" dirty="0" smtClean="0"/>
              <a:t>Marigold</a:t>
            </a:r>
            <a:br>
              <a:rPr lang="en-US" dirty="0" smtClean="0"/>
            </a:br>
            <a:r>
              <a:rPr lang="en-US" dirty="0" smtClean="0"/>
              <a:t>http://3.bp.blogspot.com/_eaKbvlcIK10/SD3hazRgwKI/AAAAAAAABtA/qr05rmOZn6w/s400/tagetes%2Bpatula%2Bvarious%2B(own).jpg</a:t>
            </a:r>
          </a:p>
          <a:p>
            <a:endParaRPr lang="en-US" dirty="0" smtClean="0"/>
          </a:p>
          <a:p>
            <a:r>
              <a:rPr lang="en-US" dirty="0" smtClean="0"/>
              <a:t>http://www.pekin.net/pekin108/edison/jrviews/fall99/marfest/images/marigold.jpg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193</a:t>
            </a:r>
            <a:br>
              <a:rPr lang="en-US" dirty="0" smtClean="0"/>
            </a:br>
            <a:r>
              <a:rPr lang="en-US" i="1" dirty="0" smtClean="0"/>
              <a:t>Rhododendron x </a:t>
            </a:r>
            <a:r>
              <a:rPr lang="en-US" i="1" dirty="0" err="1" smtClean="0"/>
              <a:t>catawbiense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Catawba Hybrid Rhododendron</a:t>
            </a:r>
          </a:p>
          <a:p>
            <a:r>
              <a:rPr lang="en-US" dirty="0" smtClean="0"/>
              <a:t>http://www.talltreesgroup.com/Rhododendron%20catawbiense%20%27Roseum%20Elegans%27.jpg</a:t>
            </a:r>
          </a:p>
          <a:p>
            <a:endParaRPr lang="en-US" dirty="0" smtClean="0"/>
          </a:p>
          <a:p>
            <a:r>
              <a:rPr lang="en-US" dirty="0" smtClean="0"/>
              <a:t>http://www.conncoll.edu/ccrec/greennet/arbo/images/cbgchklist/rhodomaximum.jpg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191</a:t>
            </a:r>
            <a:br>
              <a:rPr lang="en-US" dirty="0" smtClean="0"/>
            </a:br>
            <a:r>
              <a:rPr lang="en-US" i="1" dirty="0" err="1" smtClean="0"/>
              <a:t>Quercus</a:t>
            </a:r>
            <a:r>
              <a:rPr lang="en-US" i="1" dirty="0" smtClean="0"/>
              <a:t> </a:t>
            </a:r>
            <a:r>
              <a:rPr lang="en-US" i="1" dirty="0" err="1" smtClean="0"/>
              <a:t>palustris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dirty="0" smtClean="0"/>
              <a:t>Pin Oak</a:t>
            </a:r>
          </a:p>
          <a:p>
            <a:r>
              <a:rPr lang="en-US" dirty="0" smtClean="0"/>
              <a:t>http://www.bomengids.nl/zomer2004/pics/Moeraseik__Quercus_palustris__Pin_oakimg_4632blad.jpg</a:t>
            </a:r>
          </a:p>
          <a:p>
            <a:endParaRPr lang="en-US" dirty="0" smtClean="0"/>
          </a:p>
          <a:p>
            <a:r>
              <a:rPr lang="en-US" dirty="0" smtClean="0"/>
              <a:t>http://www.uvm.edu/~uvmwalks/1/plantimages/Quercuspalustris06.jpg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43856-237B-4A85-BAE0-44EDB319FCC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2FB1-62D7-4741-AE9D-A4DD3F24864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2FB1-62D7-4741-AE9D-A4DD3F24864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2FB1-62D7-4741-AE9D-A4DD3F24864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2FB1-62D7-4741-AE9D-A4DD3F24864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2FB1-62D7-4741-AE9D-A4DD3F24864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2FB1-62D7-4741-AE9D-A4DD3F24864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2FB1-62D7-4741-AE9D-A4DD3F24864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2FB1-62D7-4741-AE9D-A4DD3F24864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2FB1-62D7-4741-AE9D-A4DD3F24864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2FB1-62D7-4741-AE9D-A4DD3F24864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42FB1-62D7-4741-AE9D-A4DD3F24864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42FB1-62D7-4741-AE9D-A4DD3F248640}" type="datetimeFigureOut">
              <a:rPr lang="en-US" smtClean="0"/>
              <a:pPr/>
              <a:t>6/9/2010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F4966-B9DD-4235-A86A-F86BD3B6F3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s.vanderbilt.edu/bioimages/biohires/t/htadi2-lfuplow-close12654.JP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Nursery/Landscape </a:t>
            </a:r>
            <a:br>
              <a:rPr lang="en-US" dirty="0" smtClean="0"/>
            </a:br>
            <a:r>
              <a:rPr lang="en-US" dirty="0" smtClean="0"/>
              <a:t>Plant Identification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Q-Z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190-216</a:t>
            </a:r>
          </a:p>
          <a:p>
            <a:r>
              <a:rPr lang="en-US" smtClean="0">
                <a:solidFill>
                  <a:schemeClr val="tx1"/>
                </a:solidFill>
              </a:rPr>
              <a:t>QUIZ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29698" name="Picture 2" descr="http://www.bomengids.nl/zomer2004/pics/Moeraseik__Quercus_palustris__Pin_oakimg_4632bl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95400"/>
            <a:ext cx="4038600" cy="5381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17410" name="Picture 2" descr="Taxodium  distichum  (bald cypress ) - leaf - with upper and lower surface closeup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295400"/>
            <a:ext cx="7200897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8194" name="Picture 2" descr="http://davidbessler.files.wordpress.com/2008/07/periwinkl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71600"/>
            <a:ext cx="6629400" cy="4959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16388" name="Picture 4" descr="http://michaelweishan.com/gardenblog/wp-content/uploads/2009/08/tax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295399"/>
            <a:ext cx="6096000" cy="52876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pic>
        <p:nvPicPr>
          <p:cNvPr id="2054" name="Picture 6" descr="http://www.hortmag.com/upload/images/PlantsWeLove/yuc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371599"/>
            <a:ext cx="3886200" cy="5410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23554" name="Picture 2" descr="http://www.cactusjungle.com/images/sedum_spurium_atropurpure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219200"/>
            <a:ext cx="5410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21506" name="Picture 2" descr="http://www.dicts.info/img/ud/row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1026" y="1219200"/>
            <a:ext cx="6577574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16</a:t>
            </a:r>
            <a:endParaRPr lang="en-US" dirty="0"/>
          </a:p>
        </p:txBody>
      </p:sp>
      <p:pic>
        <p:nvPicPr>
          <p:cNvPr id="15366" name="Picture 6" descr="http://msuplants.com/images/Thuja/Thujaocci_LF02b_Jun13_s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95400"/>
            <a:ext cx="41148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17</a:t>
            </a:r>
            <a:endParaRPr lang="en-US" dirty="0"/>
          </a:p>
        </p:txBody>
      </p:sp>
      <p:pic>
        <p:nvPicPr>
          <p:cNvPr id="14340" name="Picture 4" descr="http://www.talltreesgroup.com/Tilia%20cord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6802284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18</a:t>
            </a:r>
            <a:endParaRPr lang="en-US" dirty="0"/>
          </a:p>
        </p:txBody>
      </p:sp>
      <p:pic>
        <p:nvPicPr>
          <p:cNvPr id="13316" name="Picture 4" descr="http://www.yorkccd.org/wordpress/wp-content/uploads/2010/01/CanadianHemlockFron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19200"/>
            <a:ext cx="69088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5" name="Picture 2" descr="F:\photos\Floral Photos\curriculum 09\0004\P1050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95400"/>
            <a:ext cx="6807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</a:t>
            </a:r>
            <a:endParaRPr lang="en-US" dirty="0"/>
          </a:p>
        </p:txBody>
      </p:sp>
      <p:pic>
        <p:nvPicPr>
          <p:cNvPr id="11266" name="Picture 2" descr="http://www.acgnursery.com/images/verbena-m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371600"/>
            <a:ext cx="6248400" cy="50510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</a:t>
            </a:r>
            <a:endParaRPr lang="en-US" dirty="0"/>
          </a:p>
        </p:txBody>
      </p:sp>
      <p:pic>
        <p:nvPicPr>
          <p:cNvPr id="28674" name="Picture 2" descr="http://www.trees-online.co.uk/images/red-oak-tree-quercus-rubra-3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524000"/>
            <a:ext cx="4953000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21</a:t>
            </a:r>
            <a:endParaRPr lang="en-US" dirty="0"/>
          </a:p>
        </p:txBody>
      </p:sp>
      <p:pic>
        <p:nvPicPr>
          <p:cNvPr id="10244" name="Picture 4" descr="http://australian-insects.com/lepidoptera/plants/capr/viburnum-burkwood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71600"/>
            <a:ext cx="6355702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9218" name="Picture 2" descr="http://www.portlandnursery.com/plants/images/viburnum_trilobum/viburnum_trilobum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95400"/>
            <a:ext cx="4038600" cy="5379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23</a:t>
            </a:r>
            <a:endParaRPr lang="en-US" dirty="0"/>
          </a:p>
        </p:txBody>
      </p:sp>
      <p:pic>
        <p:nvPicPr>
          <p:cNvPr id="3" name="Picture 8" descr="pans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219199"/>
            <a:ext cx="4114800" cy="548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24</a:t>
            </a:r>
            <a:endParaRPr lang="en-US" dirty="0"/>
          </a:p>
        </p:txBody>
      </p:sp>
      <p:pic>
        <p:nvPicPr>
          <p:cNvPr id="3074" name="Picture 2" descr="http://www.extension.umn.edu/projects/yardandgarden/yglnews/images2/Sept12008/art2-3_600p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19200"/>
            <a:ext cx="3657600" cy="5482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25</a:t>
            </a:r>
            <a:endParaRPr lang="en-US" dirty="0"/>
          </a:p>
        </p:txBody>
      </p:sp>
      <p:pic>
        <p:nvPicPr>
          <p:cNvPr id="12289" name="Picture 1" descr="C:\Users\Brenda Patten\Pictures\From Mandy 2010\_IGP04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95400"/>
            <a:ext cx="3657600" cy="5463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26</a:t>
            </a:r>
            <a:endParaRPr lang="en-US" dirty="0"/>
          </a:p>
        </p:txBody>
      </p:sp>
      <p:pic>
        <p:nvPicPr>
          <p:cNvPr id="1026" name="Picture 2" descr="http://www.thewildlifeporch.com/media/blogs/twp/F_Zinnia_DistanceMi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295400"/>
            <a:ext cx="3581400" cy="5367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27</a:t>
            </a:r>
            <a:endParaRPr lang="en-US" dirty="0"/>
          </a:p>
        </p:txBody>
      </p:sp>
      <p:pic>
        <p:nvPicPr>
          <p:cNvPr id="3" name="Picture 3" descr="F:\Plant ID\P1060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24578" name="Picture 2" descr="http://gpgreenhouses.ca/images/salviaNemorosaCarradonna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524000"/>
            <a:ext cx="4038600" cy="50028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pic>
        <p:nvPicPr>
          <p:cNvPr id="22530" name="Picture 2" descr="http://pics.davesgarden.com/pics/2001/08/12/poppysue/bdbde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9787" y="1447800"/>
            <a:ext cx="4900613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20482" name="Picture 2" descr="http://www.zahradnictvikub.cz/Foto_druhove/slides/Spiraea%20x%20bumalda%20Anthony%20Water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295400"/>
            <a:ext cx="51816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30722" name="Picture 2" descr="http://www.netstate.com/states/symb/trees/images/white_oak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0200"/>
            <a:ext cx="50292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pic>
        <p:nvPicPr>
          <p:cNvPr id="19458" name="Picture 2" descr="http://www.finegardening.com/cms/uploadedimages/images/gardening/issues_81-90/041088070-02_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447800"/>
            <a:ext cx="419373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pic>
        <p:nvPicPr>
          <p:cNvPr id="3" name="Picture 2" descr="http://bp2.blogger.com/_eaKbvlcIK10/SD3hazRgwKI/AAAAAAAABtA/qr05rmOZn6w/s400/tagetes+patula+various+(own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pic>
        <p:nvPicPr>
          <p:cNvPr id="27650" name="Picture 2" descr="http://www.talltreesgroup.com/Rhododendron%20catawbiense%20%27Roseum%20Elegans%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95400"/>
            <a:ext cx="6227651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85</Words>
  <Application>Microsoft Office PowerPoint</Application>
  <PresentationFormat>On-screen Show (4:3)</PresentationFormat>
  <Paragraphs>158</Paragraphs>
  <Slides>28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Nursery/Landscape  Plant Identification</vt:lpstr>
      <vt:lpstr>1</vt:lpstr>
      <vt:lpstr>2</vt:lpstr>
      <vt:lpstr>3</vt:lpstr>
      <vt:lpstr>4</vt:lpstr>
      <vt:lpstr>5</vt:lpstr>
      <vt:lpstr>6</vt:lpstr>
      <vt:lpstr>7</vt:lpstr>
      <vt:lpstr>8</vt:lpstr>
      <vt:lpstr>9</vt:lpstr>
      <vt:lpstr>10</vt:lpstr>
      <vt:lpstr>11</vt:lpstr>
      <vt:lpstr>12</vt:lpstr>
      <vt:lpstr>13</vt:lpstr>
      <vt:lpstr>14</vt:lpstr>
      <vt:lpstr>15</vt:lpstr>
      <vt:lpstr>16</vt:lpstr>
      <vt:lpstr>17</vt:lpstr>
      <vt:lpstr>18</vt:lpstr>
      <vt:lpstr>19</vt:lpstr>
      <vt:lpstr>20</vt:lpstr>
      <vt:lpstr>21</vt:lpstr>
      <vt:lpstr>22</vt:lpstr>
      <vt:lpstr>23</vt:lpstr>
      <vt:lpstr>24</vt:lpstr>
      <vt:lpstr>25</vt:lpstr>
      <vt:lpstr>26</vt:lpstr>
      <vt:lpstr>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Nursery/Landscape  Plant Identification</dc:title>
  <dc:creator>Brenda Patten</dc:creator>
  <cp:lastModifiedBy>Brenda Patten</cp:lastModifiedBy>
  <cp:revision>25</cp:revision>
  <dcterms:created xsi:type="dcterms:W3CDTF">2010-01-05T23:32:58Z</dcterms:created>
  <dcterms:modified xsi:type="dcterms:W3CDTF">2010-06-09T21:20:40Z</dcterms:modified>
</cp:coreProperties>
</file>