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76" r:id="rId3"/>
    <p:sldId id="262" r:id="rId4"/>
    <p:sldId id="261" r:id="rId5"/>
    <p:sldId id="263" r:id="rId6"/>
    <p:sldId id="257" r:id="rId7"/>
    <p:sldId id="258" r:id="rId8"/>
    <p:sldId id="259" r:id="rId9"/>
    <p:sldId id="292" r:id="rId10"/>
    <p:sldId id="264" r:id="rId11"/>
    <p:sldId id="260" r:id="rId12"/>
    <p:sldId id="267" r:id="rId13"/>
    <p:sldId id="270" r:id="rId14"/>
    <p:sldId id="266" r:id="rId15"/>
    <p:sldId id="268" r:id="rId16"/>
    <p:sldId id="269" r:id="rId17"/>
    <p:sldId id="265" r:id="rId18"/>
    <p:sldId id="294" r:id="rId19"/>
    <p:sldId id="295" r:id="rId20"/>
    <p:sldId id="293" r:id="rId21"/>
    <p:sldId id="296" r:id="rId22"/>
    <p:sldId id="289" r:id="rId23"/>
    <p:sldId id="284" r:id="rId24"/>
    <p:sldId id="288" r:id="rId25"/>
    <p:sldId id="285" r:id="rId26"/>
    <p:sldId id="286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00" autoAdjust="0"/>
    <p:restoredTop sz="77571" autoAdjust="0"/>
  </p:normalViewPr>
  <p:slideViewPr>
    <p:cSldViewPr>
      <p:cViewPr>
        <p:scale>
          <a:sx n="66" d="100"/>
          <a:sy n="66" d="100"/>
        </p:scale>
        <p:origin x="-2274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718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231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5DF91-97E2-485B-A1CF-D9E95A2753F9}" type="datetimeFigureOut">
              <a:rPr lang="en-US" smtClean="0"/>
              <a:pPr/>
              <a:t>6/10/2010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411FB-26A0-4FA5-AB40-C5EA5F7F13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A8BA2-CB7E-4CB8-A706-BF2E1413153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http://www.dummies.com/how-to/content/mowing-your-lawn-the-right-way.html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411FB-26A0-4FA5-AB40-C5EA5F7F1350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http://www.webweaver.nu/clipart/flower-borders3.shtml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411FB-26A0-4FA5-AB40-C5EA5F7F1350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http://www.wateruseitwisely.com/region/arizona/100-ways-to-conserve/outdoor-tips/water-guides/Landscape-Watering-Guide.pdf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411FB-26A0-4FA5-AB40-C5EA5F7F1350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http://www.wsnla.org/WaterForLife/wfl2.html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411FB-26A0-4FA5-AB40-C5EA5F7F1350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http://www.webweaver.nu/clipart/flower-borders3.shtml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411FB-26A0-4FA5-AB40-C5EA5F7F1350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Wikipedia.org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411FB-26A0-4FA5-AB40-C5EA5F7F1350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Wikipedia.org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411FB-26A0-4FA5-AB40-C5EA5F7F1350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http://www.uri.edu/ce/factsheets/sheets/fertilizelandscape.html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A8BA2-CB7E-4CB8-A706-BF2E14131538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arborday.org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411FB-26A0-4FA5-AB40-C5EA5F7F135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arborday.org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411FB-26A0-4FA5-AB40-C5EA5F7F135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http://www.webweaver.nu/clipart/flower-borders3.shtml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411FB-26A0-4FA5-AB40-C5EA5F7F135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arborday.org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411FB-26A0-4FA5-AB40-C5EA5F7F1350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arborday.org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411FB-26A0-4FA5-AB40-C5EA5F7F1350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arborday.org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411FB-26A0-4FA5-AB40-C5EA5F7F1350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arborday.org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411FB-26A0-4FA5-AB40-C5EA5F7F1350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http://www.webweaver.nu/clipart/flower-borders3.shtml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411FB-26A0-4FA5-AB40-C5EA5F7F1350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1A3554B-8611-4843-90D5-2931407E7D3E}" type="datetimeFigureOut">
              <a:rPr lang="en-US" smtClean="0"/>
              <a:pPr/>
              <a:t>6/10/2010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657BB16-E286-4193-9FCB-8848E64D83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554B-8611-4843-90D5-2931407E7D3E}" type="datetimeFigureOut">
              <a:rPr lang="en-US" smtClean="0"/>
              <a:pPr/>
              <a:t>6/10/2010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BB16-E286-4193-9FCB-8848E64D83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554B-8611-4843-90D5-2931407E7D3E}" type="datetimeFigureOut">
              <a:rPr lang="en-US" smtClean="0"/>
              <a:pPr/>
              <a:t>6/10/2010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BB16-E286-4193-9FCB-8848E64D83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1A3554B-8611-4843-90D5-2931407E7D3E}" type="datetimeFigureOut">
              <a:rPr lang="en-US" smtClean="0"/>
              <a:pPr/>
              <a:t>6/10/2010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657BB16-E286-4193-9FCB-8848E64D83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1A3554B-8611-4843-90D5-2931407E7D3E}" type="datetimeFigureOut">
              <a:rPr lang="en-US" smtClean="0"/>
              <a:pPr/>
              <a:t>6/10/2010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657BB16-E286-4193-9FCB-8848E64D83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554B-8611-4843-90D5-2931407E7D3E}" type="datetimeFigureOut">
              <a:rPr lang="en-US" smtClean="0"/>
              <a:pPr/>
              <a:t>6/10/2010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BB16-E286-4193-9FCB-8848E64D83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554B-8611-4843-90D5-2931407E7D3E}" type="datetimeFigureOut">
              <a:rPr lang="en-US" smtClean="0"/>
              <a:pPr/>
              <a:t>6/10/2010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BB16-E286-4193-9FCB-8848E64D83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1A3554B-8611-4843-90D5-2931407E7D3E}" type="datetimeFigureOut">
              <a:rPr lang="en-US" smtClean="0"/>
              <a:pPr/>
              <a:t>6/10/2010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57BB16-E286-4193-9FCB-8848E64D83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554B-8611-4843-90D5-2931407E7D3E}" type="datetimeFigureOut">
              <a:rPr lang="en-US" smtClean="0"/>
              <a:pPr/>
              <a:t>6/10/2010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BB16-E286-4193-9FCB-8848E64D83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1A3554B-8611-4843-90D5-2931407E7D3E}" type="datetimeFigureOut">
              <a:rPr lang="en-US" smtClean="0"/>
              <a:pPr/>
              <a:t>6/10/2010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657BB16-E286-4193-9FCB-8848E64D83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1A3554B-8611-4843-90D5-2931407E7D3E}" type="datetimeFigureOut">
              <a:rPr lang="en-US" smtClean="0"/>
              <a:pPr/>
              <a:t>6/10/2010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57BB16-E286-4193-9FCB-8848E64D83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1A3554B-8611-4843-90D5-2931407E7D3E}" type="datetimeFigureOut">
              <a:rPr lang="en-US" smtClean="0"/>
              <a:pPr/>
              <a:t>6/10/2010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657BB16-E286-4193-9FCB-8848E64D83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Landscape Maintenance</a:t>
            </a:r>
            <a:endParaRPr lang="en-US" sz="7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Mulching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value of mulch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Mulch</a:t>
            </a:r>
          </a:p>
          <a:p>
            <a:pPr lvl="1"/>
            <a:r>
              <a:rPr lang="en-US" dirty="0" smtClean="0"/>
              <a:t>Insulates soil</a:t>
            </a:r>
          </a:p>
          <a:p>
            <a:pPr lvl="1"/>
            <a:r>
              <a:rPr lang="en-US" dirty="0" smtClean="0"/>
              <a:t>Retains moisture</a:t>
            </a:r>
          </a:p>
          <a:p>
            <a:pPr lvl="1"/>
            <a:r>
              <a:rPr lang="en-US" dirty="0" smtClean="0"/>
              <a:t>Keeps out weeds</a:t>
            </a:r>
          </a:p>
          <a:p>
            <a:pPr lvl="1"/>
            <a:r>
              <a:rPr lang="en-US" dirty="0" smtClean="0"/>
              <a:t>Prevents </a:t>
            </a:r>
            <a:r>
              <a:rPr lang="en-US" dirty="0" smtClean="0"/>
              <a:t>soil compaction</a:t>
            </a:r>
          </a:p>
          <a:p>
            <a:pPr lvl="1"/>
            <a:r>
              <a:rPr lang="en-US" dirty="0" smtClean="0"/>
              <a:t>Reduces lawnmower damage</a:t>
            </a:r>
          </a:p>
          <a:p>
            <a:pPr lvl="1"/>
            <a:r>
              <a:rPr lang="en-US" dirty="0" smtClean="0"/>
              <a:t>Add aesthetic touch to yard or street</a:t>
            </a:r>
          </a:p>
          <a:p>
            <a:r>
              <a:rPr lang="en-US" dirty="0" smtClean="0"/>
              <a:t>How to mulch</a:t>
            </a:r>
          </a:p>
          <a:p>
            <a:pPr lvl="1"/>
            <a:r>
              <a:rPr lang="en-US" dirty="0" smtClean="0"/>
              <a:t>Pour wood chips or bark pieces 2 to 4 inches within the circle, but not touching the trunk (will rot)</a:t>
            </a:r>
          </a:p>
        </p:txBody>
      </p:sp>
      <p:sp>
        <p:nvSpPr>
          <p:cNvPr id="4" name="Rectangle 3"/>
          <p:cNvSpPr/>
          <p:nvPr/>
        </p:nvSpPr>
        <p:spPr>
          <a:xfrm>
            <a:off x="7315200" y="152400"/>
            <a:ext cx="1475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arborday.org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mowing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Lawn Mowe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200400"/>
            <a:ext cx="423672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Mowing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Mowing </a:t>
            </a:r>
            <a:r>
              <a:rPr lang="en-US" dirty="0" smtClean="0"/>
              <a:t>height and mowing </a:t>
            </a:r>
            <a:r>
              <a:rPr lang="en-US" dirty="0" smtClean="0"/>
              <a:t>frequency determine how nice a lawn looks</a:t>
            </a:r>
            <a:endParaRPr lang="en-US" dirty="0" smtClean="0"/>
          </a:p>
          <a:p>
            <a:r>
              <a:rPr lang="en-US" dirty="0" smtClean="0"/>
              <a:t>never cut away more than one-third of the grass blade in any one mowing</a:t>
            </a:r>
          </a:p>
          <a:p>
            <a:r>
              <a:rPr lang="en-US" b="1" dirty="0" smtClean="0"/>
              <a:t>Ideal Mowing Heights</a:t>
            </a:r>
            <a:r>
              <a:rPr lang="en-US" dirty="0" smtClean="0"/>
              <a:t>:</a:t>
            </a:r>
            <a:endParaRPr lang="en-US" dirty="0" smtClean="0"/>
          </a:p>
          <a:p>
            <a:pPr>
              <a:buNone/>
            </a:pPr>
            <a:r>
              <a:rPr lang="en-US" b="1" i="1" dirty="0" smtClean="0"/>
              <a:t>		Grass type:		Height: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Bahia </a:t>
            </a:r>
            <a:r>
              <a:rPr lang="en-US" dirty="0" smtClean="0"/>
              <a:t>grass; fescue, tall;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	blue </a:t>
            </a:r>
            <a:r>
              <a:rPr lang="en-US" dirty="0" smtClean="0"/>
              <a:t>grama</a:t>
            </a:r>
            <a:r>
              <a:rPr lang="en-US" dirty="0" smtClean="0"/>
              <a:t>; buffalo grass	2 </a:t>
            </a:r>
            <a:r>
              <a:rPr lang="en-US" dirty="0" smtClean="0"/>
              <a:t>to 3 inches</a:t>
            </a:r>
          </a:p>
          <a:p>
            <a:pPr>
              <a:buNone/>
            </a:pPr>
            <a:r>
              <a:rPr lang="en-US" dirty="0" smtClean="0"/>
              <a:t>		Bent grass				1/4 </a:t>
            </a:r>
            <a:r>
              <a:rPr lang="en-US" dirty="0" smtClean="0"/>
              <a:t>to 1 inch</a:t>
            </a:r>
          </a:p>
          <a:p>
            <a:pPr>
              <a:buNone/>
            </a:pPr>
            <a:r>
              <a:rPr lang="en-US" dirty="0" smtClean="0"/>
              <a:t>		Bermuda </a:t>
            </a:r>
            <a:r>
              <a:rPr lang="en-US" dirty="0" smtClean="0"/>
              <a:t>grass, </a:t>
            </a:r>
            <a:r>
              <a:rPr lang="en-US" dirty="0" smtClean="0"/>
              <a:t>common		3/4 </a:t>
            </a:r>
            <a:r>
              <a:rPr lang="en-US" dirty="0" smtClean="0"/>
              <a:t>to 1-1/2 inches</a:t>
            </a:r>
          </a:p>
          <a:p>
            <a:pPr>
              <a:buNone/>
            </a:pPr>
            <a:r>
              <a:rPr lang="en-US" dirty="0" smtClean="0"/>
              <a:t>		Bermuda </a:t>
            </a:r>
            <a:r>
              <a:rPr lang="en-US" dirty="0" smtClean="0"/>
              <a:t>grass, </a:t>
            </a:r>
            <a:r>
              <a:rPr lang="en-US" dirty="0" smtClean="0"/>
              <a:t>hybrid		1/2 </a:t>
            </a:r>
            <a:r>
              <a:rPr lang="en-US" dirty="0" smtClean="0"/>
              <a:t>to 1 inch</a:t>
            </a:r>
          </a:p>
          <a:p>
            <a:pPr>
              <a:buNone/>
            </a:pPr>
            <a:r>
              <a:rPr lang="en-US" dirty="0" smtClean="0"/>
              <a:t>		Centipede </a:t>
            </a:r>
            <a:r>
              <a:rPr lang="en-US" dirty="0" smtClean="0"/>
              <a:t>grass; </a:t>
            </a:r>
            <a:r>
              <a:rPr lang="en-US" dirty="0" smtClean="0"/>
              <a:t>zoysia</a:t>
            </a:r>
            <a:r>
              <a:rPr lang="en-US" dirty="0" smtClean="0"/>
              <a:t> </a:t>
            </a:r>
            <a:r>
              <a:rPr lang="en-US" dirty="0" smtClean="0"/>
              <a:t>grass*		1 </a:t>
            </a:r>
            <a:r>
              <a:rPr lang="en-US" dirty="0" smtClean="0"/>
              <a:t>to 2 inches</a:t>
            </a:r>
          </a:p>
          <a:p>
            <a:pPr>
              <a:buNone/>
            </a:pPr>
            <a:r>
              <a:rPr lang="en-US" dirty="0" smtClean="0"/>
              <a:t>		Fescue</a:t>
            </a:r>
            <a:r>
              <a:rPr lang="en-US" dirty="0" smtClean="0"/>
              <a:t>, fine; St. Augustine </a:t>
            </a:r>
            <a:r>
              <a:rPr lang="en-US" dirty="0" smtClean="0"/>
              <a:t>grass	1-1/2 </a:t>
            </a:r>
            <a:r>
              <a:rPr lang="en-US" dirty="0" smtClean="0"/>
              <a:t>to 2-1/2 inches</a:t>
            </a:r>
          </a:p>
          <a:p>
            <a:pPr>
              <a:buNone/>
            </a:pPr>
            <a:r>
              <a:rPr lang="en-US" dirty="0" smtClean="0"/>
              <a:t>		Kentucky bluegrass			1-3/4 </a:t>
            </a:r>
            <a:r>
              <a:rPr lang="en-US" dirty="0" smtClean="0"/>
              <a:t>to 2-1/2 inches</a:t>
            </a:r>
          </a:p>
          <a:p>
            <a:pPr>
              <a:buNone/>
            </a:pPr>
            <a:r>
              <a:rPr lang="en-US" dirty="0" smtClean="0"/>
              <a:t>		Ryegrass</a:t>
            </a:r>
            <a:r>
              <a:rPr lang="en-US" dirty="0" smtClean="0"/>
              <a:t>, </a:t>
            </a:r>
            <a:r>
              <a:rPr lang="en-US" dirty="0" smtClean="0"/>
              <a:t>	</a:t>
            </a:r>
            <a:r>
              <a:rPr lang="en-US" dirty="0" smtClean="0"/>
              <a:t>			</a:t>
            </a:r>
            <a:r>
              <a:rPr lang="en-US" dirty="0" smtClean="0"/>
              <a:t>1-1/2 </a:t>
            </a:r>
            <a:r>
              <a:rPr lang="en-US" dirty="0" smtClean="0"/>
              <a:t>to 2 </a:t>
            </a:r>
            <a:r>
              <a:rPr lang="en-US" dirty="0" smtClean="0"/>
              <a:t>inches</a:t>
            </a:r>
            <a:r>
              <a:rPr lang="en-US" dirty="0" smtClean="0"/>
              <a:t> 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 smtClean="0"/>
          </a:p>
          <a:p>
            <a:r>
              <a:rPr lang="en-US" dirty="0" smtClean="0"/>
              <a:t>Edging and trimming are the finishing touches of mowing</a:t>
            </a:r>
          </a:p>
          <a:p>
            <a:r>
              <a:rPr lang="en-US" dirty="0" smtClean="0"/>
              <a:t>leave clippings on the </a:t>
            </a:r>
            <a:r>
              <a:rPr lang="en-US" dirty="0" smtClean="0"/>
              <a:t>lawn</a:t>
            </a:r>
          </a:p>
          <a:p>
            <a:pPr lvl="1"/>
            <a:r>
              <a:rPr lang="en-US" dirty="0" smtClean="0"/>
              <a:t>pieces </a:t>
            </a:r>
            <a:r>
              <a:rPr lang="en-US" dirty="0" smtClean="0"/>
              <a:t>break </a:t>
            </a:r>
            <a:r>
              <a:rPr lang="en-US" dirty="0" smtClean="0"/>
              <a:t>down quickly</a:t>
            </a:r>
          </a:p>
          <a:p>
            <a:pPr lvl="1"/>
            <a:r>
              <a:rPr lang="en-US" dirty="0" smtClean="0"/>
              <a:t>reduce </a:t>
            </a:r>
            <a:r>
              <a:rPr lang="en-US" dirty="0" smtClean="0"/>
              <a:t>the amount of fertilizer </a:t>
            </a:r>
            <a:r>
              <a:rPr lang="en-US" dirty="0" smtClean="0"/>
              <a:t>by </a:t>
            </a:r>
            <a:r>
              <a:rPr lang="en-US" dirty="0" smtClean="0"/>
              <a:t>as much as </a:t>
            </a:r>
            <a:r>
              <a:rPr lang="en-US" dirty="0" smtClean="0"/>
              <a:t>25%</a:t>
            </a:r>
          </a:p>
          <a:p>
            <a:pPr lvl="1"/>
            <a:r>
              <a:rPr lang="en-US" dirty="0" smtClean="0"/>
              <a:t>research </a:t>
            </a:r>
            <a:r>
              <a:rPr lang="en-US" dirty="0" smtClean="0"/>
              <a:t>has proven that the clippings don't cause thatch to build </a:t>
            </a:r>
            <a:r>
              <a:rPr lang="en-US" dirty="0" smtClean="0"/>
              <a:t>up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7086600" y="152400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dummies.com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Watering C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038600"/>
            <a:ext cx="4259624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give </a:t>
            </a:r>
            <a:r>
              <a:rPr lang="en-US" dirty="0" smtClean="0"/>
              <a:t>your plants enough water without giving them too much </a:t>
            </a:r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Watering </a:t>
            </a:r>
            <a:r>
              <a:rPr lang="en-US" dirty="0" smtClean="0"/>
              <a:t>too little can lead to wilt from which the plant may not </a:t>
            </a:r>
            <a:r>
              <a:rPr lang="en-US" dirty="0" smtClean="0"/>
              <a:t>recover</a:t>
            </a:r>
          </a:p>
          <a:p>
            <a:pPr lvl="1"/>
            <a:r>
              <a:rPr lang="en-US" dirty="0" smtClean="0"/>
              <a:t>watering </a:t>
            </a:r>
            <a:r>
              <a:rPr lang="en-US" dirty="0" smtClean="0"/>
              <a:t>too much </a:t>
            </a:r>
            <a:r>
              <a:rPr lang="en-US" dirty="0" smtClean="0"/>
              <a:t>starves </a:t>
            </a:r>
            <a:r>
              <a:rPr lang="en-US" dirty="0" smtClean="0"/>
              <a:t>the roots of </a:t>
            </a:r>
            <a:r>
              <a:rPr lang="en-US" dirty="0" smtClean="0"/>
              <a:t>oxygen</a:t>
            </a:r>
            <a:endParaRPr lang="en-US" dirty="0" smtClean="0"/>
          </a:p>
          <a:p>
            <a:r>
              <a:rPr lang="en-US" dirty="0" smtClean="0"/>
              <a:t>Different size and types of plants require different </a:t>
            </a:r>
            <a:r>
              <a:rPr lang="en-US" dirty="0" smtClean="0"/>
              <a:t>depths and widths. </a:t>
            </a:r>
          </a:p>
          <a:p>
            <a:r>
              <a:rPr lang="en-US" dirty="0" smtClean="0"/>
              <a:t>completely wet the root zone each time you water</a:t>
            </a:r>
          </a:p>
          <a:p>
            <a:pPr lvl="1"/>
            <a:r>
              <a:rPr lang="en-US" dirty="0" smtClean="0"/>
              <a:t>root zone—the area in which the plant’s feeder roots are concentrated. 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1-2-3 Rule is an easy way to remember how deep to water:</a:t>
            </a:r>
          </a:p>
          <a:p>
            <a:pPr lvl="1"/>
            <a:r>
              <a:rPr lang="en-US" dirty="0" smtClean="0"/>
              <a:t>Grass should be watered to a depth of 10 inches</a:t>
            </a:r>
          </a:p>
          <a:p>
            <a:pPr lvl="1"/>
            <a:r>
              <a:rPr lang="en-US" dirty="0" smtClean="0"/>
              <a:t>Water small plants such as groundcovers, cacti, and annuals to a depth of </a:t>
            </a:r>
            <a:r>
              <a:rPr lang="en-US" b="1" dirty="0" smtClean="0"/>
              <a:t>1 foot. </a:t>
            </a:r>
          </a:p>
          <a:p>
            <a:pPr lvl="1"/>
            <a:r>
              <a:rPr lang="en-US" dirty="0" smtClean="0"/>
              <a:t>Water medium plants such as shrubs to a depth of </a:t>
            </a:r>
            <a:r>
              <a:rPr lang="en-US" b="1" dirty="0" smtClean="0"/>
              <a:t>2 feet.</a:t>
            </a:r>
          </a:p>
          <a:p>
            <a:pPr lvl="1"/>
            <a:r>
              <a:rPr lang="en-US" dirty="0" smtClean="0"/>
              <a:t>Water large plants such as trees to a depth of </a:t>
            </a:r>
            <a:r>
              <a:rPr lang="en-US" b="1" dirty="0" smtClean="0"/>
              <a:t>3 feet.</a:t>
            </a:r>
          </a:p>
          <a:p>
            <a:r>
              <a:rPr lang="en-US" dirty="0" smtClean="0"/>
              <a:t>test watering depth with a </a:t>
            </a:r>
            <a:r>
              <a:rPr lang="en-US" dirty="0" smtClean="0"/>
              <a:t>soil </a:t>
            </a:r>
            <a:r>
              <a:rPr lang="en-US" dirty="0" smtClean="0"/>
              <a:t>probe (or a very </a:t>
            </a:r>
            <a:r>
              <a:rPr lang="en-US" dirty="0" smtClean="0"/>
              <a:t>long </a:t>
            </a:r>
            <a:r>
              <a:rPr lang="en-US" dirty="0" smtClean="0"/>
              <a:t>screwdriver)</a:t>
            </a:r>
            <a:endParaRPr lang="en-US" dirty="0" smtClean="0"/>
          </a:p>
          <a:p>
            <a:pPr lvl="1"/>
            <a:r>
              <a:rPr lang="en-US" dirty="0" smtClean="0"/>
              <a:t>Wait one </a:t>
            </a:r>
            <a:r>
              <a:rPr lang="en-US" dirty="0" smtClean="0"/>
              <a:t>hour </a:t>
            </a:r>
            <a:r>
              <a:rPr lang="en-US" dirty="0" smtClean="0"/>
              <a:t>after </a:t>
            </a:r>
            <a:r>
              <a:rPr lang="en-US" dirty="0" smtClean="0"/>
              <a:t>watering</a:t>
            </a:r>
          </a:p>
          <a:p>
            <a:pPr lvl="1"/>
            <a:r>
              <a:rPr lang="en-US" dirty="0" smtClean="0"/>
              <a:t>push </a:t>
            </a:r>
            <a:r>
              <a:rPr lang="en-US" dirty="0" smtClean="0"/>
              <a:t>the probe into the </a:t>
            </a:r>
            <a:r>
              <a:rPr lang="en-US" dirty="0" smtClean="0"/>
              <a:t>soil </a:t>
            </a:r>
            <a:endParaRPr lang="en-US" dirty="0" smtClean="0"/>
          </a:p>
          <a:p>
            <a:pPr lvl="2"/>
            <a:r>
              <a:rPr lang="en-US" dirty="0" smtClean="0"/>
              <a:t>it </a:t>
            </a:r>
            <a:r>
              <a:rPr lang="en-US" dirty="0" smtClean="0"/>
              <a:t>will slide easily through wet soil but will be difficult or impossible to push through dry </a:t>
            </a:r>
            <a:r>
              <a:rPr lang="en-US" dirty="0" smtClean="0"/>
              <a:t>soil</a:t>
            </a:r>
          </a:p>
          <a:p>
            <a:pPr lvl="2"/>
            <a:r>
              <a:rPr lang="en-US" dirty="0" smtClean="0"/>
              <a:t>Water </a:t>
            </a:r>
            <a:r>
              <a:rPr lang="en-US" dirty="0" smtClean="0"/>
              <a:t>your plants and lawn until you can easily slide the probe to the recommended depth. </a:t>
            </a:r>
          </a:p>
          <a:p>
            <a:r>
              <a:rPr lang="en-US" dirty="0" smtClean="0"/>
              <a:t>After </a:t>
            </a:r>
            <a:r>
              <a:rPr lang="en-US" dirty="0" smtClean="0"/>
              <a:t>plants are </a:t>
            </a:r>
            <a:r>
              <a:rPr lang="en-US" dirty="0" smtClean="0"/>
              <a:t>established, </a:t>
            </a:r>
            <a:r>
              <a:rPr lang="en-US" dirty="0" smtClean="0"/>
              <a:t>most water absorbing roots are located near the </a:t>
            </a:r>
            <a:r>
              <a:rPr lang="en-US" dirty="0" smtClean="0"/>
              <a:t>dripline</a:t>
            </a:r>
            <a:endParaRPr lang="en-US" dirty="0" smtClean="0"/>
          </a:p>
          <a:p>
            <a:pPr lvl="1"/>
            <a:r>
              <a:rPr lang="en-US" dirty="0" smtClean="0"/>
              <a:t>beneath </a:t>
            </a:r>
            <a:r>
              <a:rPr lang="en-US" dirty="0" smtClean="0"/>
              <a:t>the outer edge of the plant’s canopy—not close to the trunk or </a:t>
            </a:r>
            <a:r>
              <a:rPr lang="en-US" dirty="0" smtClean="0"/>
              <a:t>stem</a:t>
            </a:r>
          </a:p>
          <a:p>
            <a:pPr lvl="1"/>
            <a:r>
              <a:rPr lang="en-US" dirty="0" smtClean="0"/>
              <a:t>Concentrate </a:t>
            </a:r>
            <a:r>
              <a:rPr lang="en-US" dirty="0" smtClean="0"/>
              <a:t>your emitters along the dripline of each plant.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water will spread down and horizontally as it soaks into the soil, reaching the entire root zone.</a:t>
            </a:r>
          </a:p>
          <a:p>
            <a:r>
              <a:rPr lang="en-US" dirty="0" smtClean="0"/>
              <a:t>When </a:t>
            </a:r>
            <a:r>
              <a:rPr lang="en-US" dirty="0" smtClean="0"/>
              <a:t>plants get more </a:t>
            </a:r>
            <a:r>
              <a:rPr lang="en-US" dirty="0" smtClean="0"/>
              <a:t>water than they need, they grow more than they should, and </a:t>
            </a:r>
            <a:r>
              <a:rPr lang="en-US" dirty="0" smtClean="0"/>
              <a:t>will need to have more </a:t>
            </a:r>
            <a:r>
              <a:rPr lang="en-US" dirty="0" smtClean="0"/>
              <a:t>pruning and mowing. </a:t>
            </a:r>
          </a:p>
          <a:p>
            <a:r>
              <a:rPr lang="en-US" dirty="0" smtClean="0"/>
              <a:t>While fertilizers promote plant growth, they also increase water consumption. Apply the minimum amount of fertilizer needed.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00800" y="152400"/>
            <a:ext cx="2347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wateruseitwisely.com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Watering tips: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Thatch </a:t>
            </a:r>
            <a:r>
              <a:rPr lang="en-US" dirty="0" smtClean="0"/>
              <a:t>in the lawn restricts penetration of water, air and nutrients, and should be removed as soon as possible. </a:t>
            </a:r>
          </a:p>
          <a:p>
            <a:r>
              <a:rPr lang="en-US" dirty="0" smtClean="0"/>
              <a:t>If soil is compacted, aerate (core) to increase water and air </a:t>
            </a:r>
            <a:r>
              <a:rPr lang="en-US" dirty="0" smtClean="0"/>
              <a:t>penetration</a:t>
            </a:r>
          </a:p>
          <a:p>
            <a:pPr lvl="1"/>
            <a:r>
              <a:rPr lang="en-US" dirty="0" smtClean="0"/>
              <a:t>done </a:t>
            </a:r>
            <a:r>
              <a:rPr lang="en-US" dirty="0" smtClean="0"/>
              <a:t>only during </a:t>
            </a:r>
            <a:r>
              <a:rPr lang="en-US" dirty="0" smtClean="0"/>
              <a:t>spring</a:t>
            </a:r>
            <a:endParaRPr lang="en-US" dirty="0" smtClean="0"/>
          </a:p>
          <a:p>
            <a:r>
              <a:rPr lang="en-US" dirty="0" smtClean="0"/>
              <a:t>Properly fertilize</a:t>
            </a:r>
            <a:endParaRPr lang="en-US" dirty="0" smtClean="0"/>
          </a:p>
          <a:p>
            <a:r>
              <a:rPr lang="en-US" dirty="0" smtClean="0"/>
              <a:t>Don’t </a:t>
            </a:r>
            <a:r>
              <a:rPr lang="en-US" dirty="0" smtClean="0"/>
              <a:t>change turf mowing </a:t>
            </a:r>
            <a:r>
              <a:rPr lang="en-US" dirty="0" smtClean="0"/>
              <a:t>height</a:t>
            </a:r>
            <a:endParaRPr lang="en-US" dirty="0" smtClean="0"/>
          </a:p>
          <a:p>
            <a:r>
              <a:rPr lang="en-US" dirty="0" smtClean="0"/>
              <a:t>Eliminate weeds that </a:t>
            </a:r>
            <a:r>
              <a:rPr lang="en-US" dirty="0" smtClean="0"/>
              <a:t>compete </a:t>
            </a:r>
            <a:r>
              <a:rPr lang="en-US" dirty="0" smtClean="0"/>
              <a:t>for </a:t>
            </a:r>
            <a:r>
              <a:rPr lang="en-US" dirty="0" smtClean="0"/>
              <a:t>moisture</a:t>
            </a:r>
            <a:endParaRPr lang="en-US" dirty="0" smtClean="0"/>
          </a:p>
          <a:p>
            <a:r>
              <a:rPr lang="en-US" dirty="0" smtClean="0"/>
              <a:t>Mulch helps planting beds retain </a:t>
            </a:r>
            <a:r>
              <a:rPr lang="en-US" dirty="0" smtClean="0"/>
              <a:t>moisture</a:t>
            </a:r>
            <a:endParaRPr lang="en-US" dirty="0" smtClean="0"/>
          </a:p>
          <a:p>
            <a:r>
              <a:rPr lang="en-US" dirty="0" smtClean="0"/>
              <a:t>U</a:t>
            </a:r>
            <a:r>
              <a:rPr lang="en-US" dirty="0" smtClean="0"/>
              <a:t>se </a:t>
            </a:r>
            <a:r>
              <a:rPr lang="en-US" dirty="0" smtClean="0"/>
              <a:t>an oscillating </a:t>
            </a:r>
            <a:r>
              <a:rPr lang="en-US" dirty="0" smtClean="0"/>
              <a:t>sprinkler</a:t>
            </a:r>
            <a:r>
              <a:rPr lang="en-US" dirty="0" smtClean="0"/>
              <a:t>, or </a:t>
            </a:r>
            <a:r>
              <a:rPr lang="en-US" dirty="0" smtClean="0"/>
              <a:t>impact-drive </a:t>
            </a:r>
            <a:r>
              <a:rPr lang="en-US" dirty="0" smtClean="0"/>
              <a:t>revolving </a:t>
            </a:r>
            <a:r>
              <a:rPr lang="en-US" dirty="0" smtClean="0"/>
              <a:t>sprinkler</a:t>
            </a:r>
          </a:p>
          <a:p>
            <a:pPr lvl="1"/>
            <a:r>
              <a:rPr lang="en-US" dirty="0" smtClean="0"/>
              <a:t>Don’t use a </a:t>
            </a:r>
            <a:r>
              <a:rPr lang="en-US" dirty="0" smtClean="0"/>
              <a:t>hand-held </a:t>
            </a:r>
            <a:r>
              <a:rPr lang="en-US" dirty="0" smtClean="0"/>
              <a:t>hose</a:t>
            </a:r>
            <a:endParaRPr lang="en-US" dirty="0" smtClean="0"/>
          </a:p>
          <a:p>
            <a:r>
              <a:rPr lang="en-US" dirty="0" smtClean="0"/>
              <a:t>Make sure </a:t>
            </a:r>
            <a:r>
              <a:rPr lang="en-US" dirty="0" smtClean="0"/>
              <a:t>sprinkler </a:t>
            </a:r>
            <a:r>
              <a:rPr lang="en-US" dirty="0" smtClean="0"/>
              <a:t>system is in good </a:t>
            </a:r>
            <a:r>
              <a:rPr lang="en-US" dirty="0" smtClean="0"/>
              <a:t>repair</a:t>
            </a:r>
          </a:p>
          <a:p>
            <a:pPr lvl="1"/>
            <a:r>
              <a:rPr lang="en-US" dirty="0" smtClean="0"/>
              <a:t>no leaks</a:t>
            </a:r>
          </a:p>
          <a:p>
            <a:pPr lvl="1"/>
            <a:r>
              <a:rPr lang="en-US" dirty="0" smtClean="0"/>
              <a:t>heads </a:t>
            </a:r>
            <a:r>
              <a:rPr lang="en-US" dirty="0" smtClean="0"/>
              <a:t>are properly adjusted to eliminate any </a:t>
            </a:r>
            <a:r>
              <a:rPr lang="en-US" dirty="0" smtClean="0"/>
              <a:t>overspray</a:t>
            </a:r>
            <a:endParaRPr lang="en-US" dirty="0" smtClean="0"/>
          </a:p>
          <a:p>
            <a:r>
              <a:rPr lang="en-US" dirty="0" smtClean="0"/>
              <a:t>When installing new landscapes, a properly designed and installed irrigation system should be included as a water conservation tool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Consider water consumption when selecting and placing plants (zoning) 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Water early in the day to avoid loss </a:t>
            </a:r>
            <a:r>
              <a:rPr lang="en-US" dirty="0" smtClean="0"/>
              <a:t>due to </a:t>
            </a:r>
            <a:r>
              <a:rPr lang="en-US" dirty="0" smtClean="0"/>
              <a:t>evaporation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Water slowly for longer periods of time to avoid loss due to run-off.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467600" y="457200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wsnla.org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4" name="Picture 4" descr="Prun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590800"/>
            <a:ext cx="4495800" cy="3862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Weeds: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n-US" dirty="0" smtClean="0"/>
              <a:t>A weed </a:t>
            </a:r>
            <a:r>
              <a:rPr lang="en-US" dirty="0" smtClean="0"/>
              <a:t>is any plant that grows where it is not </a:t>
            </a:r>
            <a:r>
              <a:rPr lang="en-US" dirty="0" smtClean="0"/>
              <a:t>wanted</a:t>
            </a:r>
            <a:endParaRPr lang="en-US" dirty="0" smtClean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n-US" dirty="0" smtClean="0"/>
              <a:t>compete </a:t>
            </a:r>
            <a:r>
              <a:rPr lang="en-US" dirty="0" smtClean="0"/>
              <a:t>with crops for nutrients and water</a:t>
            </a:r>
          </a:p>
          <a:p>
            <a:pPr marL="548640" lvl="2">
              <a:spcBef>
                <a:spcPts val="600"/>
              </a:spcBef>
              <a:buSzPct val="70000"/>
            </a:pPr>
            <a:r>
              <a:rPr lang="en-US" dirty="0" smtClean="0"/>
              <a:t>Weeds and crops can coexist for about 3 weeks before too much </a:t>
            </a:r>
            <a:r>
              <a:rPr lang="en-US" dirty="0" smtClean="0"/>
              <a:t>competition</a:t>
            </a:r>
            <a:endParaRPr lang="en-US" dirty="0" smtClean="0"/>
          </a:p>
          <a:p>
            <a:pPr marL="548640" lvl="2">
              <a:spcBef>
                <a:spcPts val="600"/>
              </a:spcBef>
              <a:buSzPct val="70000"/>
            </a:pPr>
            <a:r>
              <a:rPr lang="en-US" dirty="0" smtClean="0"/>
              <a:t>convert productive land into unusable scrub</a:t>
            </a:r>
          </a:p>
          <a:p>
            <a:r>
              <a:rPr lang="en-US" dirty="0" smtClean="0"/>
              <a:t>poisonous</a:t>
            </a:r>
            <a:r>
              <a:rPr lang="en-US" dirty="0" smtClean="0"/>
              <a:t>, distasteful, produce burrs, thorns or other damaging body parts</a:t>
            </a:r>
          </a:p>
          <a:p>
            <a:r>
              <a:rPr lang="en-US" dirty="0" smtClean="0"/>
              <a:t>contaminate harvests</a:t>
            </a:r>
          </a:p>
          <a:p>
            <a:r>
              <a:rPr lang="en-US" dirty="0" smtClean="0"/>
              <a:t>host pests and diseases that can spread to cultivated crops</a:t>
            </a:r>
          </a:p>
          <a:p>
            <a:r>
              <a:rPr lang="en-US" dirty="0" smtClean="0"/>
              <a:t>seeds can lay dormant in the soil for as long as 80-100 years</a:t>
            </a:r>
          </a:p>
          <a:p>
            <a:r>
              <a:rPr lang="en-US" dirty="0" smtClean="0"/>
              <a:t>will germinate if soil is disturbed</a:t>
            </a:r>
          </a:p>
          <a:p>
            <a:r>
              <a:rPr lang="en-US" dirty="0" smtClean="0"/>
              <a:t>can produce as many as 30,000 seeds per plant</a:t>
            </a:r>
          </a:p>
          <a:p>
            <a:pPr lvl="1"/>
            <a:r>
              <a:rPr lang="en-US" dirty="0" smtClean="0"/>
              <a:t>Remove weeds before they seed out</a:t>
            </a:r>
          </a:p>
        </p:txBody>
      </p:sp>
      <p:sp>
        <p:nvSpPr>
          <p:cNvPr id="4" name="Rectangle 3"/>
          <p:cNvSpPr/>
          <p:nvPr/>
        </p:nvSpPr>
        <p:spPr>
          <a:xfrm>
            <a:off x="7162800" y="152400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Wikipedia.org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Herbicides: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b="1" dirty="0" smtClean="0"/>
              <a:t>Contact</a:t>
            </a:r>
            <a:r>
              <a:rPr lang="en-US" dirty="0" smtClean="0"/>
              <a:t> herbicides destroy only that plant tissue in contact with the chemical spray. </a:t>
            </a:r>
            <a:endParaRPr lang="en-US" dirty="0" smtClean="0"/>
          </a:p>
          <a:p>
            <a:pPr lvl="1"/>
            <a:r>
              <a:rPr lang="en-US" dirty="0" smtClean="0"/>
              <a:t>fastest </a:t>
            </a:r>
            <a:r>
              <a:rPr lang="en-US" dirty="0" smtClean="0"/>
              <a:t>acting </a:t>
            </a:r>
            <a:r>
              <a:rPr lang="en-US" dirty="0" smtClean="0"/>
              <a:t>herbicides</a:t>
            </a:r>
          </a:p>
          <a:p>
            <a:pPr lvl="1"/>
            <a:r>
              <a:rPr lang="en-US" dirty="0" smtClean="0"/>
              <a:t>ineffective </a:t>
            </a:r>
            <a:r>
              <a:rPr lang="en-US" dirty="0" smtClean="0"/>
              <a:t>on perennial plants that are able to re-grow from roots or tubers.</a:t>
            </a:r>
          </a:p>
          <a:p>
            <a:pPr lvl="0"/>
            <a:r>
              <a:rPr lang="en-US" b="1" dirty="0" smtClean="0"/>
              <a:t>Systemic</a:t>
            </a:r>
            <a:r>
              <a:rPr lang="en-US" dirty="0" smtClean="0"/>
              <a:t> herbicides are foliar-applied and are translocated through the plant and destroy a greater amount of the plant tissue. </a:t>
            </a:r>
            <a:endParaRPr lang="en-US" dirty="0" smtClean="0"/>
          </a:p>
          <a:p>
            <a:pPr lvl="1"/>
            <a:r>
              <a:rPr lang="en-US" dirty="0" smtClean="0"/>
              <a:t>designed </a:t>
            </a:r>
            <a:r>
              <a:rPr lang="en-US" dirty="0" smtClean="0"/>
              <a:t>to leave no harmful residue in the </a:t>
            </a:r>
            <a:r>
              <a:rPr lang="en-US" dirty="0" smtClean="0"/>
              <a:t>soil.</a:t>
            </a:r>
          </a:p>
          <a:p>
            <a:pPr lvl="0"/>
            <a:r>
              <a:rPr lang="en-US" b="1" dirty="0" smtClean="0"/>
              <a:t>Soil-borne</a:t>
            </a:r>
            <a:r>
              <a:rPr lang="en-US" dirty="0" smtClean="0"/>
              <a:t> herbicides are applied to the soil and are taken up by the roots of the target plant.</a:t>
            </a:r>
          </a:p>
          <a:p>
            <a:pPr lvl="0"/>
            <a:r>
              <a:rPr lang="en-US" b="1" dirty="0" smtClean="0"/>
              <a:t>Pre-emergent</a:t>
            </a:r>
            <a:r>
              <a:rPr lang="en-US" dirty="0" smtClean="0"/>
              <a:t> </a:t>
            </a:r>
            <a:r>
              <a:rPr lang="en-US" dirty="0" smtClean="0"/>
              <a:t>herbicides are applied to the soil and prevent germination or early growth of weed seeds.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62800" y="152400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Wikipedia.org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cultivation of tress is the cultivation of the good, the beautiful, and the ennobling in man. </a:t>
            </a:r>
          </a:p>
          <a:p>
            <a:r>
              <a:rPr lang="en-US" dirty="0" smtClean="0"/>
              <a:t>--J. Sterling Morton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Weeding Methods*: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Drip irrigation: </a:t>
            </a:r>
            <a:r>
              <a:rPr lang="en-US" dirty="0" smtClean="0"/>
              <a:t>Rubber hoses </a:t>
            </a:r>
            <a:r>
              <a:rPr lang="en-US" dirty="0" smtClean="0"/>
              <a:t>bring </a:t>
            </a:r>
            <a:r>
              <a:rPr lang="en-US" dirty="0" smtClean="0"/>
              <a:t>water </a:t>
            </a:r>
            <a:r>
              <a:rPr lang="en-US" dirty="0" smtClean="0"/>
              <a:t>to the roots of the desired plants. This limits weed access to water.</a:t>
            </a:r>
          </a:p>
          <a:p>
            <a:pPr lvl="0"/>
            <a:r>
              <a:rPr lang="en-US" b="1" dirty="0" smtClean="0"/>
              <a:t>Manually</a:t>
            </a:r>
            <a:r>
              <a:rPr lang="en-US" dirty="0" smtClean="0"/>
              <a:t>: pulling weeds by hand</a:t>
            </a:r>
            <a:endParaRPr lang="en-US" dirty="0" smtClean="0"/>
          </a:p>
          <a:p>
            <a:r>
              <a:rPr lang="en-US" b="1" dirty="0" smtClean="0"/>
              <a:t>Mechanical tilling</a:t>
            </a:r>
            <a:r>
              <a:rPr lang="en-US" dirty="0" smtClean="0"/>
              <a:t>: carefully </a:t>
            </a:r>
            <a:r>
              <a:rPr lang="en-US" dirty="0" smtClean="0"/>
              <a:t>till weeds around </a:t>
            </a:r>
            <a:r>
              <a:rPr lang="en-US" dirty="0" smtClean="0"/>
              <a:t>plants</a:t>
            </a:r>
            <a:endParaRPr lang="en-US" dirty="0" smtClean="0"/>
          </a:p>
          <a:p>
            <a:pPr lvl="0"/>
            <a:r>
              <a:rPr lang="en-US" b="1" dirty="0" smtClean="0"/>
              <a:t>Weed </a:t>
            </a:r>
            <a:r>
              <a:rPr lang="en-US" b="1" dirty="0" smtClean="0"/>
              <a:t>mat</a:t>
            </a:r>
            <a:r>
              <a:rPr lang="en-US" dirty="0" smtClean="0"/>
              <a:t>: A weed mat is an </a:t>
            </a:r>
            <a:r>
              <a:rPr lang="en-US" dirty="0" smtClean="0"/>
              <a:t>artificial mulch, </a:t>
            </a:r>
            <a:r>
              <a:rPr lang="en-US" dirty="0" smtClean="0"/>
              <a:t>fibrous cloth material, bark or newspaper laid on top of the soil preventing weeds from growing to the </a:t>
            </a:r>
            <a:r>
              <a:rPr lang="en-US" dirty="0" smtClean="0"/>
              <a:t>surface.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(*a </a:t>
            </a:r>
            <a:r>
              <a:rPr lang="en-US" dirty="0" smtClean="0"/>
              <a:t>combination of methods are </a:t>
            </a:r>
            <a:r>
              <a:rPr lang="en-US" dirty="0" smtClean="0"/>
              <a:t>used)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62800" y="152400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Wikipedia.org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Fertilizing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Fertilizing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smtClean="0"/>
              <a:t>Rates of Application: </a:t>
            </a:r>
            <a:endParaRPr lang="en-US" dirty="0" smtClean="0"/>
          </a:p>
          <a:p>
            <a:pPr lvl="1"/>
            <a:r>
              <a:rPr lang="en-US" dirty="0" smtClean="0"/>
              <a:t>Woody plants--N-P-K </a:t>
            </a:r>
            <a:r>
              <a:rPr lang="en-US" dirty="0" smtClean="0"/>
              <a:t>ratio between 3-1-1 and </a:t>
            </a:r>
            <a:r>
              <a:rPr lang="en-US" dirty="0" smtClean="0"/>
              <a:t>4-1-2</a:t>
            </a:r>
            <a:r>
              <a:rPr lang="en-US" dirty="0" smtClean="0"/>
              <a:t> </a:t>
            </a:r>
            <a:r>
              <a:rPr lang="en-US" dirty="0" smtClean="0"/>
              <a:t>(such as 12-4-4)</a:t>
            </a:r>
            <a:endParaRPr lang="en-US" dirty="0" smtClean="0"/>
          </a:p>
          <a:p>
            <a:pPr lvl="1"/>
            <a:r>
              <a:rPr lang="en-US" dirty="0" smtClean="0"/>
              <a:t>Landscape </a:t>
            </a:r>
            <a:r>
              <a:rPr lang="en-US" dirty="0" smtClean="0"/>
              <a:t>plants--N-P-K ratio of 3-1-2</a:t>
            </a:r>
            <a:endParaRPr lang="en-US" dirty="0" smtClean="0"/>
          </a:p>
          <a:p>
            <a:r>
              <a:rPr lang="en-US" b="1" dirty="0" smtClean="0"/>
              <a:t>Timing </a:t>
            </a:r>
            <a:r>
              <a:rPr lang="en-US" b="1" dirty="0" smtClean="0"/>
              <a:t>Fertilizer Treatments: </a:t>
            </a:r>
            <a:endParaRPr lang="en-US" dirty="0" smtClean="0"/>
          </a:p>
          <a:p>
            <a:pPr lvl="1"/>
            <a:r>
              <a:rPr lang="en-US" dirty="0" smtClean="0"/>
              <a:t>once a year is preferable to less frequent </a:t>
            </a:r>
            <a:r>
              <a:rPr lang="en-US" dirty="0" smtClean="0"/>
              <a:t>applications</a:t>
            </a:r>
          </a:p>
          <a:p>
            <a:pPr lvl="2"/>
            <a:r>
              <a:rPr lang="en-US" dirty="0" smtClean="0"/>
              <a:t>twice </a:t>
            </a:r>
            <a:r>
              <a:rPr lang="en-US" dirty="0" smtClean="0"/>
              <a:t>a year in light sandy soils or in seasons of excess </a:t>
            </a:r>
            <a:r>
              <a:rPr lang="en-US" dirty="0" smtClean="0"/>
              <a:t>rainfall</a:t>
            </a:r>
            <a:endParaRPr lang="en-US" dirty="0" smtClean="0"/>
          </a:p>
          <a:p>
            <a:pPr lvl="1"/>
            <a:r>
              <a:rPr lang="en-US" dirty="0" smtClean="0"/>
              <a:t>best </a:t>
            </a:r>
            <a:r>
              <a:rPr lang="en-US" dirty="0" smtClean="0"/>
              <a:t>time to fertilize in the northern United States is </a:t>
            </a:r>
            <a:r>
              <a:rPr lang="en-US" dirty="0" smtClean="0"/>
              <a:t>autumn</a:t>
            </a:r>
          </a:p>
          <a:p>
            <a:pPr lvl="2"/>
            <a:r>
              <a:rPr lang="en-US" dirty="0" smtClean="0"/>
              <a:t>after </a:t>
            </a:r>
            <a:r>
              <a:rPr lang="en-US" dirty="0" smtClean="0"/>
              <a:t>the first hard freeze in October and before the soil freezes in </a:t>
            </a:r>
            <a:r>
              <a:rPr lang="en-US" dirty="0" smtClean="0"/>
              <a:t>December</a:t>
            </a:r>
          </a:p>
          <a:p>
            <a:pPr lvl="1"/>
            <a:r>
              <a:rPr lang="en-US" dirty="0" smtClean="0"/>
              <a:t>next </a:t>
            </a:r>
            <a:r>
              <a:rPr lang="en-US" dirty="0" smtClean="0"/>
              <a:t>best time </a:t>
            </a:r>
            <a:r>
              <a:rPr lang="en-US" dirty="0" smtClean="0"/>
              <a:t>prior </a:t>
            </a:r>
            <a:r>
              <a:rPr lang="en-US" dirty="0" smtClean="0"/>
              <a:t>to growth in early </a:t>
            </a:r>
            <a:r>
              <a:rPr lang="en-US" dirty="0" smtClean="0"/>
              <a:t>spring</a:t>
            </a:r>
          </a:p>
          <a:p>
            <a:pPr lvl="2"/>
            <a:r>
              <a:rPr lang="en-US" dirty="0" smtClean="0"/>
              <a:t>between </a:t>
            </a:r>
            <a:r>
              <a:rPr lang="en-US" dirty="0" smtClean="0"/>
              <a:t>February and early </a:t>
            </a:r>
            <a:r>
              <a:rPr lang="en-US" dirty="0" smtClean="0"/>
              <a:t>April</a:t>
            </a:r>
          </a:p>
          <a:p>
            <a:pPr lvl="1"/>
            <a:r>
              <a:rPr lang="en-US" dirty="0" smtClean="0"/>
              <a:t>applications </a:t>
            </a:r>
            <a:r>
              <a:rPr lang="en-US" dirty="0" smtClean="0"/>
              <a:t>may be made up to July </a:t>
            </a:r>
            <a:r>
              <a:rPr lang="en-US" dirty="0" smtClean="0"/>
              <a:t>1</a:t>
            </a:r>
          </a:p>
          <a:p>
            <a:pPr lvl="2"/>
            <a:r>
              <a:rPr lang="en-US" dirty="0" smtClean="0"/>
              <a:t>after </a:t>
            </a:r>
            <a:r>
              <a:rPr lang="en-US" dirty="0" smtClean="0"/>
              <a:t>this midsummer date is not </a:t>
            </a:r>
            <a:r>
              <a:rPr lang="en-US" dirty="0" smtClean="0"/>
              <a:t>recommended--it </a:t>
            </a:r>
            <a:r>
              <a:rPr lang="en-US" dirty="0" smtClean="0"/>
              <a:t>could delay acclimation to winter weather </a:t>
            </a:r>
            <a:r>
              <a:rPr lang="en-US" dirty="0" smtClean="0"/>
              <a:t>conditions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b="1" dirty="0" smtClean="0"/>
              <a:t>Methods of Application: </a:t>
            </a:r>
            <a:endParaRPr lang="en-US" dirty="0" smtClean="0"/>
          </a:p>
          <a:p>
            <a:pPr lvl="2"/>
            <a:r>
              <a:rPr lang="en-US" dirty="0" smtClean="0"/>
              <a:t>soil </a:t>
            </a:r>
            <a:r>
              <a:rPr lang="en-US" dirty="0" smtClean="0"/>
              <a:t>should be moist at the time of fertilizing to prevent fertilizer </a:t>
            </a:r>
            <a:r>
              <a:rPr lang="en-US" dirty="0" smtClean="0"/>
              <a:t>injury</a:t>
            </a:r>
            <a:endParaRPr lang="en-US" dirty="0" smtClean="0"/>
          </a:p>
          <a:p>
            <a:pPr lvl="1"/>
            <a:r>
              <a:rPr lang="en-US" b="1" dirty="0" smtClean="0"/>
              <a:t>Liquid Injection into </a:t>
            </a:r>
            <a:r>
              <a:rPr lang="en-US" b="1" dirty="0" smtClean="0"/>
              <a:t>Soil—</a:t>
            </a:r>
            <a:r>
              <a:rPr lang="en-US" dirty="0" smtClean="0"/>
              <a:t>injection sites for fertilizer</a:t>
            </a:r>
            <a:endParaRPr lang="en-US" dirty="0" smtClean="0"/>
          </a:p>
          <a:p>
            <a:pPr lvl="1"/>
            <a:r>
              <a:rPr lang="en-US" b="1" dirty="0" smtClean="0"/>
              <a:t>Drill Hole or Punch </a:t>
            </a:r>
            <a:r>
              <a:rPr lang="en-US" b="1" dirty="0" smtClean="0"/>
              <a:t>Bar--</a:t>
            </a:r>
            <a:r>
              <a:rPr lang="en-US" dirty="0" smtClean="0"/>
              <a:t>opens </a:t>
            </a:r>
            <a:r>
              <a:rPr lang="en-US" dirty="0" smtClean="0"/>
              <a:t>of heavy, compacted soils which allow air and fertilizer to penetrate the </a:t>
            </a:r>
            <a:r>
              <a:rPr lang="en-US" dirty="0" smtClean="0"/>
              <a:t>soil</a:t>
            </a:r>
            <a:endParaRPr lang="en-US" dirty="0" smtClean="0"/>
          </a:p>
          <a:p>
            <a:pPr lvl="1"/>
            <a:r>
              <a:rPr lang="en-US" b="1" dirty="0" smtClean="0"/>
              <a:t>Surface Application--</a:t>
            </a:r>
            <a:r>
              <a:rPr lang="en-US" dirty="0" smtClean="0"/>
              <a:t>surface </a:t>
            </a:r>
            <a:r>
              <a:rPr lang="en-US" dirty="0" smtClean="0"/>
              <a:t>of the </a:t>
            </a:r>
            <a:r>
              <a:rPr lang="en-US" dirty="0" smtClean="0"/>
              <a:t>ground</a:t>
            </a:r>
          </a:p>
          <a:p>
            <a:pPr lvl="1"/>
            <a:r>
              <a:rPr lang="en-US" b="1" dirty="0" smtClean="0"/>
              <a:t>Fertilizer </a:t>
            </a:r>
            <a:r>
              <a:rPr lang="en-US" b="1" dirty="0" smtClean="0"/>
              <a:t>Stakes or </a:t>
            </a:r>
            <a:r>
              <a:rPr lang="en-US" b="1" dirty="0" smtClean="0"/>
              <a:t>Spikes--</a:t>
            </a:r>
            <a:r>
              <a:rPr lang="en-US" dirty="0" smtClean="0"/>
              <a:t>driven </a:t>
            </a:r>
            <a:r>
              <a:rPr lang="en-US" dirty="0" smtClean="0"/>
              <a:t>into the </a:t>
            </a:r>
            <a:r>
              <a:rPr lang="en-US" dirty="0" smtClean="0"/>
              <a:t>soil</a:t>
            </a:r>
          </a:p>
          <a:p>
            <a:pPr lvl="1"/>
            <a:r>
              <a:rPr lang="en-US" b="1" dirty="0" smtClean="0"/>
              <a:t>Foliar Spraying--</a:t>
            </a:r>
            <a:r>
              <a:rPr lang="en-US" dirty="0" smtClean="0"/>
              <a:t>s</a:t>
            </a:r>
            <a:r>
              <a:rPr lang="en-US" dirty="0" smtClean="0"/>
              <a:t>praying </a:t>
            </a:r>
            <a:r>
              <a:rPr lang="en-US" dirty="0" smtClean="0"/>
              <a:t>liquid or water soluble fertilizer on the </a:t>
            </a:r>
            <a:r>
              <a:rPr lang="en-US" dirty="0" smtClean="0"/>
              <a:t>foliage</a:t>
            </a:r>
          </a:p>
          <a:p>
            <a:pPr lvl="1"/>
            <a:r>
              <a:rPr lang="en-US" b="1" dirty="0" smtClean="0"/>
              <a:t>Tree </a:t>
            </a:r>
            <a:r>
              <a:rPr lang="en-US" b="1" dirty="0" smtClean="0"/>
              <a:t>Trunk Injection or </a:t>
            </a:r>
            <a:r>
              <a:rPr lang="en-US" b="1" dirty="0" smtClean="0"/>
              <a:t>Implants—</a:t>
            </a:r>
            <a:r>
              <a:rPr lang="en-US" dirty="0" smtClean="0"/>
              <a:t>holes place in the trunk root flair and infusing with liquid or implants of fertilizer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72400" y="7620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uri.edu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Low-Maintenance Landscape Planning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Repeated from Landscape Design Process ppt.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Keep outlines of grass, decks, sidewalks simple</a:t>
            </a:r>
          </a:p>
          <a:p>
            <a:r>
              <a:rPr lang="en-US" dirty="0" smtClean="0"/>
              <a:t>Keep lawn out of small wedges and acute angles</a:t>
            </a:r>
          </a:p>
          <a:p>
            <a:r>
              <a:rPr lang="en-US" dirty="0" smtClean="0"/>
              <a:t>If it can be mowed with a riding lawnmower without a lot of trimming, it is a low maintenance design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Trees and Shrubs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Own planting bed</a:t>
            </a:r>
          </a:p>
          <a:p>
            <a:pPr lvl="1"/>
            <a:r>
              <a:rPr lang="en-US" dirty="0" smtClean="0"/>
              <a:t>Less edging and trimming if not planted in grass</a:t>
            </a:r>
          </a:p>
          <a:p>
            <a:r>
              <a:rPr lang="en-US" dirty="0" smtClean="0"/>
              <a:t>Next to building Placement</a:t>
            </a:r>
          </a:p>
          <a:p>
            <a:pPr lvl="1"/>
            <a:r>
              <a:rPr lang="en-US" dirty="0" smtClean="0"/>
              <a:t>Genetically small w/ slow rate of growth</a:t>
            </a:r>
          </a:p>
          <a:p>
            <a:r>
              <a:rPr lang="en-US" dirty="0" smtClean="0"/>
              <a:t>Selection </a:t>
            </a:r>
          </a:p>
          <a:p>
            <a:pPr lvl="2"/>
            <a:r>
              <a:rPr lang="en-US" dirty="0" smtClean="0"/>
              <a:t>Little pruning </a:t>
            </a:r>
          </a:p>
          <a:p>
            <a:pPr lvl="2"/>
            <a:r>
              <a:rPr lang="en-US" dirty="0" smtClean="0"/>
              <a:t>pest resistance</a:t>
            </a:r>
          </a:p>
          <a:p>
            <a:pPr lvl="2"/>
            <a:r>
              <a:rPr lang="en-US" dirty="0" smtClean="0"/>
              <a:t>Avoid messy fruit </a:t>
            </a:r>
            <a:r>
              <a:rPr lang="en-US" dirty="0" smtClean="0"/>
              <a:t>droppage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Keep plant materials separate from grass</a:t>
            </a:r>
          </a:p>
          <a:p>
            <a:r>
              <a:rPr lang="en-US" dirty="0" smtClean="0"/>
              <a:t>Learn to use weed barrier fabrics, mulches, groundcovers and chemicals to reduce weeds</a:t>
            </a:r>
          </a:p>
          <a:p>
            <a:r>
              <a:rPr lang="en-US" dirty="0" smtClean="0"/>
              <a:t>Only plant grass where it is actually needed</a:t>
            </a:r>
          </a:p>
          <a:p>
            <a:r>
              <a:rPr lang="en-US" dirty="0" smtClean="0"/>
              <a:t>Use edging materials that are impregnable </a:t>
            </a:r>
          </a:p>
          <a:p>
            <a:pPr lvl="1"/>
            <a:r>
              <a:rPr lang="en-US" dirty="0" smtClean="0"/>
              <a:t>Bender board, metal or concrete edging</a:t>
            </a:r>
          </a:p>
          <a:p>
            <a:pPr lvl="1"/>
            <a:r>
              <a:rPr lang="en-US" dirty="0" smtClean="0"/>
              <a:t>Distinct mowing edge, clean lawn boundary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 annuals sparingly</a:t>
            </a:r>
          </a:p>
          <a:p>
            <a:pPr lvl="1"/>
            <a:r>
              <a:rPr lang="en-US" dirty="0" smtClean="0"/>
              <a:t>Plant every year</a:t>
            </a:r>
          </a:p>
          <a:p>
            <a:pPr lvl="1"/>
            <a:r>
              <a:rPr lang="en-US" dirty="0" smtClean="0"/>
              <a:t>Labor and money intensive</a:t>
            </a:r>
          </a:p>
          <a:p>
            <a:r>
              <a:rPr lang="en-US" dirty="0" smtClean="0"/>
              <a:t>Rely more heavily on perennial flowers, ground covers, flowering shrubs &amp; vines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roots really grow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Grow outward to a diameter 1 to 2 times the height of the tree</a:t>
            </a:r>
          </a:p>
          <a:p>
            <a:r>
              <a:rPr lang="en-US" dirty="0" smtClean="0"/>
              <a:t>Roots lie less than 8 to 12 inches below the surface</a:t>
            </a:r>
          </a:p>
          <a:p>
            <a:r>
              <a:rPr lang="en-US" dirty="0" smtClean="0"/>
              <a:t>Don’t grow in compacted soil under paved streets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162800" y="228600"/>
            <a:ext cx="1475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arborday.org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Girdling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Injures the bark of a tree trunk and extends around much of the trunk’s circumference</a:t>
            </a:r>
          </a:p>
          <a:p>
            <a:r>
              <a:rPr lang="en-US" dirty="0" smtClean="0"/>
              <a:t>Caused by lawnmowers and weed trimmers</a:t>
            </a:r>
          </a:p>
          <a:p>
            <a:r>
              <a:rPr lang="en-US" dirty="0" smtClean="0"/>
              <a:t>Destroy vital </a:t>
            </a:r>
            <a:r>
              <a:rPr lang="en-US" dirty="0" smtClean="0"/>
              <a:t>membranes </a:t>
            </a:r>
            <a:r>
              <a:rPr lang="en-US" dirty="0" smtClean="0"/>
              <a:t>that conduct water and minerals from the roots to the leaves and return the food produced by the leaves to the rest of the tree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239000" y="152400"/>
            <a:ext cx="1475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arborday.org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Pruning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Fruit Tr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219200"/>
            <a:ext cx="4079106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Pruning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Don’t top trees</a:t>
            </a:r>
          </a:p>
          <a:p>
            <a:pPr lvl="1"/>
            <a:r>
              <a:rPr lang="en-US" dirty="0" smtClean="0"/>
              <a:t>Never cut main branches back to stubs</a:t>
            </a:r>
          </a:p>
          <a:p>
            <a:pPr lvl="2"/>
            <a:r>
              <a:rPr lang="en-US" dirty="0" smtClean="0"/>
              <a:t>Weakly attached limbs grow back higher than the original branches</a:t>
            </a:r>
          </a:p>
          <a:p>
            <a:pPr lvl="2"/>
            <a:r>
              <a:rPr lang="en-US" dirty="0" smtClean="0"/>
              <a:t>New grow is ugly &amp; bushy</a:t>
            </a:r>
          </a:p>
          <a:p>
            <a:pPr lvl="2"/>
            <a:r>
              <a:rPr lang="en-US" dirty="0" smtClean="0"/>
              <a:t>Starves tree by drastically reducing food making ability</a:t>
            </a:r>
          </a:p>
          <a:p>
            <a:pPr lvl="2"/>
            <a:r>
              <a:rPr lang="en-US" dirty="0" smtClean="0"/>
              <a:t>Makes tree more susceptible to insects and disease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239000" y="228600"/>
            <a:ext cx="1475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arborday.org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1/3 and ¼ rules of pruning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Never remove more than ¼ of a trees’ crown in a season</a:t>
            </a:r>
          </a:p>
          <a:p>
            <a:pPr lvl="1"/>
            <a:r>
              <a:rPr lang="en-US" dirty="0" smtClean="0"/>
              <a:t>Try to encourage side branches that form angles that are 1/3 off vertical ( 10:00 or 2:00 positions)</a:t>
            </a:r>
          </a:p>
          <a:p>
            <a:pPr lvl="1"/>
            <a:r>
              <a:rPr lang="en-US" dirty="0" smtClean="0"/>
              <a:t>Most species—tree should have a single trunk</a:t>
            </a:r>
          </a:p>
          <a:p>
            <a:pPr lvl="1"/>
            <a:r>
              <a:rPr lang="en-US" dirty="0" smtClean="0"/>
              <a:t>Main side branches should be </a:t>
            </a:r>
            <a:r>
              <a:rPr lang="en-US" dirty="0" smtClean="0"/>
              <a:t>at least </a:t>
            </a:r>
            <a:r>
              <a:rPr lang="en-US" dirty="0" smtClean="0"/>
              <a:t>1/3 smaller than the diameter of the trunk</a:t>
            </a:r>
          </a:p>
          <a:p>
            <a:pPr lvl="1"/>
            <a:r>
              <a:rPr lang="en-US" dirty="0" smtClean="0"/>
              <a:t>Don’t prune up from the bottom any more than 1/3 of the tree’s total height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to make a pruning cut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Large limbs</a:t>
            </a:r>
          </a:p>
          <a:p>
            <a:pPr lvl="2"/>
            <a:r>
              <a:rPr lang="en-US" dirty="0" smtClean="0"/>
              <a:t>Make a partial cut from beneath</a:t>
            </a:r>
          </a:p>
          <a:p>
            <a:pPr lvl="2"/>
            <a:r>
              <a:rPr lang="en-US" dirty="0" smtClean="0"/>
              <a:t>Make a second cut from above several inches out and allow the limb to fall</a:t>
            </a:r>
          </a:p>
          <a:p>
            <a:pPr lvl="2"/>
            <a:r>
              <a:rPr lang="en-US" dirty="0" smtClean="0"/>
              <a:t>Complete the job with a final cut just outside the branch collar</a:t>
            </a:r>
          </a:p>
          <a:p>
            <a:pPr lvl="1"/>
            <a:r>
              <a:rPr lang="en-US" dirty="0" smtClean="0"/>
              <a:t>Small  branches</a:t>
            </a:r>
          </a:p>
          <a:p>
            <a:pPr lvl="2"/>
            <a:r>
              <a:rPr lang="en-US" dirty="0" smtClean="0"/>
              <a:t>Make a sharp clean cut, just beyond a lateral bud or other branch</a:t>
            </a:r>
          </a:p>
        </p:txBody>
      </p:sp>
      <p:sp>
        <p:nvSpPr>
          <p:cNvPr id="4" name="Rectangle 3"/>
          <p:cNvSpPr/>
          <p:nvPr/>
        </p:nvSpPr>
        <p:spPr>
          <a:xfrm>
            <a:off x="7239000" y="152400"/>
            <a:ext cx="1475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arborday.org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Improper topping cuts</a:t>
            </a:r>
            <a:endParaRPr lang="en-US" dirty="0"/>
          </a:p>
        </p:txBody>
      </p:sp>
      <p:pic>
        <p:nvPicPr>
          <p:cNvPr id="3074" name="Picture 2" descr="C:\Users\Brenda Patten\Documents\WORKING LANDSCAPE\Maintaining\1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524000"/>
            <a:ext cx="4724400" cy="2684491"/>
          </a:xfrm>
          <a:prstGeom prst="rect">
            <a:avLst/>
          </a:prstGeom>
          <a:noFill/>
        </p:spPr>
      </p:pic>
      <p:pic>
        <p:nvPicPr>
          <p:cNvPr id="5" name="Picture 2" descr="C:\Users\Brenda Patten\Documents\WORKING LANDSCAPE\Maintaining\1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500562"/>
            <a:ext cx="5429766" cy="2357438"/>
          </a:xfrm>
          <a:prstGeom prst="rect">
            <a:avLst/>
          </a:prstGeom>
          <a:noFill/>
        </p:spPr>
      </p:pic>
      <p:pic>
        <p:nvPicPr>
          <p:cNvPr id="6" name="Picture 2" descr="C:\Users\Brenda Patten\Documents\WORKING LANDSCAPE\Maintaining\1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905000"/>
            <a:ext cx="2523328" cy="385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569</TotalTime>
  <Words>1397</Words>
  <Application>Microsoft Office PowerPoint</Application>
  <PresentationFormat>On-screen Show (4:3)</PresentationFormat>
  <Paragraphs>228</Paragraphs>
  <Slides>27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Oriel</vt:lpstr>
      <vt:lpstr>Landscape Maintenance</vt:lpstr>
      <vt:lpstr>TREES </vt:lpstr>
      <vt:lpstr>Where roots really grow</vt:lpstr>
      <vt:lpstr>Girdling</vt:lpstr>
      <vt:lpstr>Pruning</vt:lpstr>
      <vt:lpstr>Pruning </vt:lpstr>
      <vt:lpstr> 1/3 and ¼ rules of pruning </vt:lpstr>
      <vt:lpstr> How to make a pruning cut </vt:lpstr>
      <vt:lpstr>Improper topping cuts</vt:lpstr>
      <vt:lpstr>Mulching</vt:lpstr>
      <vt:lpstr>The value of mulch</vt:lpstr>
      <vt:lpstr>mowing</vt:lpstr>
      <vt:lpstr>Mowing</vt:lpstr>
      <vt:lpstr>watering</vt:lpstr>
      <vt:lpstr>Watering</vt:lpstr>
      <vt:lpstr>Watering tips:</vt:lpstr>
      <vt:lpstr>Weeding</vt:lpstr>
      <vt:lpstr>Weeds:</vt:lpstr>
      <vt:lpstr> Herbicides:</vt:lpstr>
      <vt:lpstr>Organic Weeding Methods*:</vt:lpstr>
      <vt:lpstr>Fertilizing </vt:lpstr>
      <vt:lpstr>Fertilizing</vt:lpstr>
      <vt:lpstr>Low-Maintenance Landscape Planning</vt:lpstr>
      <vt:lpstr>Design</vt:lpstr>
      <vt:lpstr>Trees and Shrubs</vt:lpstr>
      <vt:lpstr>Lawn</vt:lpstr>
      <vt:lpstr>Flowers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Landscape Maintenance</dc:title>
  <dc:creator>PattJust</dc:creator>
  <cp:lastModifiedBy>Brenda Patten</cp:lastModifiedBy>
  <cp:revision>64</cp:revision>
  <dcterms:created xsi:type="dcterms:W3CDTF">2010-03-18T16:36:36Z</dcterms:created>
  <dcterms:modified xsi:type="dcterms:W3CDTF">2010-06-11T00:22:43Z</dcterms:modified>
</cp:coreProperties>
</file>