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1" r:id="rId4"/>
    <p:sldId id="262" r:id="rId5"/>
    <p:sldId id="259" r:id="rId6"/>
    <p:sldId id="263" r:id="rId7"/>
    <p:sldId id="260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000000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397" autoAdjust="0"/>
    <p:restoredTop sz="94683" autoAdjust="0"/>
  </p:normalViewPr>
  <p:slideViewPr>
    <p:cSldViewPr>
      <p:cViewPr varScale="1">
        <p:scale>
          <a:sx n="104" d="100"/>
          <a:sy n="104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4B37B8AF-4682-47A4-BB53-33AE8F44F5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EEC3697-9A24-43EE-91A2-8B36BBDBBD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7763F-A86A-4A17-96AC-FDD1D91C5A26}" type="slidenum">
              <a:rPr lang="en-US"/>
              <a:pPr/>
              <a:t>1</a:t>
            </a:fld>
            <a:endParaRPr lang="en-US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B9D76A-D07E-4173-82AA-46B722F7F09F}" type="slidenum">
              <a:rPr lang="en-US"/>
              <a:pPr/>
              <a:t>2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10F507-A559-41C6-B8F3-31E6956CE6A1}" type="slidenum">
              <a:rPr lang="en-US"/>
              <a:pPr/>
              <a:t>3</a:t>
            </a:fld>
            <a:endParaRPr lang="en-US"/>
          </a:p>
        </p:txBody>
      </p:sp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6052E3-2F17-4A46-83F8-9F1F6A2F1655}" type="slidenum">
              <a:rPr lang="en-US"/>
              <a:pPr/>
              <a:t>4</a:t>
            </a:fld>
            <a:endParaRPr lang="en-US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AB6F5F-600D-4445-B3FA-3A5B7A6AAA97}" type="slidenum">
              <a:rPr lang="en-US"/>
              <a:pPr/>
              <a:t>5</a:t>
            </a:fld>
            <a:endParaRPr lang="en-US"/>
          </a:p>
        </p:txBody>
      </p:sp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ECE1F-0F70-46AE-82A7-8ABA3B65DC89}" type="slidenum">
              <a:rPr lang="en-US"/>
              <a:pPr/>
              <a:t>6</a:t>
            </a:fld>
            <a:endParaRPr lang="en-U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1E4A2-C2A7-437F-8B7C-04E31A313411}" type="slidenum">
              <a:rPr lang="en-US"/>
              <a:pPr/>
              <a:t>7</a:t>
            </a:fld>
            <a:endParaRPr lang="en-US"/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EB9512-82A5-4B58-871C-587C9B86F401}" type="slidenum">
              <a:rPr lang="en-US"/>
              <a:pPr/>
              <a:t>8</a:t>
            </a:fld>
            <a:endParaRPr lang="en-US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6B65B6-3BFE-49D3-A3EF-497CB5403D41}" type="slidenum">
              <a:rPr lang="en-US"/>
              <a:pPr/>
              <a:t>9</a:t>
            </a:fld>
            <a:endParaRPr 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600200" y="1676400"/>
            <a:ext cx="7543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76400" y="2971800"/>
            <a:ext cx="7467600" cy="1371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249988"/>
            <a:ext cx="8839200" cy="6080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</p:txBody>
      </p:sp>
      <p:sp>
        <p:nvSpPr>
          <p:cNvPr id="3084" name="Arc 12"/>
          <p:cNvSpPr>
            <a:spLocks/>
          </p:cNvSpPr>
          <p:nvPr/>
        </p:nvSpPr>
        <p:spPr bwMode="auto">
          <a:xfrm>
            <a:off x="-76200" y="-1752600"/>
            <a:ext cx="400050" cy="6400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21600"/>
              <a:gd name="T1" fmla="*/ 43200 h 43200"/>
              <a:gd name="T2" fmla="*/ 21600 w 21600"/>
              <a:gd name="T3" fmla="*/ 0 h 43200"/>
              <a:gd name="T4" fmla="*/ 2160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43200" stroke="0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Arc 13"/>
          <p:cNvSpPr>
            <a:spLocks/>
          </p:cNvSpPr>
          <p:nvPr/>
        </p:nvSpPr>
        <p:spPr bwMode="auto">
          <a:xfrm>
            <a:off x="1219200" y="1981200"/>
            <a:ext cx="400050" cy="6400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0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49238" y="0"/>
            <a:ext cx="1066800" cy="685641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000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 rot="6000000">
            <a:off x="876300" y="2095500"/>
            <a:ext cx="723900" cy="57150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76200" dir="5400000" algn="ctr" rotWithShape="0">
              <a:srgbClr val="003399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 rot="6000000">
            <a:off x="533400" y="2038350"/>
            <a:ext cx="723900" cy="57150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76200" dir="5400000" algn="ctr" rotWithShape="0">
              <a:schemeClr val="tx1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47650"/>
            <a:ext cx="1905000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247650"/>
            <a:ext cx="5562600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47650"/>
            <a:ext cx="7620000" cy="104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600200"/>
            <a:ext cx="762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3962400"/>
            <a:ext cx="762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89154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47650"/>
            <a:ext cx="7620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600200"/>
            <a:ext cx="7620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00"/>
                </a:solidFill>
                <a:latin typeface="Lucida Calligraphy" pitchFamily="66" charset="0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  <p:sp>
        <p:nvSpPr>
          <p:cNvPr id="1036" name="Arc 12"/>
          <p:cNvSpPr>
            <a:spLocks/>
          </p:cNvSpPr>
          <p:nvPr/>
        </p:nvSpPr>
        <p:spPr bwMode="auto">
          <a:xfrm>
            <a:off x="-76200" y="-1752600"/>
            <a:ext cx="400050" cy="6400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21600"/>
              <a:gd name="T1" fmla="*/ 43200 h 43200"/>
              <a:gd name="T2" fmla="*/ 21600 w 21600"/>
              <a:gd name="T3" fmla="*/ 0 h 43200"/>
              <a:gd name="T4" fmla="*/ 2160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43200" stroke="0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7" name="Arc 13"/>
          <p:cNvSpPr>
            <a:spLocks/>
          </p:cNvSpPr>
          <p:nvPr/>
        </p:nvSpPr>
        <p:spPr bwMode="auto">
          <a:xfrm>
            <a:off x="1219200" y="1981200"/>
            <a:ext cx="400050" cy="6400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0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249238" y="0"/>
            <a:ext cx="1066800" cy="685641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000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 rot="6000000">
            <a:off x="800100" y="590550"/>
            <a:ext cx="723900" cy="57150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76200" dir="5400000" algn="ctr" rotWithShape="0">
              <a:srgbClr val="003399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 rot="6000000">
            <a:off x="457200" y="533400"/>
            <a:ext cx="723900" cy="57150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76200" dir="5400000" algn="ctr" rotWithShape="0">
              <a:schemeClr val="tx1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Life</a:t>
            </a:r>
            <a:r>
              <a:rPr lang="en-US">
                <a:latin typeface="Arial" charset="0"/>
              </a:rPr>
              <a:t>Knowledge</a:t>
            </a:r>
            <a:r>
              <a:rPr lang="en-US"/>
              <a:t>®</a:t>
            </a:r>
          </a:p>
        </p:txBody>
      </p:sp>
      <p:sp>
        <p:nvSpPr>
          <p:cNvPr id="4098" name="Rectangle 2"/>
          <p:cNvSpPr>
            <a:spLocks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Factors of Self-Image</a:t>
            </a:r>
          </a:p>
        </p:txBody>
      </p:sp>
      <p:sp>
        <p:nvSpPr>
          <p:cNvPr id="4099" name="Rectangle 3"/>
          <p:cNvSpPr>
            <a:spLocks noChangeArrowheads="1"/>
          </p:cNvSpPr>
          <p:nvPr>
            <p:ph type="subTitle" idx="1"/>
          </p:nvPr>
        </p:nvSpPr>
        <p:spPr>
          <a:xfrm>
            <a:off x="1676400" y="2971800"/>
            <a:ext cx="4876800" cy="17526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How do I begin to grow?</a:t>
            </a:r>
          </a:p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" y="6142038"/>
            <a:ext cx="1219200" cy="639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 charset="0"/>
              </a:rPr>
              <a:t>Stage One of Development</a:t>
            </a:r>
            <a:br>
              <a:rPr lang="en-US" sz="1200" b="1">
                <a:solidFill>
                  <a:srgbClr val="000000"/>
                </a:solidFill>
                <a:latin typeface="Arial" charset="0"/>
              </a:rPr>
            </a:br>
            <a:r>
              <a:rPr lang="en-US" sz="1200" b="1">
                <a:solidFill>
                  <a:srgbClr val="000000"/>
                </a:solidFill>
                <a:latin typeface="Arial" charset="0"/>
              </a:rPr>
              <a:t>ME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8600" y="5867400"/>
            <a:ext cx="10668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 charset="0"/>
              </a:rPr>
              <a:t>HS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What is self-image?</a:t>
            </a:r>
          </a:p>
        </p:txBody>
      </p:sp>
      <p:sp>
        <p:nvSpPr>
          <p:cNvPr id="5123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2286000" y="1600200"/>
            <a:ext cx="6248400" cy="4800600"/>
          </a:xfrm>
          <a:noFill/>
          <a:ln/>
        </p:spPr>
        <p:txBody>
          <a:bodyPr/>
          <a:lstStyle/>
          <a:p>
            <a:r>
              <a:rPr lang="en-US" sz="2800">
                <a:solidFill>
                  <a:srgbClr val="FF0000"/>
                </a:solidFill>
              </a:rPr>
              <a:t>Self-image is the way a person sees his or her inner and outer “being”.</a:t>
            </a:r>
          </a:p>
          <a:p>
            <a:pPr>
              <a:buFontTx/>
              <a:buNone/>
            </a:pPr>
            <a:endParaRPr lang="en-US" sz="28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Often times there are differences between what we see and think about ourselves and what others see and think about us.</a:t>
            </a:r>
          </a:p>
        </p:txBody>
      </p:sp>
      <p:sp>
        <p:nvSpPr>
          <p:cNvPr id="5209" name="Text Box 89"/>
          <p:cNvSpPr txBox="1">
            <a:spLocks noChangeArrowheads="1"/>
          </p:cNvSpPr>
          <p:nvPr/>
        </p:nvSpPr>
        <p:spPr bwMode="auto">
          <a:xfrm>
            <a:off x="228600" y="62484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1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30 TM A1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68610" name="Rectangle 2"/>
          <p:cNvSpPr>
            <a:spLocks noChangeArrowheads="1"/>
          </p:cNvSpPr>
          <p:nvPr>
            <p:ph type="title"/>
          </p:nvPr>
        </p:nvSpPr>
        <p:spPr>
          <a:xfrm>
            <a:off x="1600200" y="704850"/>
            <a:ext cx="6934200" cy="1047750"/>
          </a:xfrm>
          <a:noFill/>
          <a:ln/>
        </p:spPr>
        <p:txBody>
          <a:bodyPr/>
          <a:lstStyle/>
          <a:p>
            <a:r>
              <a:rPr lang="en-US" sz="3600" b="1">
                <a:solidFill>
                  <a:srgbClr val="FFFF00"/>
                </a:solidFill>
              </a:rPr>
              <a:t>Three aspects that represent and affect your self-image</a:t>
            </a:r>
          </a:p>
        </p:txBody>
      </p:sp>
      <p:sp>
        <p:nvSpPr>
          <p:cNvPr id="68611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1981200" y="2438400"/>
            <a:ext cx="6705600" cy="3124200"/>
          </a:xfrm>
          <a:noFill/>
          <a:ln/>
        </p:spPr>
        <p:txBody>
          <a:bodyPr/>
          <a:lstStyle/>
          <a:p>
            <a:pPr marL="533400" indent="-533400">
              <a:spcBef>
                <a:spcPct val="50000"/>
              </a:spcBef>
              <a:buFontTx/>
              <a:buAutoNum type="arabicPeriod"/>
            </a:pPr>
            <a:r>
              <a:rPr lang="en-US" sz="2800">
                <a:solidFill>
                  <a:srgbClr val="FF0000"/>
                </a:solidFill>
              </a:rPr>
              <a:t>How you </a:t>
            </a:r>
            <a:r>
              <a:rPr lang="en-US" sz="2800" b="1">
                <a:solidFill>
                  <a:srgbClr val="FFFF00"/>
                </a:solidFill>
              </a:rPr>
              <a:t>see yourself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</a:pPr>
            <a:r>
              <a:rPr lang="en-US" sz="2800">
                <a:solidFill>
                  <a:srgbClr val="FF0000"/>
                </a:solidFill>
              </a:rPr>
              <a:t>How you </a:t>
            </a:r>
            <a:r>
              <a:rPr lang="en-US" sz="2800" b="1">
                <a:solidFill>
                  <a:srgbClr val="FFFF00"/>
                </a:solidFill>
              </a:rPr>
              <a:t>would like to see yourself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</a:pPr>
            <a:r>
              <a:rPr lang="en-US" sz="2800">
                <a:solidFill>
                  <a:srgbClr val="FF0000"/>
                </a:solidFill>
              </a:rPr>
              <a:t>How you think that </a:t>
            </a:r>
            <a:r>
              <a:rPr lang="en-US" sz="2800" b="1">
                <a:solidFill>
                  <a:srgbClr val="FFFF00"/>
                </a:solidFill>
              </a:rPr>
              <a:t>others see you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28600" y="63246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1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30 TM A2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69634" name="Rectangle 2"/>
          <p:cNvSpPr>
            <a:spLocks noChangeArrowheads="1"/>
          </p:cNvSpPr>
          <p:nvPr>
            <p:ph type="title"/>
          </p:nvPr>
        </p:nvSpPr>
        <p:spPr>
          <a:xfrm>
            <a:off x="1600200" y="228600"/>
            <a:ext cx="6934200" cy="914400"/>
          </a:xfrm>
          <a:noFill/>
          <a:ln/>
        </p:spPr>
        <p:txBody>
          <a:bodyPr/>
          <a:lstStyle/>
          <a:p>
            <a:r>
              <a:rPr lang="en-US" sz="3600" b="1">
                <a:solidFill>
                  <a:srgbClr val="FFFF00"/>
                </a:solidFill>
              </a:rPr>
              <a:t>Three Divisions of Self-Image</a:t>
            </a:r>
          </a:p>
        </p:txBody>
      </p:sp>
      <p:sp>
        <p:nvSpPr>
          <p:cNvPr id="69635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1905000" y="1676400"/>
            <a:ext cx="6248400" cy="4572000"/>
          </a:xfrm>
          <a:noFill/>
          <a:ln/>
        </p:spPr>
        <p:txBody>
          <a:bodyPr/>
          <a:lstStyle/>
          <a:p>
            <a:pPr marL="533400" indent="-533400">
              <a:spcBef>
                <a:spcPct val="75000"/>
              </a:spcBef>
              <a:buFontTx/>
              <a:buAutoNum type="arabicPeriod"/>
            </a:pPr>
            <a:r>
              <a:rPr lang="en-US" sz="2800" b="1">
                <a:solidFill>
                  <a:srgbClr val="FF0000"/>
                </a:solidFill>
              </a:rPr>
              <a:t>Physical</a:t>
            </a:r>
            <a:r>
              <a:rPr lang="en-US" sz="2800">
                <a:solidFill>
                  <a:srgbClr val="FF0000"/>
                </a:solidFill>
              </a:rPr>
              <a:t> - perception based on </a:t>
            </a:r>
            <a:r>
              <a:rPr lang="en-US" sz="2800" b="1">
                <a:solidFill>
                  <a:srgbClr val="FF0000"/>
                </a:solidFill>
              </a:rPr>
              <a:t>outward</a:t>
            </a:r>
            <a:r>
              <a:rPr lang="en-US" sz="2800">
                <a:solidFill>
                  <a:srgbClr val="FF0000"/>
                </a:solidFill>
              </a:rPr>
              <a:t> appearances</a:t>
            </a:r>
          </a:p>
          <a:p>
            <a:pPr marL="533400" indent="-533400">
              <a:spcBef>
                <a:spcPct val="75000"/>
              </a:spcBef>
              <a:buFontTx/>
              <a:buAutoNum type="arabicPeriod"/>
            </a:pPr>
            <a:r>
              <a:rPr lang="en-US" sz="2800" b="1">
                <a:solidFill>
                  <a:srgbClr val="FF0000"/>
                </a:solidFill>
              </a:rPr>
              <a:t>Emotional</a:t>
            </a:r>
            <a:r>
              <a:rPr lang="en-US" sz="2800">
                <a:solidFill>
                  <a:srgbClr val="FF0000"/>
                </a:solidFill>
              </a:rPr>
              <a:t> - perception according to </a:t>
            </a:r>
            <a:r>
              <a:rPr lang="en-US" sz="2800" b="1">
                <a:solidFill>
                  <a:srgbClr val="FF0000"/>
                </a:solidFill>
              </a:rPr>
              <a:t>emotional</a:t>
            </a:r>
            <a:r>
              <a:rPr lang="en-US" sz="2800">
                <a:solidFill>
                  <a:srgbClr val="FF0000"/>
                </a:solidFill>
              </a:rPr>
              <a:t> characteristics</a:t>
            </a:r>
          </a:p>
          <a:p>
            <a:pPr marL="533400" indent="-533400">
              <a:spcBef>
                <a:spcPct val="75000"/>
              </a:spcBef>
              <a:buFontTx/>
              <a:buAutoNum type="arabicPeriod"/>
            </a:pPr>
            <a:r>
              <a:rPr lang="en-US" sz="2800" b="1">
                <a:solidFill>
                  <a:srgbClr val="FF0000"/>
                </a:solidFill>
              </a:rPr>
              <a:t>Intellectual</a:t>
            </a:r>
            <a:r>
              <a:rPr lang="en-US" sz="2800">
                <a:solidFill>
                  <a:srgbClr val="FF0000"/>
                </a:solidFill>
              </a:rPr>
              <a:t> - perception based upon our </a:t>
            </a:r>
            <a:r>
              <a:rPr lang="en-US" sz="2800" b="1">
                <a:solidFill>
                  <a:srgbClr val="FF0000"/>
                </a:solidFill>
              </a:rPr>
              <a:t>educational successes and failures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228600" y="63246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1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30 TM A3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6656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Positive Factors of Self-Image</a:t>
            </a:r>
          </a:p>
        </p:txBody>
      </p:sp>
      <p:sp>
        <p:nvSpPr>
          <p:cNvPr id="66563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2362200" y="2362200"/>
            <a:ext cx="5334000" cy="40386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Family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Friends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Mentors</a:t>
            </a:r>
          </a:p>
          <a:p>
            <a:pPr lvl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coaches, teachers, religious leaders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Accomplishments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Successes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228600" y="63246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2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30 TM B1 </a:t>
            </a:r>
          </a:p>
        </p:txBody>
      </p:sp>
      <p:pic>
        <p:nvPicPr>
          <p:cNvPr id="66568" name="Picture 8" descr="MCj043616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2362200"/>
            <a:ext cx="1841500" cy="132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Negative Factors of Self-Image</a:t>
            </a:r>
          </a:p>
        </p:txBody>
      </p:sp>
      <p:sp>
        <p:nvSpPr>
          <p:cNvPr id="71683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2362200" y="1600200"/>
            <a:ext cx="5334000" cy="48006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Advertisements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Media </a:t>
            </a:r>
          </a:p>
          <a:p>
            <a:pPr lvl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television, movies, magazines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Peers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Personal Failures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Destructive or Damaging Experiences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28600" y="62484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2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30 TM B2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67586" name="Rectangle 2"/>
          <p:cNvSpPr>
            <a:spLocks noChangeArrowheads="1"/>
          </p:cNvSpPr>
          <p:nvPr>
            <p:ph type="title"/>
          </p:nvPr>
        </p:nvSpPr>
        <p:spPr>
          <a:xfrm>
            <a:off x="1676400" y="228600"/>
            <a:ext cx="7315200" cy="1371600"/>
          </a:xfrm>
          <a:noFill/>
          <a:ln/>
        </p:spPr>
        <p:txBody>
          <a:bodyPr/>
          <a:lstStyle/>
          <a:p>
            <a:r>
              <a:rPr lang="en-US" sz="3600" b="1">
                <a:solidFill>
                  <a:srgbClr val="FFFF00"/>
                </a:solidFill>
              </a:rPr>
              <a:t>Four Ways to Promote Positive </a:t>
            </a:r>
            <a:br>
              <a:rPr lang="en-US" sz="3600" b="1">
                <a:solidFill>
                  <a:srgbClr val="FFFF00"/>
                </a:solidFill>
              </a:rPr>
            </a:br>
            <a:r>
              <a:rPr lang="en-US" sz="3600" b="1">
                <a:solidFill>
                  <a:srgbClr val="FFFF00"/>
                </a:solidFill>
              </a:rPr>
              <a:t>Self-Image</a:t>
            </a:r>
          </a:p>
        </p:txBody>
      </p:sp>
      <p:sp>
        <p:nvSpPr>
          <p:cNvPr id="67587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2209800" y="2362200"/>
            <a:ext cx="6248400" cy="4191000"/>
          </a:xfrm>
          <a:noFill/>
          <a:ln/>
        </p:spPr>
        <p:txBody>
          <a:bodyPr/>
          <a:lstStyle/>
          <a:p>
            <a:pPr marL="533400" indent="-533400">
              <a:spcBef>
                <a:spcPct val="50000"/>
              </a:spcBef>
              <a:buFontTx/>
              <a:buAutoNum type="arabicPeriod"/>
            </a:pPr>
            <a:r>
              <a:rPr lang="en-US" sz="2800">
                <a:solidFill>
                  <a:srgbClr val="FF0000"/>
                </a:solidFill>
              </a:rPr>
              <a:t>Build upon your </a:t>
            </a:r>
            <a:r>
              <a:rPr lang="en-US" sz="2800" b="1">
                <a:solidFill>
                  <a:srgbClr val="FFFF00"/>
                </a:solidFill>
              </a:rPr>
              <a:t>successes</a:t>
            </a:r>
          </a:p>
          <a:p>
            <a:pPr marL="533400" indent="-533400">
              <a:spcBef>
                <a:spcPct val="50000"/>
              </a:spcBef>
              <a:buFontTx/>
              <a:buNone/>
            </a:pPr>
            <a:endParaRPr lang="en-US" sz="2800" b="1">
              <a:solidFill>
                <a:srgbClr val="FFFF00"/>
              </a:solidFill>
            </a:endParaRPr>
          </a:p>
          <a:p>
            <a:pPr marL="914400" lvl="1" indent="-45720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Celebrate your successes</a:t>
            </a:r>
          </a:p>
          <a:p>
            <a:pPr marL="914400" lvl="1" indent="-45720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Engage in activities that stem from successes to increase your level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of challenge  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28600" y="62484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3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30 TM C1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82946" name="Rectangle 2"/>
          <p:cNvSpPr>
            <a:spLocks noChangeArrowheads="1"/>
          </p:cNvSpPr>
          <p:nvPr>
            <p:ph type="title"/>
          </p:nvPr>
        </p:nvSpPr>
        <p:spPr>
          <a:xfrm>
            <a:off x="1676400" y="228600"/>
            <a:ext cx="7315200" cy="1371600"/>
          </a:xfrm>
          <a:noFill/>
          <a:ln/>
        </p:spPr>
        <p:txBody>
          <a:bodyPr/>
          <a:lstStyle/>
          <a:p>
            <a:r>
              <a:rPr lang="en-US" sz="3600" b="1">
                <a:solidFill>
                  <a:srgbClr val="FFFF00"/>
                </a:solidFill>
              </a:rPr>
              <a:t>Four Ways to Promote Positive </a:t>
            </a:r>
            <a:br>
              <a:rPr lang="en-US" sz="3600" b="1">
                <a:solidFill>
                  <a:srgbClr val="FFFF00"/>
                </a:solidFill>
              </a:rPr>
            </a:br>
            <a:r>
              <a:rPr lang="en-US" sz="3600" b="1">
                <a:solidFill>
                  <a:srgbClr val="FFFF00"/>
                </a:solidFill>
              </a:rPr>
              <a:t>Self-Image</a:t>
            </a:r>
          </a:p>
        </p:txBody>
      </p:sp>
      <p:sp>
        <p:nvSpPr>
          <p:cNvPr id="82947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2209800" y="2057400"/>
            <a:ext cx="6248400" cy="4495800"/>
          </a:xfrm>
          <a:noFill/>
          <a:ln/>
        </p:spPr>
        <p:txBody>
          <a:bodyPr/>
          <a:lstStyle/>
          <a:p>
            <a:pPr marL="533400" indent="-533400">
              <a:spcBef>
                <a:spcPct val="50000"/>
              </a:spcBef>
              <a:buFontTx/>
              <a:buAutoNum type="arabicPeriod" startAt="2"/>
            </a:pPr>
            <a:r>
              <a:rPr lang="en-US" sz="2800">
                <a:solidFill>
                  <a:srgbClr val="FF0000"/>
                </a:solidFill>
              </a:rPr>
              <a:t>Concentrate on your </a:t>
            </a:r>
            <a:r>
              <a:rPr lang="en-US" sz="2800" b="1">
                <a:solidFill>
                  <a:srgbClr val="FFFF00"/>
                </a:solidFill>
              </a:rPr>
              <a:t>possibilities</a:t>
            </a:r>
            <a:r>
              <a:rPr lang="en-US" sz="2800">
                <a:solidFill>
                  <a:srgbClr val="FF0000"/>
                </a:solidFill>
              </a:rPr>
              <a:t> rather than your limitations</a:t>
            </a:r>
          </a:p>
          <a:p>
            <a:pPr marL="533400" indent="-533400">
              <a:spcBef>
                <a:spcPct val="50000"/>
              </a:spcBef>
              <a:buFontTx/>
              <a:buNone/>
            </a:pPr>
            <a:endParaRPr lang="en-US" sz="2800">
              <a:solidFill>
                <a:srgbClr val="FF0000"/>
              </a:solidFill>
            </a:endParaRPr>
          </a:p>
          <a:p>
            <a:pPr marL="914400" lvl="1" indent="-45720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Find ways to use your talents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and interests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228600" y="62484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3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30 TM C1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72706" name="Rectangle 2"/>
          <p:cNvSpPr>
            <a:spLocks noChangeArrowheads="1"/>
          </p:cNvSpPr>
          <p:nvPr>
            <p:ph type="title"/>
          </p:nvPr>
        </p:nvSpPr>
        <p:spPr>
          <a:xfrm>
            <a:off x="1600200" y="457200"/>
            <a:ext cx="7315200" cy="1047750"/>
          </a:xfrm>
          <a:noFill/>
          <a:ln/>
        </p:spPr>
        <p:txBody>
          <a:bodyPr/>
          <a:lstStyle/>
          <a:p>
            <a:r>
              <a:rPr lang="en-US" sz="4000" b="1">
                <a:solidFill>
                  <a:srgbClr val="FFFF00"/>
                </a:solidFill>
              </a:rPr>
              <a:t>Four Ways to Promote Positive Self-Image</a:t>
            </a:r>
          </a:p>
        </p:txBody>
      </p:sp>
      <p:sp>
        <p:nvSpPr>
          <p:cNvPr id="72707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1828800" y="1905000"/>
            <a:ext cx="6629400" cy="4648200"/>
          </a:xfrm>
          <a:noFill/>
          <a:ln/>
        </p:spPr>
        <p:txBody>
          <a:bodyPr/>
          <a:lstStyle/>
          <a:p>
            <a:pPr marL="533400" indent="-533400">
              <a:spcBef>
                <a:spcPct val="50000"/>
              </a:spcBef>
              <a:buFontTx/>
              <a:buAutoNum type="arabicPeriod" startAt="3"/>
            </a:pPr>
            <a:r>
              <a:rPr lang="en-US" sz="2800">
                <a:solidFill>
                  <a:srgbClr val="FF0000"/>
                </a:solidFill>
              </a:rPr>
              <a:t>Set </a:t>
            </a:r>
            <a:r>
              <a:rPr lang="en-US" sz="2800" b="1">
                <a:solidFill>
                  <a:srgbClr val="FFFF00"/>
                </a:solidFill>
              </a:rPr>
              <a:t>goals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  <a:p>
            <a:pPr marL="914400" lvl="1" indent="-45720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Set attainable goals to subtly change the factors you are unhappy with</a:t>
            </a:r>
          </a:p>
          <a:p>
            <a:pPr marL="914400" lvl="1" indent="-457200">
              <a:spcBef>
                <a:spcPct val="50000"/>
              </a:spcBef>
              <a:buFontTx/>
              <a:buNone/>
            </a:pPr>
            <a:endParaRPr lang="en-US" sz="2400">
              <a:solidFill>
                <a:srgbClr val="FF0000"/>
              </a:solidFill>
            </a:endParaRPr>
          </a:p>
          <a:p>
            <a:pPr marL="533400" indent="-533400">
              <a:spcBef>
                <a:spcPct val="50000"/>
              </a:spcBef>
              <a:buFontTx/>
              <a:buAutoNum type="arabicPeriod" startAt="4"/>
            </a:pPr>
            <a:r>
              <a:rPr lang="en-US" sz="2800" b="1">
                <a:solidFill>
                  <a:srgbClr val="FFFF00"/>
                </a:solidFill>
              </a:rPr>
              <a:t>Build-up</a:t>
            </a:r>
            <a:r>
              <a:rPr lang="en-US" sz="2800">
                <a:solidFill>
                  <a:srgbClr val="FF0000"/>
                </a:solidFill>
              </a:rPr>
              <a:t> the self-image of others</a:t>
            </a:r>
          </a:p>
          <a:p>
            <a:pPr marL="914400" lvl="1" indent="-45720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Practice giving positive compliments to others each day</a:t>
            </a:r>
          </a:p>
          <a:p>
            <a:pPr marL="914400" lvl="1" indent="-45720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Avoid making unconstructive and critical comments to others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28600" y="62484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3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30 TM C2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K Template">
  <a:themeElements>
    <a:clrScheme name="LK Template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LK Templa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K Template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K Template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K Templ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QFMSP_x0020_source_x0020_name xmlns="7d75d6f9-8bd4-4602-97a0-53722360a9f2" xsi:nil="true"/>
    <Comments xmlns="7d75d6f9-8bd4-4602-97a0-53722360a9f2" xsi:nil="true"/>
    <FromServer xmlns="7d75d6f9-8bd4-4602-97a0-53722360a9f2" xsi:nil="true"/>
    <Department xmlns="7d75d6f9-8bd4-4602-97a0-53722360a9f2">(No department)</Department>
    <DocumentID xmlns="7d75d6f9-8bd4-4602-97a0-53722360a9f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85BF1E7EC2C041B26EC0D94B031A2B" ma:contentTypeVersion="8" ma:contentTypeDescription="Create a new document." ma:contentTypeScope="" ma:versionID="d2ff85afcd0bd1787a940054d8ddfd48">
  <xsd:schema xmlns:xsd="http://www.w3.org/2001/XMLSchema" xmlns:xs="http://www.w3.org/2001/XMLSchema" xmlns:p="http://schemas.microsoft.com/office/2006/metadata/properties" xmlns:ns2="7d75d6f9-8bd4-4602-97a0-53722360a9f2" targetNamespace="http://schemas.microsoft.com/office/2006/metadata/properties" ma:root="true" ma:fieldsID="7794668b00080dc134d5101d02f02a42" ns2:_="">
    <xsd:import namespace="7d75d6f9-8bd4-4602-97a0-53722360a9f2"/>
    <xsd:element name="properties">
      <xsd:complexType>
        <xsd:sequence>
          <xsd:element name="documentManagement">
            <xsd:complexType>
              <xsd:all>
                <xsd:element ref="ns2:FromServer" minOccurs="0"/>
                <xsd:element ref="ns2:Department" minOccurs="0"/>
                <xsd:element ref="ns2:DocumentID" minOccurs="0"/>
                <xsd:element ref="ns2:Comments" minOccurs="0"/>
                <xsd:element ref="ns2:QFMSP_x0020_sourc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75d6f9-8bd4-4602-97a0-53722360a9f2" elementFormDefault="qualified">
    <xsd:import namespace="http://schemas.microsoft.com/office/2006/documentManagement/types"/>
    <xsd:import namespace="http://schemas.microsoft.com/office/infopath/2007/PartnerControls"/>
    <xsd:element name="FromServer" ma:index="8" nillable="true" ma:displayName="FromServer" ma:default="" ma:internalName="FromServer">
      <xsd:simpleType>
        <xsd:restriction base="dms:Text"/>
      </xsd:simpleType>
    </xsd:element>
    <xsd:element name="Department" ma:index="9" nillable="true" ma:displayName="Department" ma:default="(No department)" ma:internalName="Department">
      <xsd:simpleType>
        <xsd:restriction base="dms:Text"/>
      </xsd:simpleType>
    </xsd:element>
    <xsd:element name="DocumentID" ma:index="10" nillable="true" ma:displayName="DocumentID" ma:default="" ma:internalName="DocumentID">
      <xsd:simpleType>
        <xsd:restriction base="dms:Text"/>
      </xsd:simpleType>
    </xsd:element>
    <xsd:element name="Comments" ma:index="12" nillable="true" ma:displayName="Comments" ma:default="" ma:internalName="Comments">
      <xsd:simpleType>
        <xsd:restriction base="dms:Text"/>
      </xsd:simpleType>
    </xsd:element>
    <xsd:element name="QFMSP_x0020_source_x0020_name" ma:index="13" nillable="true" ma:displayName="QFMSP source name" ma:description="Quest File Migrator original source name." ma:hidden="true" ma:internalName="QFMSP_x0020_source_x0020_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22ECEC-B3A4-43FF-99BB-D8C61CAFD55F}"/>
</file>

<file path=customXml/itemProps2.xml><?xml version="1.0" encoding="utf-8"?>
<ds:datastoreItem xmlns:ds="http://schemas.openxmlformats.org/officeDocument/2006/customXml" ds:itemID="{D62EAC8A-90E3-48D0-A677-70A7C5169F77}"/>
</file>

<file path=customXml/itemProps3.xml><?xml version="1.0" encoding="utf-8"?>
<ds:datastoreItem xmlns:ds="http://schemas.openxmlformats.org/officeDocument/2006/customXml" ds:itemID="{95D12D38-210F-4BBD-B54A-38BC0ECCE58E}"/>
</file>

<file path=docProps/app.xml><?xml version="1.0" encoding="utf-8"?>
<Properties xmlns="http://schemas.openxmlformats.org/officeDocument/2006/extended-properties" xmlns:vt="http://schemas.openxmlformats.org/officeDocument/2006/docPropsVTypes">
  <Template>LK Template</Template>
  <TotalTime>123</TotalTime>
  <Words>271</Words>
  <Application>Microsoft PowerPoint</Application>
  <PresentationFormat>On-screen Show (4:3)</PresentationFormat>
  <Paragraphs>62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Lucida Calligraphy</vt:lpstr>
      <vt:lpstr>LK Template</vt:lpstr>
      <vt:lpstr>Factors of Self-Image</vt:lpstr>
      <vt:lpstr>What is self-image?</vt:lpstr>
      <vt:lpstr>Three aspects that represent and affect your self-image</vt:lpstr>
      <vt:lpstr>Three Divisions of Self-Image</vt:lpstr>
      <vt:lpstr>Positive Factors of Self-Image</vt:lpstr>
      <vt:lpstr>Negative Factors of Self-Image</vt:lpstr>
      <vt:lpstr>Four Ways to Promote Positive  Self-Image</vt:lpstr>
      <vt:lpstr>Four Ways to Promote Positive  Self-Image</vt:lpstr>
      <vt:lpstr>Four Ways to Promote Positive Self-Image</vt:lpstr>
    </vt:vector>
  </TitlesOfParts>
  <Company>Centre Pointe Education,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Reardon</dc:creator>
  <cp:lastModifiedBy>kblankenship</cp:lastModifiedBy>
  <cp:revision>8</cp:revision>
  <cp:lastPrinted>1601-01-01T00:00:00Z</cp:lastPrinted>
  <dcterms:created xsi:type="dcterms:W3CDTF">2003-12-07T05:21:54Z</dcterms:created>
  <dcterms:modified xsi:type="dcterms:W3CDTF">2008-01-02T00:52:40Z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  <property fmtid="{D5CDD505-2E9C-101B-9397-08002B2CF9AE}" pid="4" name="ContentTypeId">
    <vt:lpwstr>0x0101003585BF1E7EC2C041B26EC0D94B031A2B</vt:lpwstr>
  </property>
</Properties>
</file>