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unknown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9" r:id="rId3"/>
    <p:sldId id="257" r:id="rId4"/>
    <p:sldId id="259" r:id="rId5"/>
    <p:sldId id="258" r:id="rId6"/>
    <p:sldId id="267" r:id="rId7"/>
    <p:sldId id="260" r:id="rId8"/>
    <p:sldId id="268" r:id="rId9"/>
    <p:sldId id="271" r:id="rId10"/>
    <p:sldId id="261" r:id="rId11"/>
    <p:sldId id="266" r:id="rId12"/>
    <p:sldId id="27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Pretest</c:v>
          </c:tx>
          <c:invertIfNegative val="0"/>
          <c:cat>
            <c:strRef>
              <c:f>Sheet1!$D$16:$D$17</c:f>
              <c:strCache>
                <c:ptCount val="2"/>
                <c:pt idx="0">
                  <c:v>Knowledge</c:v>
                </c:pt>
                <c:pt idx="1">
                  <c:v>Interest</c:v>
                </c:pt>
              </c:strCache>
            </c:strRef>
          </c:cat>
          <c:val>
            <c:numRef>
              <c:f>Sheet1!$A$17:$B$17</c:f>
              <c:numCache>
                <c:formatCode>General</c:formatCode>
                <c:ptCount val="2"/>
                <c:pt idx="0">
                  <c:v>3.07</c:v>
                </c:pt>
                <c:pt idx="1">
                  <c:v>3.17</c:v>
                </c:pt>
              </c:numCache>
            </c:numRef>
          </c:val>
        </c:ser>
        <c:ser>
          <c:idx val="1"/>
          <c:order val="1"/>
          <c:tx>
            <c:v>Posttest</c:v>
          </c:tx>
          <c:invertIfNegative val="0"/>
          <c:cat>
            <c:strRef>
              <c:f>Sheet1!$D$16:$D$17</c:f>
              <c:strCache>
                <c:ptCount val="2"/>
                <c:pt idx="0">
                  <c:v>Knowledge</c:v>
                </c:pt>
                <c:pt idx="1">
                  <c:v>Interest</c:v>
                </c:pt>
              </c:strCache>
            </c:strRef>
          </c:cat>
          <c:val>
            <c:numRef>
              <c:f>Sheet1!$A$18:$B$18</c:f>
              <c:numCache>
                <c:formatCode>General</c:formatCode>
                <c:ptCount val="2"/>
                <c:pt idx="0">
                  <c:v>3.87</c:v>
                </c:pt>
                <c:pt idx="1">
                  <c:v>3.78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12576"/>
        <c:axId val="76314112"/>
      </c:barChart>
      <c:catAx>
        <c:axId val="7631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314112"/>
        <c:crosses val="autoZero"/>
        <c:auto val="1"/>
        <c:lblAlgn val="ctr"/>
        <c:lblOffset val="100"/>
        <c:noMultiLvlLbl val="0"/>
      </c:catAx>
      <c:valAx>
        <c:axId val="76314112"/>
        <c:scaling>
          <c:orientation val="minMax"/>
          <c:max val="5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Student Responses on 5 Point Scale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312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Pretest (n=460)</c:v>
                </c:pt>
              </c:strCache>
            </c:strRef>
          </c:tx>
          <c:invertIfNegative val="0"/>
          <c:cat>
            <c:strRef>
              <c:f>'[Chart in Microsoft PowerPoint]Sheet1'!$A$2:$A$7</c:f>
              <c:strCache>
                <c:ptCount val="6"/>
                <c:pt idx="0">
                  <c:v>Meteorology/Engineering Knowledge</c:v>
                </c:pt>
                <c:pt idx="1">
                  <c:v>Engineering Career Interest</c:v>
                </c:pt>
                <c:pt idx="2">
                  <c:v>Picture yourself as meteorologist/engineer</c:v>
                </c:pt>
                <c:pt idx="3">
                  <c:v>Meteorology Career Interest</c:v>
                </c:pt>
                <c:pt idx="4">
                  <c:v>What an Engineer does</c:v>
                </c:pt>
                <c:pt idx="5">
                  <c:v>What a Meteorologist does</c:v>
                </c:pt>
              </c:strCache>
            </c:strRef>
          </c:cat>
          <c:val>
            <c:numRef>
              <c:f>'[Chart in Microsoft PowerPoint]Sheet1'!$B$2:$B$7</c:f>
              <c:numCache>
                <c:formatCode>0.00</c:formatCode>
                <c:ptCount val="6"/>
                <c:pt idx="0">
                  <c:v>2.8826086956521739</c:v>
                </c:pt>
                <c:pt idx="1">
                  <c:v>3.7652173913043478</c:v>
                </c:pt>
                <c:pt idx="2">
                  <c:v>3.017391304347826</c:v>
                </c:pt>
                <c:pt idx="3">
                  <c:v>3.3239130434782607</c:v>
                </c:pt>
                <c:pt idx="4">
                  <c:v>3.1608695652173915</c:v>
                </c:pt>
                <c:pt idx="5">
                  <c:v>3.1826086956521737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Posttest (n = 535)</c:v>
                </c:pt>
              </c:strCache>
            </c:strRef>
          </c:tx>
          <c:invertIfNegative val="0"/>
          <c:cat>
            <c:strRef>
              <c:f>'[Chart in Microsoft PowerPoint]Sheet1'!$A$2:$A$7</c:f>
              <c:strCache>
                <c:ptCount val="6"/>
                <c:pt idx="0">
                  <c:v>Meteorology/Engineering Knowledge</c:v>
                </c:pt>
                <c:pt idx="1">
                  <c:v>Engineering Career Interest</c:v>
                </c:pt>
                <c:pt idx="2">
                  <c:v>Picture yourself as meteorologist/engineer</c:v>
                </c:pt>
                <c:pt idx="3">
                  <c:v>Meteorology Career Interest</c:v>
                </c:pt>
                <c:pt idx="4">
                  <c:v>What an Engineer does</c:v>
                </c:pt>
                <c:pt idx="5">
                  <c:v>What a Meteorologist does</c:v>
                </c:pt>
              </c:strCache>
            </c:strRef>
          </c:cat>
          <c:val>
            <c:numRef>
              <c:f>'[Chart in Microsoft PowerPoint]Sheet1'!$C$2:$C$7</c:f>
              <c:numCache>
                <c:formatCode>0.00</c:formatCode>
                <c:ptCount val="6"/>
                <c:pt idx="0">
                  <c:v>3.8560747663551402</c:v>
                </c:pt>
                <c:pt idx="1">
                  <c:v>3.9906542056074765</c:v>
                </c:pt>
                <c:pt idx="2">
                  <c:v>3.5906542056074766</c:v>
                </c:pt>
                <c:pt idx="3">
                  <c:v>3.7925233644859815</c:v>
                </c:pt>
                <c:pt idx="4">
                  <c:v>3.7827715355805243</c:v>
                </c:pt>
                <c:pt idx="5">
                  <c:v>3.97196261682243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60160"/>
        <c:axId val="96498816"/>
      </c:barChart>
      <c:catAx>
        <c:axId val="9646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498816"/>
        <c:crosses val="autoZero"/>
        <c:auto val="0"/>
        <c:lblAlgn val="ctr"/>
        <c:lblOffset val="100"/>
        <c:noMultiLvlLbl val="0"/>
      </c:catAx>
      <c:valAx>
        <c:axId val="96498816"/>
        <c:scaling>
          <c:orientation val="minMax"/>
          <c:max val="5"/>
          <c:min val="1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646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87509056363162"/>
          <c:y val="0.32698532660555935"/>
          <c:w val="0.16777086167474772"/>
          <c:h val="0.101642564427441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6036A-ED1E-4DC5-B218-D09F61D74DD8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D7EED-4BAB-4729-8787-260D19958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7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7EED-4BAB-4729-8787-260D199589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7EED-4BAB-4729-8787-260D199589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8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7EED-4BAB-4729-8787-260D199589A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>
              <a:effectLst/>
            </a:endParaRP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experience, “strengthened my confidence and abilities to take charge of a big group.”  -Kevin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Shrumm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enjoyed it immensely and the fact that I enjoyed it so much makes me excited to be a real teacher someday.” -Mason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Kreamer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>
              <a:effectLst/>
            </a:endParaRP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experience, “strengthened my confidence and abilities to take charge of a big group.”  -Kevin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Shrumm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enjoyed it immensely and the fact that I enjoyed it so much makes me excited to be a real teacher someday.” -Mason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Kreamer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7EED-4BAB-4729-8787-260D199589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9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4B8591-3011-4335-A681-A292BD3BE7D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CFA7C6-9DBE-47A3-AC5F-65232BBD34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Boise </a:t>
            </a:r>
            <a:r>
              <a:rPr lang="en-US" dirty="0" err="1" smtClean="0"/>
              <a:t>WaterShed</a:t>
            </a:r>
            <a:r>
              <a:rPr lang="en-US" dirty="0" smtClean="0"/>
              <a:t> Project:  A Community Collaboration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611607"/>
            <a:ext cx="5867400" cy="1199704"/>
          </a:xfrm>
        </p:spPr>
        <p:txBody>
          <a:bodyPr>
            <a:noAutofit/>
          </a:bodyPr>
          <a:lstStyle/>
          <a:p>
            <a:r>
              <a:rPr lang="en-US" sz="1800" dirty="0" smtClean="0"/>
              <a:t>Jan Smith, Boise State University</a:t>
            </a:r>
          </a:p>
          <a:p>
            <a:r>
              <a:rPr lang="en-US" sz="1800" dirty="0" smtClean="0"/>
              <a:t>Cindy </a:t>
            </a:r>
            <a:r>
              <a:rPr lang="en-US" sz="1800" dirty="0" err="1" smtClean="0"/>
              <a:t>Busche</a:t>
            </a:r>
            <a:r>
              <a:rPr lang="en-US" sz="1800" dirty="0" smtClean="0"/>
              <a:t>, The Boise </a:t>
            </a:r>
            <a:r>
              <a:rPr lang="en-US" sz="1800" dirty="0" err="1" smtClean="0"/>
              <a:t>WaterShed</a:t>
            </a:r>
            <a:endParaRPr lang="en-US" sz="1800" dirty="0" smtClean="0"/>
          </a:p>
          <a:p>
            <a:r>
              <a:rPr lang="en-US" sz="1800" dirty="0" err="1" smtClean="0"/>
              <a:t>Eian</a:t>
            </a:r>
            <a:r>
              <a:rPr lang="en-US" sz="1800" dirty="0" smtClean="0"/>
              <a:t> Harm, West Ada School District</a:t>
            </a:r>
          </a:p>
        </p:txBody>
      </p:sp>
      <p:pic>
        <p:nvPicPr>
          <p:cNvPr id="2050" name="Picture 2" descr="C:\Users\JANETT~1\AppData\Local\Temp\BW_logo_2spot_solid_not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371600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6" y="3361780"/>
            <a:ext cx="1655428" cy="43924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1" y="1605780"/>
            <a:ext cx="1471569" cy="42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8" y="4114800"/>
            <a:ext cx="9953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9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93632"/>
              </p:ext>
            </p:extLst>
          </p:nvPr>
        </p:nvGraphicFramePr>
        <p:xfrm>
          <a:off x="1108497" y="981251"/>
          <a:ext cx="8035503" cy="523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71886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87" y="25400"/>
            <a:ext cx="5929213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Student Survey Results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09390" y="457200"/>
            <a:ext cx="461665" cy="449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Student Responses on five point scale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9252" y="5791200"/>
            <a:ext cx="341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Question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03326" y="1584771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d=.80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9726" y="1585221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d=.44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98197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d=.35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2926" y="1584771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d=.55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6126" y="1584771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d=..48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5326" y="1584771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d=.21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539038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All means are significantly different at the p&lt;.05 level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723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2850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Informal educational experiences for young children can help develop vocational awareness and interest.</a:t>
            </a:r>
          </a:p>
          <a:p>
            <a:r>
              <a:rPr lang="en-US" dirty="0" smtClean="0"/>
              <a:t>Does increased engagement lead to increased outcomes (aka. increased learning?)</a:t>
            </a:r>
          </a:p>
          <a:p>
            <a:r>
              <a:rPr lang="en-US" dirty="0" smtClean="0"/>
              <a:t>Specific focus on STEM may help increase the STEM pipeline</a:t>
            </a:r>
          </a:p>
          <a:p>
            <a:r>
              <a:rPr lang="en-US" dirty="0" smtClean="0"/>
              <a:t>How do we create collaborative projects such as this to ensure sustained “real world” experiences in STEM through student academic career?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906"/>
            <a:ext cx="8229600" cy="1143000"/>
          </a:xfrm>
        </p:spPr>
        <p:txBody>
          <a:bodyPr/>
          <a:lstStyle/>
          <a:p>
            <a:r>
              <a:rPr lang="en-US" dirty="0" smtClean="0"/>
              <a:t>Discussion and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and Career Readiness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208023" cy="4726573"/>
          </a:xfrm>
        </p:spPr>
      </p:pic>
    </p:spTree>
    <p:extLst>
      <p:ext uri="{BB962C8B-B14F-4D97-AF65-F5344CB8AC3E}">
        <p14:creationId xmlns:p14="http://schemas.microsoft.com/office/powerpoint/2010/main" val="1255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Continue to measure the impact of this experience for students over time</a:t>
            </a:r>
          </a:p>
          <a:p>
            <a:pPr lvl="1"/>
            <a:r>
              <a:rPr lang="en-US" sz="2400" dirty="0" smtClean="0"/>
              <a:t>Interest and test-based measurements of outcomes directly due to engagement</a:t>
            </a:r>
          </a:p>
          <a:p>
            <a:pPr lvl="1"/>
            <a:r>
              <a:rPr lang="en-US" sz="2400" dirty="0" smtClean="0"/>
              <a:t>Do we see increase in STEM major or career entry?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  <a:p>
            <a:r>
              <a:rPr lang="en-US" sz="2800" dirty="0" smtClean="0"/>
              <a:t>Study the impact this</a:t>
            </a:r>
          </a:p>
          <a:p>
            <a:pPr marL="109728" indent="0">
              <a:buNone/>
            </a:pPr>
            <a:r>
              <a:rPr lang="en-US" sz="2800" dirty="0" smtClean="0"/>
              <a:t> partnership has had on</a:t>
            </a:r>
          </a:p>
          <a:p>
            <a:pPr marL="109728" indent="0">
              <a:buNone/>
            </a:pPr>
            <a:r>
              <a:rPr lang="en-US" sz="2800" dirty="0" smtClean="0"/>
              <a:t> </a:t>
            </a:r>
            <a:r>
              <a:rPr lang="en-US" sz="2800" dirty="0" err="1" smtClean="0"/>
              <a:t>IDoTeach</a:t>
            </a:r>
            <a:r>
              <a:rPr lang="en-US" sz="2800" dirty="0" smtClean="0"/>
              <a:t> interns</a:t>
            </a:r>
          </a:p>
          <a:p>
            <a:pPr marL="109728" indent="0">
              <a:buNone/>
            </a:pPr>
            <a:r>
              <a:rPr lang="en-US" sz="2800" dirty="0" smtClean="0"/>
              <a:t>(Interviews with </a:t>
            </a:r>
            <a:r>
              <a:rPr lang="en-US" sz="2800" dirty="0" err="1" smtClean="0"/>
              <a:t>IDoTeach</a:t>
            </a:r>
            <a:r>
              <a:rPr lang="en-US" sz="2800" dirty="0" smtClean="0"/>
              <a:t>                            students are in progress)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Future Research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14" y="4232275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4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724" y="1377179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Boise </a:t>
            </a:r>
            <a:r>
              <a:rPr lang="en-US" dirty="0" err="1" smtClean="0"/>
              <a:t>WaterShed</a:t>
            </a:r>
            <a:endParaRPr lang="en-US" dirty="0" smtClean="0"/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City of Boise Environmental Education Center with a mission to teach people of all ages about water protection and conservation</a:t>
            </a:r>
          </a:p>
          <a:p>
            <a:pPr lvl="1"/>
            <a:r>
              <a:rPr lang="en-US" dirty="0"/>
              <a:t>Third year partner with West Ada School District and Micron Foundation for 2</a:t>
            </a:r>
            <a:r>
              <a:rPr lang="en-US" baseline="30000" dirty="0"/>
              <a:t>nd</a:t>
            </a:r>
            <a:r>
              <a:rPr lang="en-US" dirty="0"/>
              <a:t> grade field trips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err="1" smtClean="0"/>
              <a:t>IDoTeach</a:t>
            </a:r>
            <a:endParaRPr lang="en-US" dirty="0" smtClean="0"/>
          </a:p>
          <a:p>
            <a:pPr lvl="1"/>
            <a:r>
              <a:rPr lang="en-US" dirty="0" smtClean="0"/>
              <a:t>Secondary education teacher preparation program for STEM majors at Boise State University</a:t>
            </a:r>
          </a:p>
          <a:p>
            <a:pPr lvl="1"/>
            <a:r>
              <a:rPr lang="en-US" dirty="0" smtClean="0"/>
              <a:t>Replicated from innovative </a:t>
            </a:r>
            <a:r>
              <a:rPr lang="en-US" dirty="0" err="1" smtClean="0"/>
              <a:t>Uteach</a:t>
            </a:r>
            <a:r>
              <a:rPr lang="en-US" dirty="0" smtClean="0"/>
              <a:t> program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West Ada School District</a:t>
            </a:r>
          </a:p>
          <a:p>
            <a:pPr lvl="1"/>
            <a:r>
              <a:rPr lang="en-US" dirty="0" smtClean="0"/>
              <a:t>Interested in increasing engagement through real-world and hands-on experiences for students</a:t>
            </a:r>
          </a:p>
          <a:p>
            <a:pPr lvl="1"/>
            <a:r>
              <a:rPr lang="en-US" dirty="0" smtClean="0"/>
              <a:t>Promoting an integrated and inter-disciplinary approach to STEM teaching</a:t>
            </a:r>
          </a:p>
          <a:p>
            <a:pPr lvl="1"/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Collaborators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Approximately 3000 second graders from the West Ada School District visited the Boise </a:t>
            </a:r>
            <a:r>
              <a:rPr lang="en-US" sz="2400" dirty="0" err="1" smtClean="0"/>
              <a:t>WaterShed</a:t>
            </a:r>
            <a:r>
              <a:rPr lang="en-US" sz="2400" dirty="0" smtClean="0"/>
              <a:t> this year.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IDoTeach</a:t>
            </a:r>
            <a:r>
              <a:rPr lang="en-US" sz="2400" dirty="0" smtClean="0"/>
              <a:t> pre-service teachers worked as interns</a:t>
            </a:r>
          </a:p>
          <a:p>
            <a:pPr lvl="1"/>
            <a:r>
              <a:rPr lang="en-US" sz="2400" dirty="0" smtClean="0"/>
              <a:t>Modified existing program to explicitly infuse STEM careers into the experience</a:t>
            </a:r>
          </a:p>
          <a:p>
            <a:pPr lvl="1"/>
            <a:r>
              <a:rPr lang="en-US" sz="2400" dirty="0" smtClean="0"/>
              <a:t>Designed interactive, hands on stations for students </a:t>
            </a:r>
          </a:p>
          <a:p>
            <a:pPr marL="393192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Funded through the generous contribution of the Micron Foundation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Background of the Partnership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09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purpose of this study was to investigate the benefits of community partnerships between school districts, universities, and organizations.</a:t>
            </a:r>
          </a:p>
          <a:p>
            <a:pPr marL="457200" indent="-457200"/>
            <a:endParaRPr lang="en-US" dirty="0"/>
          </a:p>
          <a:p>
            <a:pPr marL="0" indent="0">
              <a:buNone/>
            </a:pPr>
            <a:r>
              <a:rPr lang="en-US" dirty="0" smtClean="0"/>
              <a:t>Specifically, we used the following questions to guide the study: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How does participation in the Boise </a:t>
            </a:r>
            <a:r>
              <a:rPr lang="en-US" sz="2800" dirty="0" err="1" smtClean="0"/>
              <a:t>WaterShed</a:t>
            </a:r>
            <a:r>
              <a:rPr lang="en-US" sz="2800" dirty="0" smtClean="0"/>
              <a:t> field trip impact </a:t>
            </a:r>
            <a:r>
              <a:rPr lang="en-US" sz="2800" i="1" dirty="0" smtClean="0"/>
              <a:t>knowledge</a:t>
            </a:r>
            <a:r>
              <a:rPr lang="en-US" sz="2800" dirty="0" smtClean="0"/>
              <a:t> of STEM  careers for second graders?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How does participation in the Boise </a:t>
            </a:r>
            <a:r>
              <a:rPr lang="en-US" sz="2800" dirty="0" err="1" smtClean="0"/>
              <a:t>WaterShed</a:t>
            </a:r>
            <a:r>
              <a:rPr lang="en-US" sz="2800" dirty="0" smtClean="0"/>
              <a:t> field trip impact</a:t>
            </a:r>
            <a:r>
              <a:rPr lang="en-US" sz="2800" i="1" dirty="0" smtClean="0"/>
              <a:t> interest </a:t>
            </a:r>
            <a:r>
              <a:rPr lang="en-US" sz="2800" dirty="0" smtClean="0"/>
              <a:t>in STEM careers for second graders?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of the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Early Introduction to STEM through Community Partnerships</a:t>
            </a:r>
          </a:p>
          <a:p>
            <a:pPr lvl="1"/>
            <a:r>
              <a:rPr lang="en-US" dirty="0" smtClean="0"/>
              <a:t>Features of successful partnerships (Watters &amp; </a:t>
            </a:r>
            <a:r>
              <a:rPr lang="en-US" dirty="0" err="1" smtClean="0"/>
              <a:t>Diezmann</a:t>
            </a:r>
            <a:r>
              <a:rPr lang="en-US" dirty="0" smtClean="0"/>
              <a:t>, 2013)  </a:t>
            </a:r>
          </a:p>
          <a:p>
            <a:r>
              <a:rPr lang="en-US" dirty="0" smtClean="0"/>
              <a:t>Children’s Vocational Development</a:t>
            </a:r>
          </a:p>
          <a:p>
            <a:pPr lvl="1"/>
            <a:r>
              <a:rPr lang="en-US" dirty="0" smtClean="0"/>
              <a:t>Current disconnect between work and school (</a:t>
            </a:r>
            <a:r>
              <a:rPr lang="en-US" dirty="0" err="1" smtClean="0"/>
              <a:t>Porfeli</a:t>
            </a:r>
            <a:r>
              <a:rPr lang="en-US" dirty="0" smtClean="0"/>
              <a:t>, </a:t>
            </a:r>
            <a:r>
              <a:rPr lang="en-US" dirty="0" err="1" smtClean="0"/>
              <a:t>Hartung</a:t>
            </a:r>
            <a:r>
              <a:rPr lang="en-US" dirty="0" smtClean="0"/>
              <a:t>, &amp; </a:t>
            </a:r>
            <a:r>
              <a:rPr lang="en-US" dirty="0" err="1" smtClean="0"/>
              <a:t>Vondracek</a:t>
            </a:r>
            <a:r>
              <a:rPr lang="en-US" dirty="0" smtClean="0"/>
              <a:t>, 2008</a:t>
            </a:r>
          </a:p>
          <a:p>
            <a:pPr lvl="1"/>
            <a:r>
              <a:rPr lang="en-US" dirty="0" smtClean="0"/>
              <a:t>Doing Science vs. Being a Scientist (Archer, et. al. 2010)</a:t>
            </a:r>
          </a:p>
          <a:p>
            <a:pPr lvl="1"/>
            <a:r>
              <a:rPr lang="en-US" dirty="0" smtClean="0"/>
              <a:t>More resources are needed to bridge this connection</a:t>
            </a:r>
          </a:p>
          <a:p>
            <a:r>
              <a:rPr lang="en-US" dirty="0" smtClean="0"/>
              <a:t>Increasing the STEM Pipeline</a:t>
            </a:r>
          </a:p>
          <a:p>
            <a:pPr lvl="1"/>
            <a:r>
              <a:rPr lang="en-US" dirty="0" smtClean="0"/>
              <a:t>Bringing engineering to P-12 Classrooms (</a:t>
            </a:r>
            <a:r>
              <a:rPr lang="en-US" dirty="0" err="1" smtClean="0"/>
              <a:t>Brophy</a:t>
            </a:r>
            <a:r>
              <a:rPr lang="en-US" dirty="0" smtClean="0"/>
              <a:t>, Klein, </a:t>
            </a:r>
            <a:r>
              <a:rPr lang="en-US" dirty="0" err="1" smtClean="0"/>
              <a:t>Portsmore</a:t>
            </a:r>
            <a:r>
              <a:rPr lang="en-US" dirty="0" smtClean="0"/>
              <a:t>, &amp; Rogers, 2008)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Review of Literature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64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7118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Explicitly teach about engineering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/>
              <a:t> and meteorology during the weather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/>
              <a:t> lesson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Include hands on centers for </a:t>
            </a:r>
            <a:endParaRPr lang="en-US" sz="2400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/>
              <a:t>students to rotate through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Meteorology </a:t>
            </a:r>
            <a:r>
              <a:rPr lang="en-US" sz="2400" dirty="0" smtClean="0"/>
              <a:t>Notebook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Strategies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r="21770"/>
          <a:stretch/>
        </p:blipFill>
        <p:spPr bwMode="auto">
          <a:xfrm>
            <a:off x="6248400" y="838200"/>
            <a:ext cx="273902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r="14566" b="8333"/>
          <a:stretch/>
        </p:blipFill>
        <p:spPr bwMode="auto">
          <a:xfrm>
            <a:off x="5105400" y="3719815"/>
            <a:ext cx="3078271" cy="28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as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3657600"/>
            <a:ext cx="2762178" cy="29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Survey was administered before and after the field trip </a:t>
            </a:r>
          </a:p>
          <a:p>
            <a:pPr lvl="1"/>
            <a:r>
              <a:rPr lang="en-US" sz="2800" dirty="0"/>
              <a:t>5</a:t>
            </a:r>
            <a:r>
              <a:rPr lang="en-US" sz="2800" dirty="0" smtClean="0"/>
              <a:t> point scale using smiley faces  </a:t>
            </a:r>
          </a:p>
          <a:p>
            <a:r>
              <a:rPr lang="en-US" sz="3200" dirty="0"/>
              <a:t>Initial survey was piloted with one group of </a:t>
            </a:r>
            <a:r>
              <a:rPr lang="en-US" sz="3200" dirty="0" smtClean="0"/>
              <a:t>students </a:t>
            </a:r>
          </a:p>
          <a:p>
            <a:pPr lvl="1"/>
            <a:r>
              <a:rPr lang="en-US" sz="2800" dirty="0" smtClean="0"/>
              <a:t>Changes </a:t>
            </a:r>
            <a:r>
              <a:rPr lang="en-US" sz="2800" dirty="0"/>
              <a:t>were made to the survey</a:t>
            </a:r>
          </a:p>
          <a:p>
            <a:r>
              <a:rPr lang="en-US" sz="3200" dirty="0" smtClean="0"/>
              <a:t>Every third survey was entered for data collection (both pre and post)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Methods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823652"/>
              </p:ext>
            </p:extLst>
          </p:nvPr>
        </p:nvGraphicFramePr>
        <p:xfrm>
          <a:off x="7543800" y="3962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showAsIcon="1" r:id="rId3" imgW="914400" imgH="771480" progId="AcroExch.Document.11">
                  <p:embed/>
                </p:oleObj>
              </mc:Choice>
              <mc:Fallback>
                <p:oleObj name="Acrobat Document" showAsIcon="1" r:id="rId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3800" y="3962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of STEM Careers:  </a:t>
            </a:r>
          </a:p>
          <a:p>
            <a:pPr lvl="1"/>
            <a:r>
              <a:rPr lang="en-US" dirty="0"/>
              <a:t>Questions 1, 5, and 6 </a:t>
            </a:r>
          </a:p>
          <a:p>
            <a:pPr lvl="2"/>
            <a:r>
              <a:rPr lang="en-US" dirty="0"/>
              <a:t>reliability: Pretest, </a:t>
            </a:r>
            <a:r>
              <a:rPr lang="el-GR" dirty="0"/>
              <a:t>α</a:t>
            </a:r>
            <a:r>
              <a:rPr lang="en-US" dirty="0"/>
              <a:t>=.609, post test </a:t>
            </a:r>
            <a:r>
              <a:rPr lang="el-GR" dirty="0"/>
              <a:t>α</a:t>
            </a:r>
            <a:r>
              <a:rPr lang="en-US" dirty="0"/>
              <a:t> = .751</a:t>
            </a:r>
            <a:endParaRPr lang="en-US" sz="200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Interest in STEM Careers:</a:t>
            </a:r>
          </a:p>
          <a:p>
            <a:pPr lvl="1"/>
            <a:r>
              <a:rPr lang="en-US" dirty="0"/>
              <a:t>Questions 2, 3, and 4</a:t>
            </a:r>
          </a:p>
          <a:p>
            <a:pPr lvl="2"/>
            <a:r>
              <a:rPr lang="en-US" dirty="0"/>
              <a:t>	reliability: Pretest, </a:t>
            </a:r>
            <a:r>
              <a:rPr lang="el-GR" dirty="0"/>
              <a:t>α</a:t>
            </a:r>
            <a:r>
              <a:rPr lang="en-US" dirty="0"/>
              <a:t> = .556, posttest </a:t>
            </a:r>
            <a:r>
              <a:rPr lang="el-GR" dirty="0"/>
              <a:t>α</a:t>
            </a:r>
            <a:r>
              <a:rPr lang="en-US" dirty="0"/>
              <a:t> = .695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549780"/>
              </p:ext>
            </p:extLst>
          </p:nvPr>
        </p:nvGraphicFramePr>
        <p:xfrm>
          <a:off x="685800" y="1143000"/>
          <a:ext cx="8077200" cy="509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2057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d=.57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7878" y="2057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dirty="0" smtClean="0"/>
              <a:t>=.43</a:t>
            </a:r>
            <a:endParaRPr lang="en-US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78939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Student Survey Results by Category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343400" y="632460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All means are significantly different at the p&lt;.05 level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72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1144</TotalTime>
  <Words>650</Words>
  <Application>Microsoft Office PowerPoint</Application>
  <PresentationFormat>On-screen Show (4:3)</PresentationFormat>
  <Paragraphs>106</Paragraphs>
  <Slides>13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Concourse</vt:lpstr>
      <vt:lpstr>Adobe Acrobat Document</vt:lpstr>
      <vt:lpstr>The Boise WaterShed Project:  A Community Collaboration</vt:lpstr>
      <vt:lpstr>The Collaborators</vt:lpstr>
      <vt:lpstr>Background of the Partnership</vt:lpstr>
      <vt:lpstr>Purpose of the Study</vt:lpstr>
      <vt:lpstr>Review of Literature</vt:lpstr>
      <vt:lpstr>Teaching Strategies</vt:lpstr>
      <vt:lpstr>Methods</vt:lpstr>
      <vt:lpstr>Questions and Reliability</vt:lpstr>
      <vt:lpstr>Student Survey Results by Category</vt:lpstr>
      <vt:lpstr>Student Survey Results</vt:lpstr>
      <vt:lpstr>Discussion and Implications</vt:lpstr>
      <vt:lpstr>College and Career Readiness</vt:lpstr>
      <vt:lpstr>Future Research</vt:lpstr>
    </vt:vector>
  </TitlesOfParts>
  <Company>Boise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Boise WaterShed Project:  A Communitiy Collaboration</dc:title>
  <dc:creator>Jan Smith</dc:creator>
  <cp:lastModifiedBy>Jan Smith</cp:lastModifiedBy>
  <cp:revision>39</cp:revision>
  <dcterms:created xsi:type="dcterms:W3CDTF">2015-05-18T18:34:25Z</dcterms:created>
  <dcterms:modified xsi:type="dcterms:W3CDTF">2015-06-09T19:56:58Z</dcterms:modified>
</cp:coreProperties>
</file>