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9"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6" r:id="rId16"/>
    <p:sldId id="259" r:id="rId17"/>
    <p:sldId id="260" r:id="rId18"/>
    <p:sldId id="257" r:id="rId19"/>
    <p:sldId id="258" r:id="rId20"/>
    <p:sldId id="261" r:id="rId21"/>
    <p:sldId id="262" r:id="rId22"/>
    <p:sldId id="263" r:id="rId23"/>
    <p:sldId id="264" r:id="rId24"/>
    <p:sldId id="287" r:id="rId25"/>
    <p:sldId id="288" r:id="rId26"/>
    <p:sldId id="265" r:id="rId27"/>
    <p:sldId id="266" r:id="rId28"/>
    <p:sldId id="267" r:id="rId29"/>
    <p:sldId id="284" r:id="rId30"/>
    <p:sldId id="285" r:id="rId31"/>
    <p:sldId id="26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91" autoAdjust="0"/>
  </p:normalViewPr>
  <p:slideViewPr>
    <p:cSldViewPr>
      <p:cViewPr varScale="1">
        <p:scale>
          <a:sx n="72" d="100"/>
          <a:sy n="72" d="100"/>
        </p:scale>
        <p:origin x="1524"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Majors with Job Offers, NACE 2013</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2"/>
            <c:invertIfNegative val="0"/>
            <c:bubble3D val="0"/>
            <c:spPr>
              <a:solidFill>
                <a:srgbClr val="33CC33"/>
              </a:solidFill>
              <a:ln w="9525" cap="flat" cmpd="sng" algn="ctr">
                <a:solidFill>
                  <a:schemeClr val="lt1">
                    <a:alpha val="50000"/>
                  </a:schemeClr>
                </a:solidFill>
                <a:round/>
              </a:ln>
              <a:effectLst/>
            </c:spPr>
          </c:dPt>
          <c:dPt>
            <c:idx val="5"/>
            <c:invertIfNegative val="0"/>
            <c:bubble3D val="0"/>
            <c:spPr>
              <a:solidFill>
                <a:srgbClr val="33CC33"/>
              </a:solidFill>
              <a:ln w="9525" cap="flat" cmpd="sng" algn="ctr">
                <a:solidFill>
                  <a:schemeClr val="lt1">
                    <a:alpha val="50000"/>
                  </a:schemeClr>
                </a:solidFill>
                <a:round/>
              </a:ln>
              <a:effectLst/>
            </c:spPr>
          </c:dPt>
          <c:dPt>
            <c:idx val="10"/>
            <c:invertIfNegative val="0"/>
            <c:bubble3D val="0"/>
            <c:spPr>
              <a:solidFill>
                <a:srgbClr val="33CC33"/>
              </a:solidFill>
              <a:ln w="9525" cap="flat" cmpd="sng" algn="ctr">
                <a:solidFill>
                  <a:schemeClr val="lt1">
                    <a:alpha val="50000"/>
                  </a:schemeClr>
                </a:solidFill>
                <a:round/>
              </a:ln>
              <a:effectLst/>
            </c:spPr>
          </c:dPt>
          <c:dPt>
            <c:idx val="13"/>
            <c:invertIfNegative val="0"/>
            <c:bubble3D val="0"/>
            <c:spPr>
              <a:solidFill>
                <a:srgbClr val="33CC33"/>
              </a:solidFill>
              <a:ln w="9525" cap="flat" cmpd="sng" algn="ctr">
                <a:solidFill>
                  <a:schemeClr val="lt1">
                    <a:alpha val="50000"/>
                  </a:schemeClr>
                </a:solidFill>
                <a:round/>
              </a:ln>
              <a:effectLst/>
            </c:spPr>
          </c:dPt>
          <c:dPt>
            <c:idx val="16"/>
            <c:invertIfNegative val="0"/>
            <c:bubble3D val="0"/>
            <c:spPr>
              <a:solidFill>
                <a:srgbClr val="33CC33"/>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Sheet1!$B$2:$B$18</c:f>
              <c:strCache>
                <c:ptCount val="17"/>
                <c:pt idx="0">
                  <c:v>Visual &amp; Performing Arts</c:v>
                </c:pt>
                <c:pt idx="1">
                  <c:v>Education</c:v>
                </c:pt>
                <c:pt idx="2">
                  <c:v>Environmental Science</c:v>
                </c:pt>
                <c:pt idx="3">
                  <c:v>English</c:v>
                </c:pt>
                <c:pt idx="4">
                  <c:v>Communications/Journalsim</c:v>
                </c:pt>
                <c:pt idx="5">
                  <c:v>Biology</c:v>
                </c:pt>
                <c:pt idx="6">
                  <c:v>Liberal Arts/Humanities</c:v>
                </c:pt>
                <c:pt idx="7">
                  <c:v>Healthcare</c:v>
                </c:pt>
                <c:pt idx="8">
                  <c:v>Psychology</c:v>
                </c:pt>
                <c:pt idx="9">
                  <c:v>History/Political Science</c:v>
                </c:pt>
                <c:pt idx="10">
                  <c:v>Mathematics/Statistics</c:v>
                </c:pt>
                <c:pt idx="11">
                  <c:v>Sociology/Social Work</c:v>
                </c:pt>
                <c:pt idx="12">
                  <c:v>Business Administration</c:v>
                </c:pt>
                <c:pt idx="13">
                  <c:v>Engineering</c:v>
                </c:pt>
                <c:pt idx="14">
                  <c:v>Economics</c:v>
                </c:pt>
                <c:pt idx="15">
                  <c:v>Accounting</c:v>
                </c:pt>
                <c:pt idx="16">
                  <c:v>Computer Science</c:v>
                </c:pt>
              </c:strCache>
            </c:strRef>
          </c:cat>
          <c:val>
            <c:numRef>
              <c:f>Sheet1!$C$2:$C$18</c:f>
              <c:numCache>
                <c:formatCode>0%</c:formatCode>
                <c:ptCount val="17"/>
                <c:pt idx="0">
                  <c:v>0.28000000000000008</c:v>
                </c:pt>
                <c:pt idx="1">
                  <c:v>0.29000000000000009</c:v>
                </c:pt>
                <c:pt idx="2">
                  <c:v>0.3000000000000001</c:v>
                </c:pt>
                <c:pt idx="3">
                  <c:v>0.33000000000000013</c:v>
                </c:pt>
                <c:pt idx="4">
                  <c:v>0.34000000000000014</c:v>
                </c:pt>
                <c:pt idx="5">
                  <c:v>0.35000000000000009</c:v>
                </c:pt>
                <c:pt idx="6">
                  <c:v>0.37000000000000011</c:v>
                </c:pt>
                <c:pt idx="7">
                  <c:v>0.38000000000000012</c:v>
                </c:pt>
                <c:pt idx="8">
                  <c:v>0.39000000000000012</c:v>
                </c:pt>
                <c:pt idx="9">
                  <c:v>0.39000000000000012</c:v>
                </c:pt>
                <c:pt idx="10">
                  <c:v>0.4</c:v>
                </c:pt>
                <c:pt idx="11">
                  <c:v>0.4200000000000001</c:v>
                </c:pt>
                <c:pt idx="12">
                  <c:v>0.54</c:v>
                </c:pt>
                <c:pt idx="13">
                  <c:v>0.59000000000000019</c:v>
                </c:pt>
                <c:pt idx="14">
                  <c:v>0.61000000000000021</c:v>
                </c:pt>
                <c:pt idx="15">
                  <c:v>0.61000000000000021</c:v>
                </c:pt>
                <c:pt idx="16">
                  <c:v>0.69000000000000039</c:v>
                </c:pt>
              </c:numCache>
            </c:numRef>
          </c:val>
        </c:ser>
        <c:dLbls>
          <c:showLegendKey val="0"/>
          <c:showVal val="1"/>
          <c:showCatName val="0"/>
          <c:showSerName val="0"/>
          <c:showPercent val="0"/>
          <c:showBubbleSize val="0"/>
        </c:dLbls>
        <c:gapWidth val="65"/>
        <c:axId val="338460432"/>
        <c:axId val="338462000"/>
      </c:barChart>
      <c:catAx>
        <c:axId val="3384604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38462000"/>
        <c:crosses val="autoZero"/>
        <c:auto val="1"/>
        <c:lblAlgn val="ctr"/>
        <c:lblOffset val="100"/>
        <c:noMultiLvlLbl val="0"/>
      </c:catAx>
      <c:valAx>
        <c:axId val="33846200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33846043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C985B-59CD-4673-9F95-56ADC70A1C8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79B611C-0444-4E94-900E-F0C0E23B43F0}">
      <dgm:prSet phldrT="[Text]"/>
      <dgm:spPr/>
      <dgm:t>
        <a:bodyPr/>
        <a:lstStyle/>
        <a:p>
          <a:r>
            <a:rPr lang="en-US" dirty="0" smtClean="0"/>
            <a:t>High School</a:t>
          </a:r>
          <a:endParaRPr lang="en-US" dirty="0"/>
        </a:p>
      </dgm:t>
    </dgm:pt>
    <dgm:pt modelId="{16405277-0C89-42BD-93B5-2E90325356E0}" type="parTrans" cxnId="{0CD6672D-4449-486F-B66F-CD28AE70E33F}">
      <dgm:prSet/>
      <dgm:spPr/>
      <dgm:t>
        <a:bodyPr/>
        <a:lstStyle/>
        <a:p>
          <a:endParaRPr lang="en-US"/>
        </a:p>
      </dgm:t>
    </dgm:pt>
    <dgm:pt modelId="{E6AA0B45-D879-4ECD-9B98-BE94859A1F29}" type="sibTrans" cxnId="{0CD6672D-4449-486F-B66F-CD28AE70E33F}">
      <dgm:prSet/>
      <dgm:spPr/>
      <dgm:t>
        <a:bodyPr/>
        <a:lstStyle/>
        <a:p>
          <a:endParaRPr lang="en-US"/>
        </a:p>
      </dgm:t>
    </dgm:pt>
    <dgm:pt modelId="{AC96A36E-4B21-4880-85AE-840F46B9D8FC}">
      <dgm:prSet phldrT="[Text]"/>
      <dgm:spPr/>
      <dgm:t>
        <a:bodyPr/>
        <a:lstStyle/>
        <a:p>
          <a:r>
            <a:rPr lang="en-US" dirty="0" smtClean="0"/>
            <a:t>Technology AS, 2 </a:t>
          </a:r>
          <a:r>
            <a:rPr lang="en-US" dirty="0" err="1" smtClean="0"/>
            <a:t>yrs</a:t>
          </a:r>
          <a:endParaRPr lang="en-US" dirty="0"/>
        </a:p>
      </dgm:t>
    </dgm:pt>
    <dgm:pt modelId="{5AA3D276-F175-49FE-B0F7-D72D93D27BDE}" type="parTrans" cxnId="{AF8928FF-427F-485C-822C-CC2D184D7F0D}">
      <dgm:prSet/>
      <dgm:spPr/>
      <dgm:t>
        <a:bodyPr/>
        <a:lstStyle/>
        <a:p>
          <a:endParaRPr lang="en-US"/>
        </a:p>
      </dgm:t>
    </dgm:pt>
    <dgm:pt modelId="{6D96020C-2704-43D5-8DC2-0D0BD56A8A14}" type="sibTrans" cxnId="{AF8928FF-427F-485C-822C-CC2D184D7F0D}">
      <dgm:prSet/>
      <dgm:spPr/>
      <dgm:t>
        <a:bodyPr/>
        <a:lstStyle/>
        <a:p>
          <a:endParaRPr lang="en-US"/>
        </a:p>
      </dgm:t>
    </dgm:pt>
    <dgm:pt modelId="{94011BA7-F1FB-407E-9E9B-91F4B9A94A74}">
      <dgm:prSet phldrT="[Text]"/>
      <dgm:spPr/>
      <dgm:t>
        <a:bodyPr/>
        <a:lstStyle/>
        <a:p>
          <a:r>
            <a:rPr lang="en-US" dirty="0" smtClean="0"/>
            <a:t>Science, 2 </a:t>
          </a:r>
          <a:r>
            <a:rPr lang="en-US" dirty="0" err="1" smtClean="0"/>
            <a:t>yrs</a:t>
          </a:r>
          <a:endParaRPr lang="en-US" dirty="0"/>
        </a:p>
      </dgm:t>
    </dgm:pt>
    <dgm:pt modelId="{D9C86CCF-1CF4-4216-8488-7C7659BA079B}" type="parTrans" cxnId="{D467FC6B-CF1E-4739-B294-0B26F7EB5330}">
      <dgm:prSet/>
      <dgm:spPr/>
      <dgm:t>
        <a:bodyPr/>
        <a:lstStyle/>
        <a:p>
          <a:endParaRPr lang="en-US"/>
        </a:p>
      </dgm:t>
    </dgm:pt>
    <dgm:pt modelId="{447CD245-78E4-4573-A842-BF8B6A08823B}" type="sibTrans" cxnId="{D467FC6B-CF1E-4739-B294-0B26F7EB5330}">
      <dgm:prSet/>
      <dgm:spPr/>
      <dgm:t>
        <a:bodyPr/>
        <a:lstStyle/>
        <a:p>
          <a:endParaRPr lang="en-US"/>
        </a:p>
      </dgm:t>
    </dgm:pt>
    <dgm:pt modelId="{170256F2-1DF4-4E84-AA44-A206718DA3A2}">
      <dgm:prSet phldrT="[Text]"/>
      <dgm:spPr/>
      <dgm:t>
        <a:bodyPr/>
        <a:lstStyle/>
        <a:p>
          <a:r>
            <a:rPr lang="en-US" dirty="0" smtClean="0"/>
            <a:t>Engineering, 2 </a:t>
          </a:r>
          <a:r>
            <a:rPr lang="en-US" dirty="0" err="1" smtClean="0"/>
            <a:t>yrs</a:t>
          </a:r>
          <a:endParaRPr lang="en-US" dirty="0"/>
        </a:p>
      </dgm:t>
    </dgm:pt>
    <dgm:pt modelId="{2EFDE307-8AF4-487A-B0FB-FF177A673635}" type="parTrans" cxnId="{F81DAD1B-410D-4C50-8B49-DCB003C1AE21}">
      <dgm:prSet/>
      <dgm:spPr/>
      <dgm:t>
        <a:bodyPr/>
        <a:lstStyle/>
        <a:p>
          <a:endParaRPr lang="en-US"/>
        </a:p>
      </dgm:t>
    </dgm:pt>
    <dgm:pt modelId="{6B58C47F-D145-4D9E-82C0-EFAEB3EA73CC}" type="sibTrans" cxnId="{F81DAD1B-410D-4C50-8B49-DCB003C1AE21}">
      <dgm:prSet/>
      <dgm:spPr/>
      <dgm:t>
        <a:bodyPr/>
        <a:lstStyle/>
        <a:p>
          <a:endParaRPr lang="en-US"/>
        </a:p>
      </dgm:t>
    </dgm:pt>
    <dgm:pt modelId="{AB40EA97-1FF6-48AD-AD54-357B83A81A4D}">
      <dgm:prSet phldrT="[Text]"/>
      <dgm:spPr/>
      <dgm:t>
        <a:bodyPr/>
        <a:lstStyle/>
        <a:p>
          <a:r>
            <a:rPr lang="en-US" dirty="0" smtClean="0"/>
            <a:t>Science, Engineering, Mathematics, 4 </a:t>
          </a:r>
          <a:r>
            <a:rPr lang="en-US" dirty="0" err="1" smtClean="0"/>
            <a:t>yrs</a:t>
          </a:r>
          <a:endParaRPr lang="en-US" dirty="0"/>
        </a:p>
      </dgm:t>
    </dgm:pt>
    <dgm:pt modelId="{866EF6E9-9E60-4F2B-9DD5-59CAFFE333CB}" type="parTrans" cxnId="{8B7EB534-DE3F-4289-83A1-0020A5D8A370}">
      <dgm:prSet/>
      <dgm:spPr/>
      <dgm:t>
        <a:bodyPr/>
        <a:lstStyle/>
        <a:p>
          <a:endParaRPr lang="en-US"/>
        </a:p>
      </dgm:t>
    </dgm:pt>
    <dgm:pt modelId="{98825458-9A68-4C38-B7E9-C547CCAE812B}" type="sibTrans" cxnId="{8B7EB534-DE3F-4289-83A1-0020A5D8A370}">
      <dgm:prSet/>
      <dgm:spPr/>
      <dgm:t>
        <a:bodyPr/>
        <a:lstStyle/>
        <a:p>
          <a:endParaRPr lang="en-US"/>
        </a:p>
      </dgm:t>
    </dgm:pt>
    <dgm:pt modelId="{AE37DFD6-EBE8-4200-9F2F-643866FBCB8D}">
      <dgm:prSet phldrT="[Text]"/>
      <dgm:spPr/>
      <dgm:t>
        <a:bodyPr/>
        <a:lstStyle/>
        <a:p>
          <a:r>
            <a:rPr lang="en-US" dirty="0" smtClean="0"/>
            <a:t>Science, Calculus, Pre-Engineering,     2 </a:t>
          </a:r>
          <a:r>
            <a:rPr lang="en-US" dirty="0" err="1" smtClean="0"/>
            <a:t>yrs</a:t>
          </a:r>
          <a:endParaRPr lang="en-US" dirty="0"/>
        </a:p>
      </dgm:t>
    </dgm:pt>
    <dgm:pt modelId="{20AF396D-468A-4C5D-BFD1-4928274DDCDA}" type="parTrans" cxnId="{099B29A8-61FE-4DA2-8603-3537C179EAC9}">
      <dgm:prSet/>
      <dgm:spPr/>
      <dgm:t>
        <a:bodyPr/>
        <a:lstStyle/>
        <a:p>
          <a:endParaRPr lang="en-US"/>
        </a:p>
      </dgm:t>
    </dgm:pt>
    <dgm:pt modelId="{0174C232-CC1D-4434-9A2B-353B0A9A039A}" type="sibTrans" cxnId="{099B29A8-61FE-4DA2-8603-3537C179EAC9}">
      <dgm:prSet/>
      <dgm:spPr/>
      <dgm:t>
        <a:bodyPr/>
        <a:lstStyle/>
        <a:p>
          <a:endParaRPr lang="en-US"/>
        </a:p>
      </dgm:t>
    </dgm:pt>
    <dgm:pt modelId="{77EC0015-A689-44DE-AB39-EA261A302E54}">
      <dgm:prSet phldrT="[Text]"/>
      <dgm:spPr/>
      <dgm:t>
        <a:bodyPr/>
        <a:lstStyle/>
        <a:p>
          <a:r>
            <a:rPr lang="en-US" dirty="0" smtClean="0"/>
            <a:t>Mathematics, 2 </a:t>
          </a:r>
          <a:r>
            <a:rPr lang="en-US" dirty="0" err="1" smtClean="0"/>
            <a:t>yrs</a:t>
          </a:r>
          <a:endParaRPr lang="en-US" dirty="0"/>
        </a:p>
      </dgm:t>
    </dgm:pt>
    <dgm:pt modelId="{B724FE2D-9334-47C8-B917-65CD15209C37}" type="parTrans" cxnId="{677951E2-8397-4DF9-AADD-D706B5C318CB}">
      <dgm:prSet/>
      <dgm:spPr/>
      <dgm:t>
        <a:bodyPr/>
        <a:lstStyle/>
        <a:p>
          <a:endParaRPr lang="en-US"/>
        </a:p>
      </dgm:t>
    </dgm:pt>
    <dgm:pt modelId="{E658B5A3-6E0B-483F-A0A9-5E62A4629EB8}" type="sibTrans" cxnId="{677951E2-8397-4DF9-AADD-D706B5C318CB}">
      <dgm:prSet/>
      <dgm:spPr/>
      <dgm:t>
        <a:bodyPr/>
        <a:lstStyle/>
        <a:p>
          <a:endParaRPr lang="en-US"/>
        </a:p>
      </dgm:t>
    </dgm:pt>
    <dgm:pt modelId="{C8A13E4F-AF98-4AE3-9A29-E153E8CCC7B3}">
      <dgm:prSet phldrT="[Text]"/>
      <dgm:spPr/>
      <dgm:t>
        <a:bodyPr/>
        <a:lstStyle/>
        <a:p>
          <a:r>
            <a:rPr lang="en-US" dirty="0" smtClean="0"/>
            <a:t>Technology  BS, 4 </a:t>
          </a:r>
          <a:r>
            <a:rPr lang="en-US" dirty="0" err="1" smtClean="0"/>
            <a:t>yrs</a:t>
          </a:r>
          <a:endParaRPr lang="en-US" dirty="0"/>
        </a:p>
      </dgm:t>
    </dgm:pt>
    <dgm:pt modelId="{4A15E6BC-1399-47FB-ACBC-F1C0A0363541}" type="parTrans" cxnId="{FB641D0F-4E2B-43A9-8E97-7107D1A33576}">
      <dgm:prSet/>
      <dgm:spPr/>
      <dgm:t>
        <a:bodyPr/>
        <a:lstStyle/>
        <a:p>
          <a:endParaRPr lang="en-US"/>
        </a:p>
      </dgm:t>
    </dgm:pt>
    <dgm:pt modelId="{1E0A78D7-929A-40BE-860B-814EC2194E95}" type="sibTrans" cxnId="{FB641D0F-4E2B-43A9-8E97-7107D1A33576}">
      <dgm:prSet/>
      <dgm:spPr/>
      <dgm:t>
        <a:bodyPr/>
        <a:lstStyle/>
        <a:p>
          <a:endParaRPr lang="en-US"/>
        </a:p>
      </dgm:t>
    </dgm:pt>
    <dgm:pt modelId="{C1B06F86-62A7-4C6B-901E-9CBAFBBEA026}" type="pres">
      <dgm:prSet presAssocID="{4BAC985B-59CD-4673-9F95-56ADC70A1C80}" presName="diagram" presStyleCnt="0">
        <dgm:presLayoutVars>
          <dgm:chPref val="1"/>
          <dgm:dir/>
          <dgm:animOne val="branch"/>
          <dgm:animLvl val="lvl"/>
          <dgm:resizeHandles val="exact"/>
        </dgm:presLayoutVars>
      </dgm:prSet>
      <dgm:spPr/>
      <dgm:t>
        <a:bodyPr/>
        <a:lstStyle/>
        <a:p>
          <a:endParaRPr lang="en-US"/>
        </a:p>
      </dgm:t>
    </dgm:pt>
    <dgm:pt modelId="{BD2A3554-3F2E-484D-A153-1E624A07A216}" type="pres">
      <dgm:prSet presAssocID="{C79B611C-0444-4E94-900E-F0C0E23B43F0}" presName="root1" presStyleCnt="0"/>
      <dgm:spPr/>
    </dgm:pt>
    <dgm:pt modelId="{0CA3381C-C2E4-471D-B2D7-24332D1B93C6}" type="pres">
      <dgm:prSet presAssocID="{C79B611C-0444-4E94-900E-F0C0E23B43F0}" presName="LevelOneTextNode" presStyleLbl="node0" presStyleIdx="0" presStyleCnt="1">
        <dgm:presLayoutVars>
          <dgm:chPref val="3"/>
        </dgm:presLayoutVars>
      </dgm:prSet>
      <dgm:spPr/>
      <dgm:t>
        <a:bodyPr/>
        <a:lstStyle/>
        <a:p>
          <a:endParaRPr lang="en-US"/>
        </a:p>
      </dgm:t>
    </dgm:pt>
    <dgm:pt modelId="{44E7EE57-8546-4E1E-B670-794A2708FCE5}" type="pres">
      <dgm:prSet presAssocID="{C79B611C-0444-4E94-900E-F0C0E23B43F0}" presName="level2hierChild" presStyleCnt="0"/>
      <dgm:spPr/>
    </dgm:pt>
    <dgm:pt modelId="{5AA2E674-363C-4B13-928F-33C8D6BBF45F}" type="pres">
      <dgm:prSet presAssocID="{5AA3D276-F175-49FE-B0F7-D72D93D27BDE}" presName="conn2-1" presStyleLbl="parChTrans1D2" presStyleIdx="0" presStyleCnt="3"/>
      <dgm:spPr/>
      <dgm:t>
        <a:bodyPr/>
        <a:lstStyle/>
        <a:p>
          <a:endParaRPr lang="en-US"/>
        </a:p>
      </dgm:t>
    </dgm:pt>
    <dgm:pt modelId="{AAF8227A-043F-49A6-A0ED-CC43A329EAA1}" type="pres">
      <dgm:prSet presAssocID="{5AA3D276-F175-49FE-B0F7-D72D93D27BDE}" presName="connTx" presStyleLbl="parChTrans1D2" presStyleIdx="0" presStyleCnt="3"/>
      <dgm:spPr/>
      <dgm:t>
        <a:bodyPr/>
        <a:lstStyle/>
        <a:p>
          <a:endParaRPr lang="en-US"/>
        </a:p>
      </dgm:t>
    </dgm:pt>
    <dgm:pt modelId="{E9F6F54D-04DB-44A5-BFD1-3633B39D4E4A}" type="pres">
      <dgm:prSet presAssocID="{AC96A36E-4B21-4880-85AE-840F46B9D8FC}" presName="root2" presStyleCnt="0"/>
      <dgm:spPr/>
    </dgm:pt>
    <dgm:pt modelId="{33B10721-362D-40FB-94E4-2AC96B9488D1}" type="pres">
      <dgm:prSet presAssocID="{AC96A36E-4B21-4880-85AE-840F46B9D8FC}" presName="LevelTwoTextNode" presStyleLbl="node2" presStyleIdx="0" presStyleCnt="3" custScaleX="81261">
        <dgm:presLayoutVars>
          <dgm:chPref val="3"/>
        </dgm:presLayoutVars>
      </dgm:prSet>
      <dgm:spPr/>
      <dgm:t>
        <a:bodyPr/>
        <a:lstStyle/>
        <a:p>
          <a:endParaRPr lang="en-US"/>
        </a:p>
      </dgm:t>
    </dgm:pt>
    <dgm:pt modelId="{FF0DF610-E4BA-403D-BCD7-B85737F6C185}" type="pres">
      <dgm:prSet presAssocID="{AC96A36E-4B21-4880-85AE-840F46B9D8FC}" presName="level3hierChild" presStyleCnt="0"/>
      <dgm:spPr/>
    </dgm:pt>
    <dgm:pt modelId="{07273070-8DBE-4BBB-BA64-DB528095DD13}" type="pres">
      <dgm:prSet presAssocID="{4A15E6BC-1399-47FB-ACBC-F1C0A0363541}" presName="conn2-1" presStyleLbl="parChTrans1D3" presStyleIdx="0" presStyleCnt="4"/>
      <dgm:spPr/>
      <dgm:t>
        <a:bodyPr/>
        <a:lstStyle/>
        <a:p>
          <a:endParaRPr lang="en-US"/>
        </a:p>
      </dgm:t>
    </dgm:pt>
    <dgm:pt modelId="{F95E7E2A-17AC-4EF6-B7EF-719194F57FE3}" type="pres">
      <dgm:prSet presAssocID="{4A15E6BC-1399-47FB-ACBC-F1C0A0363541}" presName="connTx" presStyleLbl="parChTrans1D3" presStyleIdx="0" presStyleCnt="4"/>
      <dgm:spPr/>
      <dgm:t>
        <a:bodyPr/>
        <a:lstStyle/>
        <a:p>
          <a:endParaRPr lang="en-US"/>
        </a:p>
      </dgm:t>
    </dgm:pt>
    <dgm:pt modelId="{8E51F005-FC0B-4A1D-B981-B1E77AFD06ED}" type="pres">
      <dgm:prSet presAssocID="{C8A13E4F-AF98-4AE3-9A29-E153E8CCC7B3}" presName="root2" presStyleCnt="0"/>
      <dgm:spPr/>
    </dgm:pt>
    <dgm:pt modelId="{16C7ED96-693D-4A3A-ADC2-B87661D3C24C}" type="pres">
      <dgm:prSet presAssocID="{C8A13E4F-AF98-4AE3-9A29-E153E8CCC7B3}" presName="LevelTwoTextNode" presStyleLbl="node3" presStyleIdx="0" presStyleCnt="4" custScaleX="88630" custLinFactNeighborX="-1146" custLinFactNeighborY="-633">
        <dgm:presLayoutVars>
          <dgm:chPref val="3"/>
        </dgm:presLayoutVars>
      </dgm:prSet>
      <dgm:spPr/>
      <dgm:t>
        <a:bodyPr/>
        <a:lstStyle/>
        <a:p>
          <a:endParaRPr lang="en-US"/>
        </a:p>
      </dgm:t>
    </dgm:pt>
    <dgm:pt modelId="{1F95D769-2E6D-45F1-97DC-144D1AD9BABF}" type="pres">
      <dgm:prSet presAssocID="{C8A13E4F-AF98-4AE3-9A29-E153E8CCC7B3}" presName="level3hierChild" presStyleCnt="0"/>
      <dgm:spPr/>
    </dgm:pt>
    <dgm:pt modelId="{52B86BFE-9F41-4176-A863-9151C18F69B6}" type="pres">
      <dgm:prSet presAssocID="{20AF396D-468A-4C5D-BFD1-4928274DDCDA}" presName="conn2-1" presStyleLbl="parChTrans1D2" presStyleIdx="1" presStyleCnt="3"/>
      <dgm:spPr/>
      <dgm:t>
        <a:bodyPr/>
        <a:lstStyle/>
        <a:p>
          <a:endParaRPr lang="en-US"/>
        </a:p>
      </dgm:t>
    </dgm:pt>
    <dgm:pt modelId="{D1A75426-49FD-4C0E-87E0-BE71E142EE06}" type="pres">
      <dgm:prSet presAssocID="{20AF396D-468A-4C5D-BFD1-4928274DDCDA}" presName="connTx" presStyleLbl="parChTrans1D2" presStyleIdx="1" presStyleCnt="3"/>
      <dgm:spPr/>
      <dgm:t>
        <a:bodyPr/>
        <a:lstStyle/>
        <a:p>
          <a:endParaRPr lang="en-US"/>
        </a:p>
      </dgm:t>
    </dgm:pt>
    <dgm:pt modelId="{86BEDA2B-DB28-483F-AAE0-EC9CCEFC8C63}" type="pres">
      <dgm:prSet presAssocID="{AE37DFD6-EBE8-4200-9F2F-643866FBCB8D}" presName="root2" presStyleCnt="0"/>
      <dgm:spPr/>
    </dgm:pt>
    <dgm:pt modelId="{EBC6494C-F819-45EB-9674-28631774742C}" type="pres">
      <dgm:prSet presAssocID="{AE37DFD6-EBE8-4200-9F2F-643866FBCB8D}" presName="LevelTwoTextNode" presStyleLbl="node2" presStyleIdx="1" presStyleCnt="3" custScaleX="70057" custScaleY="152079" custLinFactNeighborX="2437" custLinFactNeighborY="-34750">
        <dgm:presLayoutVars>
          <dgm:chPref val="3"/>
        </dgm:presLayoutVars>
      </dgm:prSet>
      <dgm:spPr/>
      <dgm:t>
        <a:bodyPr/>
        <a:lstStyle/>
        <a:p>
          <a:endParaRPr lang="en-US"/>
        </a:p>
      </dgm:t>
    </dgm:pt>
    <dgm:pt modelId="{36535430-1AA1-49CC-AA73-C94EBA343B28}" type="pres">
      <dgm:prSet presAssocID="{AE37DFD6-EBE8-4200-9F2F-643866FBCB8D}" presName="level3hierChild" presStyleCnt="0"/>
      <dgm:spPr/>
    </dgm:pt>
    <dgm:pt modelId="{A8138F80-3338-4885-92DF-717C78F0845D}" type="pres">
      <dgm:prSet presAssocID="{D9C86CCF-1CF4-4216-8488-7C7659BA079B}" presName="conn2-1" presStyleLbl="parChTrans1D3" presStyleIdx="1" presStyleCnt="4"/>
      <dgm:spPr/>
      <dgm:t>
        <a:bodyPr/>
        <a:lstStyle/>
        <a:p>
          <a:endParaRPr lang="en-US"/>
        </a:p>
      </dgm:t>
    </dgm:pt>
    <dgm:pt modelId="{D141D35E-65C7-46F7-BB4E-57D58BC999A1}" type="pres">
      <dgm:prSet presAssocID="{D9C86CCF-1CF4-4216-8488-7C7659BA079B}" presName="connTx" presStyleLbl="parChTrans1D3" presStyleIdx="1" presStyleCnt="4"/>
      <dgm:spPr/>
      <dgm:t>
        <a:bodyPr/>
        <a:lstStyle/>
        <a:p>
          <a:endParaRPr lang="en-US"/>
        </a:p>
      </dgm:t>
    </dgm:pt>
    <dgm:pt modelId="{AAFFBC79-DF93-41A7-8AAD-DD5098CB685A}" type="pres">
      <dgm:prSet presAssocID="{94011BA7-F1FB-407E-9E9B-91F4B9A94A74}" presName="root2" presStyleCnt="0"/>
      <dgm:spPr/>
    </dgm:pt>
    <dgm:pt modelId="{9B11B827-DB82-47E1-860C-5436B6F1873C}" type="pres">
      <dgm:prSet presAssocID="{94011BA7-F1FB-407E-9E9B-91F4B9A94A74}" presName="LevelTwoTextNode" presStyleLbl="node3" presStyleIdx="1" presStyleCnt="4">
        <dgm:presLayoutVars>
          <dgm:chPref val="3"/>
        </dgm:presLayoutVars>
      </dgm:prSet>
      <dgm:spPr/>
      <dgm:t>
        <a:bodyPr/>
        <a:lstStyle/>
        <a:p>
          <a:endParaRPr lang="en-US"/>
        </a:p>
      </dgm:t>
    </dgm:pt>
    <dgm:pt modelId="{AE02C7F2-8A61-4B20-BE29-34E9C7CCA0D1}" type="pres">
      <dgm:prSet presAssocID="{94011BA7-F1FB-407E-9E9B-91F4B9A94A74}" presName="level3hierChild" presStyleCnt="0"/>
      <dgm:spPr/>
    </dgm:pt>
    <dgm:pt modelId="{EFCD8126-4707-491A-98B5-66243984AC50}" type="pres">
      <dgm:prSet presAssocID="{2EFDE307-8AF4-487A-B0FB-FF177A673635}" presName="conn2-1" presStyleLbl="parChTrans1D3" presStyleIdx="2" presStyleCnt="4"/>
      <dgm:spPr/>
      <dgm:t>
        <a:bodyPr/>
        <a:lstStyle/>
        <a:p>
          <a:endParaRPr lang="en-US"/>
        </a:p>
      </dgm:t>
    </dgm:pt>
    <dgm:pt modelId="{7978F1B7-6D59-4F55-BB55-2A9998F83EE0}" type="pres">
      <dgm:prSet presAssocID="{2EFDE307-8AF4-487A-B0FB-FF177A673635}" presName="connTx" presStyleLbl="parChTrans1D3" presStyleIdx="2" presStyleCnt="4"/>
      <dgm:spPr/>
      <dgm:t>
        <a:bodyPr/>
        <a:lstStyle/>
        <a:p>
          <a:endParaRPr lang="en-US"/>
        </a:p>
      </dgm:t>
    </dgm:pt>
    <dgm:pt modelId="{47FB1FDE-3485-46A7-AB8B-03ABF4E1D61D}" type="pres">
      <dgm:prSet presAssocID="{170256F2-1DF4-4E84-AA44-A206718DA3A2}" presName="root2" presStyleCnt="0"/>
      <dgm:spPr/>
    </dgm:pt>
    <dgm:pt modelId="{ACFEEC54-AC81-43EF-9DA0-42F33F44C2C1}" type="pres">
      <dgm:prSet presAssocID="{170256F2-1DF4-4E84-AA44-A206718DA3A2}" presName="LevelTwoTextNode" presStyleLbl="node3" presStyleIdx="2" presStyleCnt="4">
        <dgm:presLayoutVars>
          <dgm:chPref val="3"/>
        </dgm:presLayoutVars>
      </dgm:prSet>
      <dgm:spPr/>
      <dgm:t>
        <a:bodyPr/>
        <a:lstStyle/>
        <a:p>
          <a:endParaRPr lang="en-US"/>
        </a:p>
      </dgm:t>
    </dgm:pt>
    <dgm:pt modelId="{7A2A04A7-1ED6-4E8D-893E-8D5274602AE6}" type="pres">
      <dgm:prSet presAssocID="{170256F2-1DF4-4E84-AA44-A206718DA3A2}" presName="level3hierChild" presStyleCnt="0"/>
      <dgm:spPr/>
    </dgm:pt>
    <dgm:pt modelId="{CEC5030A-B1BC-4998-8ADF-2272FE8B745A}" type="pres">
      <dgm:prSet presAssocID="{B724FE2D-9334-47C8-B917-65CD15209C37}" presName="conn2-1" presStyleLbl="parChTrans1D3" presStyleIdx="3" presStyleCnt="4"/>
      <dgm:spPr/>
      <dgm:t>
        <a:bodyPr/>
        <a:lstStyle/>
        <a:p>
          <a:endParaRPr lang="en-US"/>
        </a:p>
      </dgm:t>
    </dgm:pt>
    <dgm:pt modelId="{CD24A427-C601-4EE9-9901-8672F9D53C99}" type="pres">
      <dgm:prSet presAssocID="{B724FE2D-9334-47C8-B917-65CD15209C37}" presName="connTx" presStyleLbl="parChTrans1D3" presStyleIdx="3" presStyleCnt="4"/>
      <dgm:spPr/>
      <dgm:t>
        <a:bodyPr/>
        <a:lstStyle/>
        <a:p>
          <a:endParaRPr lang="en-US"/>
        </a:p>
      </dgm:t>
    </dgm:pt>
    <dgm:pt modelId="{E09C129E-2471-422F-A48D-F1769D9FA940}" type="pres">
      <dgm:prSet presAssocID="{77EC0015-A689-44DE-AB39-EA261A302E54}" presName="root2" presStyleCnt="0"/>
      <dgm:spPr/>
    </dgm:pt>
    <dgm:pt modelId="{261C6DCC-8FAD-4C0B-B14F-8F8AE94E4A38}" type="pres">
      <dgm:prSet presAssocID="{77EC0015-A689-44DE-AB39-EA261A302E54}" presName="LevelTwoTextNode" presStyleLbl="node3" presStyleIdx="3" presStyleCnt="4" custLinFactNeighborX="449" custLinFactNeighborY="5304">
        <dgm:presLayoutVars>
          <dgm:chPref val="3"/>
        </dgm:presLayoutVars>
      </dgm:prSet>
      <dgm:spPr/>
      <dgm:t>
        <a:bodyPr/>
        <a:lstStyle/>
        <a:p>
          <a:endParaRPr lang="en-US"/>
        </a:p>
      </dgm:t>
    </dgm:pt>
    <dgm:pt modelId="{066563A8-6299-42CE-A163-90FCB9845285}" type="pres">
      <dgm:prSet presAssocID="{77EC0015-A689-44DE-AB39-EA261A302E54}" presName="level3hierChild" presStyleCnt="0"/>
      <dgm:spPr/>
    </dgm:pt>
    <dgm:pt modelId="{A4E9B74C-A05A-40FA-9860-3AC00E57EFF3}" type="pres">
      <dgm:prSet presAssocID="{866EF6E9-9E60-4F2B-9DD5-59CAFFE333CB}" presName="conn2-1" presStyleLbl="parChTrans1D2" presStyleIdx="2" presStyleCnt="3"/>
      <dgm:spPr/>
      <dgm:t>
        <a:bodyPr/>
        <a:lstStyle/>
        <a:p>
          <a:endParaRPr lang="en-US"/>
        </a:p>
      </dgm:t>
    </dgm:pt>
    <dgm:pt modelId="{8EA10234-3722-4FA8-9008-147B069712F3}" type="pres">
      <dgm:prSet presAssocID="{866EF6E9-9E60-4F2B-9DD5-59CAFFE333CB}" presName="connTx" presStyleLbl="parChTrans1D2" presStyleIdx="2" presStyleCnt="3"/>
      <dgm:spPr/>
      <dgm:t>
        <a:bodyPr/>
        <a:lstStyle/>
        <a:p>
          <a:endParaRPr lang="en-US"/>
        </a:p>
      </dgm:t>
    </dgm:pt>
    <dgm:pt modelId="{E1018BB7-B90D-421B-A194-54B09878BB03}" type="pres">
      <dgm:prSet presAssocID="{AB40EA97-1FF6-48AD-AD54-357B83A81A4D}" presName="root2" presStyleCnt="0"/>
      <dgm:spPr/>
    </dgm:pt>
    <dgm:pt modelId="{D60AC044-8A9D-4A5C-87C2-3949B01E224A}" type="pres">
      <dgm:prSet presAssocID="{AB40EA97-1FF6-48AD-AD54-357B83A81A4D}" presName="LevelTwoTextNode" presStyleLbl="node2" presStyleIdx="2" presStyleCnt="3" custLinFactX="10547" custLinFactY="37684" custLinFactNeighborX="100000" custLinFactNeighborY="100000">
        <dgm:presLayoutVars>
          <dgm:chPref val="3"/>
        </dgm:presLayoutVars>
      </dgm:prSet>
      <dgm:spPr/>
      <dgm:t>
        <a:bodyPr/>
        <a:lstStyle/>
        <a:p>
          <a:endParaRPr lang="en-US"/>
        </a:p>
      </dgm:t>
    </dgm:pt>
    <dgm:pt modelId="{1C36D14F-1E13-4BC1-ABB0-92BFA66BCC8F}" type="pres">
      <dgm:prSet presAssocID="{AB40EA97-1FF6-48AD-AD54-357B83A81A4D}" presName="level3hierChild" presStyleCnt="0"/>
      <dgm:spPr/>
    </dgm:pt>
  </dgm:ptLst>
  <dgm:cxnLst>
    <dgm:cxn modelId="{14523F82-EF74-4CC2-84C0-BC925CBF686A}" type="presOf" srcId="{D9C86CCF-1CF4-4216-8488-7C7659BA079B}" destId="{A8138F80-3338-4885-92DF-717C78F0845D}" srcOrd="0" destOrd="0" presId="urn:microsoft.com/office/officeart/2005/8/layout/hierarchy2"/>
    <dgm:cxn modelId="{677951E2-8397-4DF9-AADD-D706B5C318CB}" srcId="{AE37DFD6-EBE8-4200-9F2F-643866FBCB8D}" destId="{77EC0015-A689-44DE-AB39-EA261A302E54}" srcOrd="2" destOrd="0" parTransId="{B724FE2D-9334-47C8-B917-65CD15209C37}" sibTransId="{E658B5A3-6E0B-483F-A0A9-5E62A4629EB8}"/>
    <dgm:cxn modelId="{D467FC6B-CF1E-4739-B294-0B26F7EB5330}" srcId="{AE37DFD6-EBE8-4200-9F2F-643866FBCB8D}" destId="{94011BA7-F1FB-407E-9E9B-91F4B9A94A74}" srcOrd="0" destOrd="0" parTransId="{D9C86CCF-1CF4-4216-8488-7C7659BA079B}" sibTransId="{447CD245-78E4-4573-A842-BF8B6A08823B}"/>
    <dgm:cxn modelId="{F81DAD1B-410D-4C50-8B49-DCB003C1AE21}" srcId="{AE37DFD6-EBE8-4200-9F2F-643866FBCB8D}" destId="{170256F2-1DF4-4E84-AA44-A206718DA3A2}" srcOrd="1" destOrd="0" parTransId="{2EFDE307-8AF4-487A-B0FB-FF177A673635}" sibTransId="{6B58C47F-D145-4D9E-82C0-EFAEB3EA73CC}"/>
    <dgm:cxn modelId="{68D64382-DB25-4B12-8B62-277701460808}" type="presOf" srcId="{D9C86CCF-1CF4-4216-8488-7C7659BA079B}" destId="{D141D35E-65C7-46F7-BB4E-57D58BC999A1}" srcOrd="1" destOrd="0" presId="urn:microsoft.com/office/officeart/2005/8/layout/hierarchy2"/>
    <dgm:cxn modelId="{B7E83170-223B-4D60-8986-248C1C0BB069}" type="presOf" srcId="{4A15E6BC-1399-47FB-ACBC-F1C0A0363541}" destId="{F95E7E2A-17AC-4EF6-B7EF-719194F57FE3}" srcOrd="1" destOrd="0" presId="urn:microsoft.com/office/officeart/2005/8/layout/hierarchy2"/>
    <dgm:cxn modelId="{FB641D0F-4E2B-43A9-8E97-7107D1A33576}" srcId="{AC96A36E-4B21-4880-85AE-840F46B9D8FC}" destId="{C8A13E4F-AF98-4AE3-9A29-E153E8CCC7B3}" srcOrd="0" destOrd="0" parTransId="{4A15E6BC-1399-47FB-ACBC-F1C0A0363541}" sibTransId="{1E0A78D7-929A-40BE-860B-814EC2194E95}"/>
    <dgm:cxn modelId="{1AC9F0C0-A54B-42E8-8F8E-E5950EA9C779}" type="presOf" srcId="{AB40EA97-1FF6-48AD-AD54-357B83A81A4D}" destId="{D60AC044-8A9D-4A5C-87C2-3949B01E224A}" srcOrd="0" destOrd="0" presId="urn:microsoft.com/office/officeart/2005/8/layout/hierarchy2"/>
    <dgm:cxn modelId="{485E7D70-7C55-4FCF-9C83-7DBD6CBE40F0}" type="presOf" srcId="{AC96A36E-4B21-4880-85AE-840F46B9D8FC}" destId="{33B10721-362D-40FB-94E4-2AC96B9488D1}" srcOrd="0" destOrd="0" presId="urn:microsoft.com/office/officeart/2005/8/layout/hierarchy2"/>
    <dgm:cxn modelId="{921C3853-D92E-4F61-AEF5-0C6469CD94B7}" type="presOf" srcId="{77EC0015-A689-44DE-AB39-EA261A302E54}" destId="{261C6DCC-8FAD-4C0B-B14F-8F8AE94E4A38}" srcOrd="0" destOrd="0" presId="urn:microsoft.com/office/officeart/2005/8/layout/hierarchy2"/>
    <dgm:cxn modelId="{E66E1C95-74C3-41D0-9BE4-2C4881BB108C}" type="presOf" srcId="{B724FE2D-9334-47C8-B917-65CD15209C37}" destId="{CD24A427-C601-4EE9-9901-8672F9D53C99}" srcOrd="1" destOrd="0" presId="urn:microsoft.com/office/officeart/2005/8/layout/hierarchy2"/>
    <dgm:cxn modelId="{32EBE62F-598D-48B9-8425-63E087EBEFB6}" type="presOf" srcId="{4A15E6BC-1399-47FB-ACBC-F1C0A0363541}" destId="{07273070-8DBE-4BBB-BA64-DB528095DD13}" srcOrd="0" destOrd="0" presId="urn:microsoft.com/office/officeart/2005/8/layout/hierarchy2"/>
    <dgm:cxn modelId="{F2CE47DA-D63E-4052-9930-8A72190D9BC1}" type="presOf" srcId="{866EF6E9-9E60-4F2B-9DD5-59CAFFE333CB}" destId="{8EA10234-3722-4FA8-9008-147B069712F3}" srcOrd="1" destOrd="0" presId="urn:microsoft.com/office/officeart/2005/8/layout/hierarchy2"/>
    <dgm:cxn modelId="{213B7380-6F0A-440E-9DD6-2A3DC269C8C1}" type="presOf" srcId="{2EFDE307-8AF4-487A-B0FB-FF177A673635}" destId="{7978F1B7-6D59-4F55-BB55-2A9998F83EE0}" srcOrd="1" destOrd="0" presId="urn:microsoft.com/office/officeart/2005/8/layout/hierarchy2"/>
    <dgm:cxn modelId="{10BFEF93-EB84-402F-A59C-8D20E7BC6E93}" type="presOf" srcId="{AE37DFD6-EBE8-4200-9F2F-643866FBCB8D}" destId="{EBC6494C-F819-45EB-9674-28631774742C}" srcOrd="0" destOrd="0" presId="urn:microsoft.com/office/officeart/2005/8/layout/hierarchy2"/>
    <dgm:cxn modelId="{A9B086D5-C8F8-42B2-B37D-676DD87BE016}" type="presOf" srcId="{866EF6E9-9E60-4F2B-9DD5-59CAFFE333CB}" destId="{A4E9B74C-A05A-40FA-9860-3AC00E57EFF3}" srcOrd="0" destOrd="0" presId="urn:microsoft.com/office/officeart/2005/8/layout/hierarchy2"/>
    <dgm:cxn modelId="{AF8928FF-427F-485C-822C-CC2D184D7F0D}" srcId="{C79B611C-0444-4E94-900E-F0C0E23B43F0}" destId="{AC96A36E-4B21-4880-85AE-840F46B9D8FC}" srcOrd="0" destOrd="0" parTransId="{5AA3D276-F175-49FE-B0F7-D72D93D27BDE}" sibTransId="{6D96020C-2704-43D5-8DC2-0D0BD56A8A14}"/>
    <dgm:cxn modelId="{6B5DF7A0-D60F-48D6-A44A-75D728FBCC9C}" type="presOf" srcId="{20AF396D-468A-4C5D-BFD1-4928274DDCDA}" destId="{52B86BFE-9F41-4176-A863-9151C18F69B6}" srcOrd="0" destOrd="0" presId="urn:microsoft.com/office/officeart/2005/8/layout/hierarchy2"/>
    <dgm:cxn modelId="{3E5427D8-2534-46D9-9B78-ACAD5EAC7F2B}" type="presOf" srcId="{4BAC985B-59CD-4673-9F95-56ADC70A1C80}" destId="{C1B06F86-62A7-4C6B-901E-9CBAFBBEA026}" srcOrd="0" destOrd="0" presId="urn:microsoft.com/office/officeart/2005/8/layout/hierarchy2"/>
    <dgm:cxn modelId="{099B29A8-61FE-4DA2-8603-3537C179EAC9}" srcId="{C79B611C-0444-4E94-900E-F0C0E23B43F0}" destId="{AE37DFD6-EBE8-4200-9F2F-643866FBCB8D}" srcOrd="1" destOrd="0" parTransId="{20AF396D-468A-4C5D-BFD1-4928274DDCDA}" sibTransId="{0174C232-CC1D-4434-9A2B-353B0A9A039A}"/>
    <dgm:cxn modelId="{1C0F52B8-6930-41F9-B7C5-42F6524399DD}" type="presOf" srcId="{C79B611C-0444-4E94-900E-F0C0E23B43F0}" destId="{0CA3381C-C2E4-471D-B2D7-24332D1B93C6}" srcOrd="0" destOrd="0" presId="urn:microsoft.com/office/officeart/2005/8/layout/hierarchy2"/>
    <dgm:cxn modelId="{45C45B96-C33C-4628-A598-90D85816DA3A}" type="presOf" srcId="{20AF396D-468A-4C5D-BFD1-4928274DDCDA}" destId="{D1A75426-49FD-4C0E-87E0-BE71E142EE06}" srcOrd="1" destOrd="0" presId="urn:microsoft.com/office/officeart/2005/8/layout/hierarchy2"/>
    <dgm:cxn modelId="{0CD6672D-4449-486F-B66F-CD28AE70E33F}" srcId="{4BAC985B-59CD-4673-9F95-56ADC70A1C80}" destId="{C79B611C-0444-4E94-900E-F0C0E23B43F0}" srcOrd="0" destOrd="0" parTransId="{16405277-0C89-42BD-93B5-2E90325356E0}" sibTransId="{E6AA0B45-D879-4ECD-9B98-BE94859A1F29}"/>
    <dgm:cxn modelId="{8B7EB534-DE3F-4289-83A1-0020A5D8A370}" srcId="{C79B611C-0444-4E94-900E-F0C0E23B43F0}" destId="{AB40EA97-1FF6-48AD-AD54-357B83A81A4D}" srcOrd="2" destOrd="0" parTransId="{866EF6E9-9E60-4F2B-9DD5-59CAFFE333CB}" sibTransId="{98825458-9A68-4C38-B7E9-C547CCAE812B}"/>
    <dgm:cxn modelId="{E7059F76-171F-43DF-ACE9-DFA8290F536D}" type="presOf" srcId="{94011BA7-F1FB-407E-9E9B-91F4B9A94A74}" destId="{9B11B827-DB82-47E1-860C-5436B6F1873C}" srcOrd="0" destOrd="0" presId="urn:microsoft.com/office/officeart/2005/8/layout/hierarchy2"/>
    <dgm:cxn modelId="{1B69E70E-8AD8-4E4D-8F95-06E60B5E6306}" type="presOf" srcId="{5AA3D276-F175-49FE-B0F7-D72D93D27BDE}" destId="{AAF8227A-043F-49A6-A0ED-CC43A329EAA1}" srcOrd="1" destOrd="0" presId="urn:microsoft.com/office/officeart/2005/8/layout/hierarchy2"/>
    <dgm:cxn modelId="{37D87317-FB07-4C0A-A1D6-E91BD9750D81}" type="presOf" srcId="{B724FE2D-9334-47C8-B917-65CD15209C37}" destId="{CEC5030A-B1BC-4998-8ADF-2272FE8B745A}" srcOrd="0" destOrd="0" presId="urn:microsoft.com/office/officeart/2005/8/layout/hierarchy2"/>
    <dgm:cxn modelId="{5735CF7C-EB60-43C1-B996-85E2DCA50D99}" type="presOf" srcId="{170256F2-1DF4-4E84-AA44-A206718DA3A2}" destId="{ACFEEC54-AC81-43EF-9DA0-42F33F44C2C1}" srcOrd="0" destOrd="0" presId="urn:microsoft.com/office/officeart/2005/8/layout/hierarchy2"/>
    <dgm:cxn modelId="{E87BAB46-9A4D-40E0-9BB7-BF13EFBE87A9}" type="presOf" srcId="{5AA3D276-F175-49FE-B0F7-D72D93D27BDE}" destId="{5AA2E674-363C-4B13-928F-33C8D6BBF45F}" srcOrd="0" destOrd="0" presId="urn:microsoft.com/office/officeart/2005/8/layout/hierarchy2"/>
    <dgm:cxn modelId="{1200B2B8-FF3D-4FCF-B07B-CED35FB20DEE}" type="presOf" srcId="{C8A13E4F-AF98-4AE3-9A29-E153E8CCC7B3}" destId="{16C7ED96-693D-4A3A-ADC2-B87661D3C24C}" srcOrd="0" destOrd="0" presId="urn:microsoft.com/office/officeart/2005/8/layout/hierarchy2"/>
    <dgm:cxn modelId="{FFBEF115-A825-436A-9AD8-D7CB119DD563}" type="presOf" srcId="{2EFDE307-8AF4-487A-B0FB-FF177A673635}" destId="{EFCD8126-4707-491A-98B5-66243984AC50}" srcOrd="0" destOrd="0" presId="urn:microsoft.com/office/officeart/2005/8/layout/hierarchy2"/>
    <dgm:cxn modelId="{43DED4EF-E583-43B3-A33A-D7B903A1ADE5}" type="presParOf" srcId="{C1B06F86-62A7-4C6B-901E-9CBAFBBEA026}" destId="{BD2A3554-3F2E-484D-A153-1E624A07A216}" srcOrd="0" destOrd="0" presId="urn:microsoft.com/office/officeart/2005/8/layout/hierarchy2"/>
    <dgm:cxn modelId="{673A7D31-5142-4C6D-98F7-E16BB3B7975F}" type="presParOf" srcId="{BD2A3554-3F2E-484D-A153-1E624A07A216}" destId="{0CA3381C-C2E4-471D-B2D7-24332D1B93C6}" srcOrd="0" destOrd="0" presId="urn:microsoft.com/office/officeart/2005/8/layout/hierarchy2"/>
    <dgm:cxn modelId="{8D4ADF0D-AB66-49F7-A29C-5C89DA48DCD4}" type="presParOf" srcId="{BD2A3554-3F2E-484D-A153-1E624A07A216}" destId="{44E7EE57-8546-4E1E-B670-794A2708FCE5}" srcOrd="1" destOrd="0" presId="urn:microsoft.com/office/officeart/2005/8/layout/hierarchy2"/>
    <dgm:cxn modelId="{FC89F46B-2DB2-4136-BB8A-DDFC35A42569}" type="presParOf" srcId="{44E7EE57-8546-4E1E-B670-794A2708FCE5}" destId="{5AA2E674-363C-4B13-928F-33C8D6BBF45F}" srcOrd="0" destOrd="0" presId="urn:microsoft.com/office/officeart/2005/8/layout/hierarchy2"/>
    <dgm:cxn modelId="{45722872-B8C2-45EB-941B-05B9B3449AB2}" type="presParOf" srcId="{5AA2E674-363C-4B13-928F-33C8D6BBF45F}" destId="{AAF8227A-043F-49A6-A0ED-CC43A329EAA1}" srcOrd="0" destOrd="0" presId="urn:microsoft.com/office/officeart/2005/8/layout/hierarchy2"/>
    <dgm:cxn modelId="{CC50DB12-7739-4391-A66D-BEBAC4717CFE}" type="presParOf" srcId="{44E7EE57-8546-4E1E-B670-794A2708FCE5}" destId="{E9F6F54D-04DB-44A5-BFD1-3633B39D4E4A}" srcOrd="1" destOrd="0" presId="urn:microsoft.com/office/officeart/2005/8/layout/hierarchy2"/>
    <dgm:cxn modelId="{72BB2CCE-8664-4CDF-8033-12100D4A871D}" type="presParOf" srcId="{E9F6F54D-04DB-44A5-BFD1-3633B39D4E4A}" destId="{33B10721-362D-40FB-94E4-2AC96B9488D1}" srcOrd="0" destOrd="0" presId="urn:microsoft.com/office/officeart/2005/8/layout/hierarchy2"/>
    <dgm:cxn modelId="{6BA078E6-4942-4D3F-861E-E9537311717A}" type="presParOf" srcId="{E9F6F54D-04DB-44A5-BFD1-3633B39D4E4A}" destId="{FF0DF610-E4BA-403D-BCD7-B85737F6C185}" srcOrd="1" destOrd="0" presId="urn:microsoft.com/office/officeart/2005/8/layout/hierarchy2"/>
    <dgm:cxn modelId="{3527C5AC-E0C1-4544-A265-65C380BBD250}" type="presParOf" srcId="{FF0DF610-E4BA-403D-BCD7-B85737F6C185}" destId="{07273070-8DBE-4BBB-BA64-DB528095DD13}" srcOrd="0" destOrd="0" presId="urn:microsoft.com/office/officeart/2005/8/layout/hierarchy2"/>
    <dgm:cxn modelId="{00DBC9B5-3511-4FBD-BF37-A7F276F43446}" type="presParOf" srcId="{07273070-8DBE-4BBB-BA64-DB528095DD13}" destId="{F95E7E2A-17AC-4EF6-B7EF-719194F57FE3}" srcOrd="0" destOrd="0" presId="urn:microsoft.com/office/officeart/2005/8/layout/hierarchy2"/>
    <dgm:cxn modelId="{C0CC4B84-0B11-4FF7-974E-F9578574381B}" type="presParOf" srcId="{FF0DF610-E4BA-403D-BCD7-B85737F6C185}" destId="{8E51F005-FC0B-4A1D-B981-B1E77AFD06ED}" srcOrd="1" destOrd="0" presId="urn:microsoft.com/office/officeart/2005/8/layout/hierarchy2"/>
    <dgm:cxn modelId="{A7CF57FA-75AA-4D8A-A542-B5615727A48F}" type="presParOf" srcId="{8E51F005-FC0B-4A1D-B981-B1E77AFD06ED}" destId="{16C7ED96-693D-4A3A-ADC2-B87661D3C24C}" srcOrd="0" destOrd="0" presId="urn:microsoft.com/office/officeart/2005/8/layout/hierarchy2"/>
    <dgm:cxn modelId="{DC4301D7-A428-4282-8CE6-BB8B704DC65C}" type="presParOf" srcId="{8E51F005-FC0B-4A1D-B981-B1E77AFD06ED}" destId="{1F95D769-2E6D-45F1-97DC-144D1AD9BABF}" srcOrd="1" destOrd="0" presId="urn:microsoft.com/office/officeart/2005/8/layout/hierarchy2"/>
    <dgm:cxn modelId="{13E3F1AB-1825-4711-A317-A6CE1ECC5B2A}" type="presParOf" srcId="{44E7EE57-8546-4E1E-B670-794A2708FCE5}" destId="{52B86BFE-9F41-4176-A863-9151C18F69B6}" srcOrd="2" destOrd="0" presId="urn:microsoft.com/office/officeart/2005/8/layout/hierarchy2"/>
    <dgm:cxn modelId="{865D9633-A397-4717-9219-92449E52378F}" type="presParOf" srcId="{52B86BFE-9F41-4176-A863-9151C18F69B6}" destId="{D1A75426-49FD-4C0E-87E0-BE71E142EE06}" srcOrd="0" destOrd="0" presId="urn:microsoft.com/office/officeart/2005/8/layout/hierarchy2"/>
    <dgm:cxn modelId="{543CA9D9-EBDF-43DE-980F-B72D4305A0B6}" type="presParOf" srcId="{44E7EE57-8546-4E1E-B670-794A2708FCE5}" destId="{86BEDA2B-DB28-483F-AAE0-EC9CCEFC8C63}" srcOrd="3" destOrd="0" presId="urn:microsoft.com/office/officeart/2005/8/layout/hierarchy2"/>
    <dgm:cxn modelId="{CD39C383-C9C2-4B20-998E-5E8A7F4A142A}" type="presParOf" srcId="{86BEDA2B-DB28-483F-AAE0-EC9CCEFC8C63}" destId="{EBC6494C-F819-45EB-9674-28631774742C}" srcOrd="0" destOrd="0" presId="urn:microsoft.com/office/officeart/2005/8/layout/hierarchy2"/>
    <dgm:cxn modelId="{D4DB9EE9-9125-44FD-9D44-3C65F2C2FD75}" type="presParOf" srcId="{86BEDA2B-DB28-483F-AAE0-EC9CCEFC8C63}" destId="{36535430-1AA1-49CC-AA73-C94EBA343B28}" srcOrd="1" destOrd="0" presId="urn:microsoft.com/office/officeart/2005/8/layout/hierarchy2"/>
    <dgm:cxn modelId="{90ACDEBB-E50D-43EA-91A6-05A8297A03DA}" type="presParOf" srcId="{36535430-1AA1-49CC-AA73-C94EBA343B28}" destId="{A8138F80-3338-4885-92DF-717C78F0845D}" srcOrd="0" destOrd="0" presId="urn:microsoft.com/office/officeart/2005/8/layout/hierarchy2"/>
    <dgm:cxn modelId="{5E21C8B0-FF80-4C07-9F8C-522B41654E20}" type="presParOf" srcId="{A8138F80-3338-4885-92DF-717C78F0845D}" destId="{D141D35E-65C7-46F7-BB4E-57D58BC999A1}" srcOrd="0" destOrd="0" presId="urn:microsoft.com/office/officeart/2005/8/layout/hierarchy2"/>
    <dgm:cxn modelId="{8E769B7C-48AD-4C60-B9AE-1EA16FF9FAA6}" type="presParOf" srcId="{36535430-1AA1-49CC-AA73-C94EBA343B28}" destId="{AAFFBC79-DF93-41A7-8AAD-DD5098CB685A}" srcOrd="1" destOrd="0" presId="urn:microsoft.com/office/officeart/2005/8/layout/hierarchy2"/>
    <dgm:cxn modelId="{85C012E1-31AB-4C94-85C5-D4F39153DF71}" type="presParOf" srcId="{AAFFBC79-DF93-41A7-8AAD-DD5098CB685A}" destId="{9B11B827-DB82-47E1-860C-5436B6F1873C}" srcOrd="0" destOrd="0" presId="urn:microsoft.com/office/officeart/2005/8/layout/hierarchy2"/>
    <dgm:cxn modelId="{A70EFABD-E3B7-4D61-ADC1-93F94DA8D02C}" type="presParOf" srcId="{AAFFBC79-DF93-41A7-8AAD-DD5098CB685A}" destId="{AE02C7F2-8A61-4B20-BE29-34E9C7CCA0D1}" srcOrd="1" destOrd="0" presId="urn:microsoft.com/office/officeart/2005/8/layout/hierarchy2"/>
    <dgm:cxn modelId="{778BD88A-3ABD-4FAA-8E69-D2C8197A2137}" type="presParOf" srcId="{36535430-1AA1-49CC-AA73-C94EBA343B28}" destId="{EFCD8126-4707-491A-98B5-66243984AC50}" srcOrd="2" destOrd="0" presId="urn:microsoft.com/office/officeart/2005/8/layout/hierarchy2"/>
    <dgm:cxn modelId="{3ACCC47F-1855-4E48-9DBA-5F283EBCECE2}" type="presParOf" srcId="{EFCD8126-4707-491A-98B5-66243984AC50}" destId="{7978F1B7-6D59-4F55-BB55-2A9998F83EE0}" srcOrd="0" destOrd="0" presId="urn:microsoft.com/office/officeart/2005/8/layout/hierarchy2"/>
    <dgm:cxn modelId="{FD2C0A55-98E4-4319-9EA1-9CF962C3C9A6}" type="presParOf" srcId="{36535430-1AA1-49CC-AA73-C94EBA343B28}" destId="{47FB1FDE-3485-46A7-AB8B-03ABF4E1D61D}" srcOrd="3" destOrd="0" presId="urn:microsoft.com/office/officeart/2005/8/layout/hierarchy2"/>
    <dgm:cxn modelId="{5CB9AA7C-0566-4A86-B70D-877DBCCF1949}" type="presParOf" srcId="{47FB1FDE-3485-46A7-AB8B-03ABF4E1D61D}" destId="{ACFEEC54-AC81-43EF-9DA0-42F33F44C2C1}" srcOrd="0" destOrd="0" presId="urn:microsoft.com/office/officeart/2005/8/layout/hierarchy2"/>
    <dgm:cxn modelId="{098BF728-FFF9-4711-9997-C7408FBEAFAC}" type="presParOf" srcId="{47FB1FDE-3485-46A7-AB8B-03ABF4E1D61D}" destId="{7A2A04A7-1ED6-4E8D-893E-8D5274602AE6}" srcOrd="1" destOrd="0" presId="urn:microsoft.com/office/officeart/2005/8/layout/hierarchy2"/>
    <dgm:cxn modelId="{7DFD2B96-F17C-4E18-ABE7-F4005D2581F6}" type="presParOf" srcId="{36535430-1AA1-49CC-AA73-C94EBA343B28}" destId="{CEC5030A-B1BC-4998-8ADF-2272FE8B745A}" srcOrd="4" destOrd="0" presId="urn:microsoft.com/office/officeart/2005/8/layout/hierarchy2"/>
    <dgm:cxn modelId="{23CF3524-47AF-4FB0-97EC-917B024F8456}" type="presParOf" srcId="{CEC5030A-B1BC-4998-8ADF-2272FE8B745A}" destId="{CD24A427-C601-4EE9-9901-8672F9D53C99}" srcOrd="0" destOrd="0" presId="urn:microsoft.com/office/officeart/2005/8/layout/hierarchy2"/>
    <dgm:cxn modelId="{D8EC3D33-48D5-43C0-9F23-525C353F1D00}" type="presParOf" srcId="{36535430-1AA1-49CC-AA73-C94EBA343B28}" destId="{E09C129E-2471-422F-A48D-F1769D9FA940}" srcOrd="5" destOrd="0" presId="urn:microsoft.com/office/officeart/2005/8/layout/hierarchy2"/>
    <dgm:cxn modelId="{99BA5186-7C82-4FD7-87E3-A69E5696C501}" type="presParOf" srcId="{E09C129E-2471-422F-A48D-F1769D9FA940}" destId="{261C6DCC-8FAD-4C0B-B14F-8F8AE94E4A38}" srcOrd="0" destOrd="0" presId="urn:microsoft.com/office/officeart/2005/8/layout/hierarchy2"/>
    <dgm:cxn modelId="{DE590F0C-5C07-4E4E-9B8A-4258FF8492A7}" type="presParOf" srcId="{E09C129E-2471-422F-A48D-F1769D9FA940}" destId="{066563A8-6299-42CE-A163-90FCB9845285}" srcOrd="1" destOrd="0" presId="urn:microsoft.com/office/officeart/2005/8/layout/hierarchy2"/>
    <dgm:cxn modelId="{374F1E72-0995-4D30-ABE1-984061E5CED0}" type="presParOf" srcId="{44E7EE57-8546-4E1E-B670-794A2708FCE5}" destId="{A4E9B74C-A05A-40FA-9860-3AC00E57EFF3}" srcOrd="4" destOrd="0" presId="urn:microsoft.com/office/officeart/2005/8/layout/hierarchy2"/>
    <dgm:cxn modelId="{415B8E68-45AE-428E-B1DF-05AD99BFBF46}" type="presParOf" srcId="{A4E9B74C-A05A-40FA-9860-3AC00E57EFF3}" destId="{8EA10234-3722-4FA8-9008-147B069712F3}" srcOrd="0" destOrd="0" presId="urn:microsoft.com/office/officeart/2005/8/layout/hierarchy2"/>
    <dgm:cxn modelId="{6AB0A4F1-77CB-42BE-985F-AB2AA73E9710}" type="presParOf" srcId="{44E7EE57-8546-4E1E-B670-794A2708FCE5}" destId="{E1018BB7-B90D-421B-A194-54B09878BB03}" srcOrd="5" destOrd="0" presId="urn:microsoft.com/office/officeart/2005/8/layout/hierarchy2"/>
    <dgm:cxn modelId="{20220C99-2250-41F0-99C1-14E8DAFDC100}" type="presParOf" srcId="{E1018BB7-B90D-421B-A194-54B09878BB03}" destId="{D60AC044-8A9D-4A5C-87C2-3949B01E224A}" srcOrd="0" destOrd="0" presId="urn:microsoft.com/office/officeart/2005/8/layout/hierarchy2"/>
    <dgm:cxn modelId="{668D3054-9E3B-4606-8D15-AB104347A2AB}" type="presParOf" srcId="{E1018BB7-B90D-421B-A194-54B09878BB03}" destId="{1C36D14F-1E13-4BC1-ABB0-92BFA66BCC8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3381C-C2E4-471D-B2D7-24332D1B93C6}">
      <dsp:nvSpPr>
        <dsp:cNvPr id="0" name=""/>
        <dsp:cNvSpPr/>
      </dsp:nvSpPr>
      <dsp:spPr>
        <a:xfrm>
          <a:off x="1556" y="2458232"/>
          <a:ext cx="1740541" cy="870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High School</a:t>
          </a:r>
          <a:endParaRPr lang="en-US" sz="1700" kern="1200" dirty="0"/>
        </a:p>
      </dsp:txBody>
      <dsp:txXfrm>
        <a:off x="27045" y="2483721"/>
        <a:ext cx="1689563" cy="819292"/>
      </dsp:txXfrm>
    </dsp:sp>
    <dsp:sp modelId="{5AA2E674-363C-4B13-928F-33C8D6BBF45F}">
      <dsp:nvSpPr>
        <dsp:cNvPr id="0" name=""/>
        <dsp:cNvSpPr/>
      </dsp:nvSpPr>
      <dsp:spPr>
        <a:xfrm rot="17599603">
          <a:off x="1211086" y="2072570"/>
          <a:ext cx="1758239" cy="27070"/>
        </a:xfrm>
        <a:custGeom>
          <a:avLst/>
          <a:gdLst/>
          <a:ahLst/>
          <a:cxnLst/>
          <a:rect l="0" t="0" r="0" b="0"/>
          <a:pathLst>
            <a:path>
              <a:moveTo>
                <a:pt x="0" y="13535"/>
              </a:moveTo>
              <a:lnTo>
                <a:pt x="1758239" y="13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046250" y="2042149"/>
        <a:ext cx="87911" cy="87911"/>
      </dsp:txXfrm>
    </dsp:sp>
    <dsp:sp modelId="{33B10721-362D-40FB-94E4-2AC96B9488D1}">
      <dsp:nvSpPr>
        <dsp:cNvPr id="0" name=""/>
        <dsp:cNvSpPr/>
      </dsp:nvSpPr>
      <dsp:spPr>
        <a:xfrm>
          <a:off x="2438314" y="843708"/>
          <a:ext cx="1414381" cy="870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Technology AS, 2 </a:t>
          </a:r>
          <a:r>
            <a:rPr lang="en-US" sz="1700" kern="1200" dirty="0" err="1" smtClean="0"/>
            <a:t>yrs</a:t>
          </a:r>
          <a:endParaRPr lang="en-US" sz="1700" kern="1200" dirty="0"/>
        </a:p>
      </dsp:txBody>
      <dsp:txXfrm>
        <a:off x="2463803" y="869197"/>
        <a:ext cx="1363403" cy="819292"/>
      </dsp:txXfrm>
    </dsp:sp>
    <dsp:sp modelId="{07273070-8DBE-4BBB-BA64-DB528095DD13}">
      <dsp:nvSpPr>
        <dsp:cNvPr id="0" name=""/>
        <dsp:cNvSpPr/>
      </dsp:nvSpPr>
      <dsp:spPr>
        <a:xfrm rot="21571997">
          <a:off x="3852684" y="1262553"/>
          <a:ext cx="676292" cy="27070"/>
        </a:xfrm>
        <a:custGeom>
          <a:avLst/>
          <a:gdLst/>
          <a:ahLst/>
          <a:cxnLst/>
          <a:rect l="0" t="0" r="0" b="0"/>
          <a:pathLst>
            <a:path>
              <a:moveTo>
                <a:pt x="0" y="13535"/>
              </a:moveTo>
              <a:lnTo>
                <a:pt x="676292" y="135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73923" y="1259181"/>
        <a:ext cx="33814" cy="33814"/>
      </dsp:txXfrm>
    </dsp:sp>
    <dsp:sp modelId="{16C7ED96-693D-4A3A-ADC2-B87661D3C24C}">
      <dsp:nvSpPr>
        <dsp:cNvPr id="0" name=""/>
        <dsp:cNvSpPr/>
      </dsp:nvSpPr>
      <dsp:spPr>
        <a:xfrm>
          <a:off x="4528965" y="838199"/>
          <a:ext cx="1542641" cy="870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Technology  BS, 4 </a:t>
          </a:r>
          <a:r>
            <a:rPr lang="en-US" sz="1700" kern="1200" dirty="0" err="1" smtClean="0"/>
            <a:t>yrs</a:t>
          </a:r>
          <a:endParaRPr lang="en-US" sz="1700" kern="1200" dirty="0"/>
        </a:p>
      </dsp:txBody>
      <dsp:txXfrm>
        <a:off x="4554454" y="863688"/>
        <a:ext cx="1491663" cy="819292"/>
      </dsp:txXfrm>
    </dsp:sp>
    <dsp:sp modelId="{52B86BFE-9F41-4176-A863-9151C18F69B6}">
      <dsp:nvSpPr>
        <dsp:cNvPr id="0" name=""/>
        <dsp:cNvSpPr/>
      </dsp:nvSpPr>
      <dsp:spPr>
        <a:xfrm rot="392402">
          <a:off x="1739678" y="2922172"/>
          <a:ext cx="743471" cy="27070"/>
        </a:xfrm>
        <a:custGeom>
          <a:avLst/>
          <a:gdLst/>
          <a:ahLst/>
          <a:cxnLst/>
          <a:rect l="0" t="0" r="0" b="0"/>
          <a:pathLst>
            <a:path>
              <a:moveTo>
                <a:pt x="0" y="13535"/>
              </a:moveTo>
              <a:lnTo>
                <a:pt x="743471" y="13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92827" y="2917120"/>
        <a:ext cx="37173" cy="37173"/>
      </dsp:txXfrm>
    </dsp:sp>
    <dsp:sp modelId="{EBC6494C-F819-45EB-9674-28631774742C}">
      <dsp:nvSpPr>
        <dsp:cNvPr id="0" name=""/>
        <dsp:cNvSpPr/>
      </dsp:nvSpPr>
      <dsp:spPr>
        <a:xfrm>
          <a:off x="2480731" y="2316297"/>
          <a:ext cx="1219371" cy="13234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Science, Calculus, Pre-Engineering,     2 </a:t>
          </a:r>
          <a:r>
            <a:rPr lang="en-US" sz="1700" kern="1200" dirty="0" err="1" smtClean="0"/>
            <a:t>yrs</a:t>
          </a:r>
          <a:endParaRPr lang="en-US" sz="1700" kern="1200" dirty="0"/>
        </a:p>
      </dsp:txBody>
      <dsp:txXfrm>
        <a:off x="2516445" y="2352011"/>
        <a:ext cx="1147943" cy="1252070"/>
      </dsp:txXfrm>
    </dsp:sp>
    <dsp:sp modelId="{A8138F80-3338-4885-92DF-717C78F0845D}">
      <dsp:nvSpPr>
        <dsp:cNvPr id="0" name=""/>
        <dsp:cNvSpPr/>
      </dsp:nvSpPr>
      <dsp:spPr>
        <a:xfrm rot="18786671">
          <a:off x="3548670" y="2615315"/>
          <a:ext cx="956663" cy="27070"/>
        </a:xfrm>
        <a:custGeom>
          <a:avLst/>
          <a:gdLst/>
          <a:ahLst/>
          <a:cxnLst/>
          <a:rect l="0" t="0" r="0" b="0"/>
          <a:pathLst>
            <a:path>
              <a:moveTo>
                <a:pt x="0" y="13535"/>
              </a:moveTo>
              <a:lnTo>
                <a:pt x="956663" y="135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03085" y="2604934"/>
        <a:ext cx="47833" cy="47833"/>
      </dsp:txXfrm>
    </dsp:sp>
    <dsp:sp modelId="{9B11B827-DB82-47E1-860C-5436B6F1873C}">
      <dsp:nvSpPr>
        <dsp:cNvPr id="0" name=""/>
        <dsp:cNvSpPr/>
      </dsp:nvSpPr>
      <dsp:spPr>
        <a:xfrm>
          <a:off x="4353902" y="1844519"/>
          <a:ext cx="1740541" cy="870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Science, 2 </a:t>
          </a:r>
          <a:r>
            <a:rPr lang="en-US" sz="1700" kern="1200" dirty="0" err="1" smtClean="0"/>
            <a:t>yrs</a:t>
          </a:r>
          <a:endParaRPr lang="en-US" sz="1700" kern="1200" dirty="0"/>
        </a:p>
      </dsp:txBody>
      <dsp:txXfrm>
        <a:off x="4379391" y="1870008"/>
        <a:ext cx="1689563" cy="819292"/>
      </dsp:txXfrm>
    </dsp:sp>
    <dsp:sp modelId="{EFCD8126-4707-491A-98B5-66243984AC50}">
      <dsp:nvSpPr>
        <dsp:cNvPr id="0" name=""/>
        <dsp:cNvSpPr/>
      </dsp:nvSpPr>
      <dsp:spPr>
        <a:xfrm rot="1489392">
          <a:off x="3666824" y="3115721"/>
          <a:ext cx="720354" cy="27070"/>
        </a:xfrm>
        <a:custGeom>
          <a:avLst/>
          <a:gdLst/>
          <a:ahLst/>
          <a:cxnLst/>
          <a:rect l="0" t="0" r="0" b="0"/>
          <a:pathLst>
            <a:path>
              <a:moveTo>
                <a:pt x="0" y="13535"/>
              </a:moveTo>
              <a:lnTo>
                <a:pt x="720354" y="135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08993" y="3111247"/>
        <a:ext cx="36017" cy="36017"/>
      </dsp:txXfrm>
    </dsp:sp>
    <dsp:sp modelId="{ACFEEC54-AC81-43EF-9DA0-42F33F44C2C1}">
      <dsp:nvSpPr>
        <dsp:cNvPr id="0" name=""/>
        <dsp:cNvSpPr/>
      </dsp:nvSpPr>
      <dsp:spPr>
        <a:xfrm>
          <a:off x="4353902" y="2845330"/>
          <a:ext cx="1740541" cy="870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Engineering, 2 </a:t>
          </a:r>
          <a:r>
            <a:rPr lang="en-US" sz="1700" kern="1200" dirty="0" err="1" smtClean="0"/>
            <a:t>yrs</a:t>
          </a:r>
          <a:endParaRPr lang="en-US" sz="1700" kern="1200" dirty="0"/>
        </a:p>
      </dsp:txBody>
      <dsp:txXfrm>
        <a:off x="4379391" y="2870819"/>
        <a:ext cx="1689563" cy="819292"/>
      </dsp:txXfrm>
    </dsp:sp>
    <dsp:sp modelId="{CEC5030A-B1BC-4998-8ADF-2272FE8B745A}">
      <dsp:nvSpPr>
        <dsp:cNvPr id="0" name=""/>
        <dsp:cNvSpPr/>
      </dsp:nvSpPr>
      <dsp:spPr>
        <a:xfrm rot="3845737">
          <a:off x="3277723" y="3639206"/>
          <a:ext cx="1500114" cy="27070"/>
        </a:xfrm>
        <a:custGeom>
          <a:avLst/>
          <a:gdLst/>
          <a:ahLst/>
          <a:cxnLst/>
          <a:rect l="0" t="0" r="0" b="0"/>
          <a:pathLst>
            <a:path>
              <a:moveTo>
                <a:pt x="0" y="13535"/>
              </a:moveTo>
              <a:lnTo>
                <a:pt x="1500114" y="135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90277" y="3615238"/>
        <a:ext cx="75005" cy="75005"/>
      </dsp:txXfrm>
    </dsp:sp>
    <dsp:sp modelId="{261C6DCC-8FAD-4C0B-B14F-8F8AE94E4A38}">
      <dsp:nvSpPr>
        <dsp:cNvPr id="0" name=""/>
        <dsp:cNvSpPr/>
      </dsp:nvSpPr>
      <dsp:spPr>
        <a:xfrm>
          <a:off x="4355458" y="3892301"/>
          <a:ext cx="1740541" cy="870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Mathematics, 2 </a:t>
          </a:r>
          <a:r>
            <a:rPr lang="en-US" sz="1700" kern="1200" dirty="0" err="1" smtClean="0"/>
            <a:t>yrs</a:t>
          </a:r>
          <a:endParaRPr lang="en-US" sz="1700" kern="1200" dirty="0"/>
        </a:p>
      </dsp:txBody>
      <dsp:txXfrm>
        <a:off x="4380947" y="3917790"/>
        <a:ext cx="1689563" cy="819292"/>
      </dsp:txXfrm>
    </dsp:sp>
    <dsp:sp modelId="{A4E9B74C-A05A-40FA-9860-3AC00E57EFF3}">
      <dsp:nvSpPr>
        <dsp:cNvPr id="0" name=""/>
        <dsp:cNvSpPr/>
      </dsp:nvSpPr>
      <dsp:spPr>
        <a:xfrm rot="2594880">
          <a:off x="1254860" y="4108948"/>
          <a:ext cx="3587834" cy="27070"/>
        </a:xfrm>
        <a:custGeom>
          <a:avLst/>
          <a:gdLst/>
          <a:ahLst/>
          <a:cxnLst/>
          <a:rect l="0" t="0" r="0" b="0"/>
          <a:pathLst>
            <a:path>
              <a:moveTo>
                <a:pt x="0" y="13535"/>
              </a:moveTo>
              <a:lnTo>
                <a:pt x="3587834" y="13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a:off x="2959082" y="4032787"/>
        <a:ext cx="179391" cy="179391"/>
      </dsp:txXfrm>
    </dsp:sp>
    <dsp:sp modelId="{D60AC044-8A9D-4A5C-87C2-3949B01E224A}">
      <dsp:nvSpPr>
        <dsp:cNvPr id="0" name=""/>
        <dsp:cNvSpPr/>
      </dsp:nvSpPr>
      <dsp:spPr>
        <a:xfrm>
          <a:off x="4355458" y="4916464"/>
          <a:ext cx="1740541" cy="870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Science, Engineering, Mathematics, 4 </a:t>
          </a:r>
          <a:r>
            <a:rPr lang="en-US" sz="1700" kern="1200" dirty="0" err="1" smtClean="0"/>
            <a:t>yrs</a:t>
          </a:r>
          <a:endParaRPr lang="en-US" sz="1700" kern="1200" dirty="0"/>
        </a:p>
      </dsp:txBody>
      <dsp:txXfrm>
        <a:off x="4380947" y="4941953"/>
        <a:ext cx="1689563" cy="819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D2ED7-3D8B-4C21-A751-7429110ACAB9}" type="datetimeFigureOut">
              <a:rPr lang="en-US" smtClean="0"/>
              <a:pPr/>
              <a:t>6/30/2015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02BAD-B389-44AF-879C-45A82EA3905D}" type="slidenum">
              <a:rPr lang="en-US" smtClean="0"/>
              <a:pPr/>
              <a:t>‹#›</a:t>
            </a:fld>
            <a:endParaRPr lang="en-US"/>
          </a:p>
        </p:txBody>
      </p:sp>
    </p:spTree>
    <p:extLst>
      <p:ext uri="{BB962C8B-B14F-4D97-AF65-F5344CB8AC3E}">
        <p14:creationId xmlns:p14="http://schemas.microsoft.com/office/powerpoint/2010/main" val="466983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In this presentation we provide an overview of STEM careers that are in high demand and the post-secondary degree programs that are available in Idaho to prepare students for them.   Current STEM initiatives lump all science, technology, engineering, and math majors together.  This single characterization is fine in most K-12 situations as students just need to build an interest in technical programs.  But the reality is that not all STEM fields are alike.  Some STEM majors prepare students for careers that are in high demand and some in fields with many more applicants than positions.  Some STEM careers require four or more years of college and some less.  We will provide an overview of the various degree programs that are available in Idaho to prepare students for STEM careers that are in high demand and where students can go to earn them.  We will also discuss how students can best prepare themselves for these majors while in high school.  This preparation includes a new AP Introduction to Engineering course being developed by the College Board and slated to be introduced in 2018.  This information should be of particular interest to K-12 teachers as they help students prepare to go on.  We will also discuss why improving diversity in these fields is especially important and how K-12 teachers can support diversity.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19900A-FA04-4102-BBE7-DA222BC235C2}" type="slidenum">
              <a:rPr lang="en-US" smtClean="0"/>
              <a:pPr/>
              <a:t>2</a:t>
            </a:fld>
            <a:endParaRPr lang="en-US" dirty="0"/>
          </a:p>
        </p:txBody>
      </p:sp>
    </p:spTree>
    <p:extLst>
      <p:ext uri="{BB962C8B-B14F-4D97-AF65-F5344CB8AC3E}">
        <p14:creationId xmlns:p14="http://schemas.microsoft.com/office/powerpoint/2010/main" val="1930139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Payscale.com</a:t>
            </a:r>
            <a:r>
              <a:rPr lang="en-US" baseline="0" dirty="0" smtClean="0"/>
              <a:t> is the authority in salaries.  The top 15 majors with the highest starting salaries are all STEM fields.  In fact, they are all engineering and CS fields.  Why are the salaries so high?  Largely it is because of supply and demand.  What are the lowest starting salaries?  They aren’t STEM fields.   </a:t>
            </a:r>
            <a:endParaRPr lang="en-US" dirty="0"/>
          </a:p>
        </p:txBody>
      </p:sp>
      <p:sp>
        <p:nvSpPr>
          <p:cNvPr id="4" name="Slide Number Placeholder 3"/>
          <p:cNvSpPr>
            <a:spLocks noGrp="1"/>
          </p:cNvSpPr>
          <p:nvPr>
            <p:ph type="sldNum" sz="quarter" idx="10"/>
          </p:nvPr>
        </p:nvSpPr>
        <p:spPr/>
        <p:txBody>
          <a:bodyPr/>
          <a:lstStyle/>
          <a:p>
            <a:fld id="{2419900A-FA04-4102-BBE7-DA222BC235C2}" type="slidenum">
              <a:rPr lang="en-US" smtClean="0"/>
              <a:pPr/>
              <a:t>12</a:t>
            </a:fld>
            <a:endParaRPr lang="en-US"/>
          </a:p>
        </p:txBody>
      </p:sp>
    </p:spTree>
    <p:extLst>
      <p:ext uri="{BB962C8B-B14F-4D97-AF65-F5344CB8AC3E}">
        <p14:creationId xmlns:p14="http://schemas.microsoft.com/office/powerpoint/2010/main" val="906276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STEM majors</a:t>
            </a:r>
            <a:r>
              <a:rPr lang="en-US" baseline="0" dirty="0" smtClean="0"/>
              <a:t> that might surprise you!  In the top 25 we begin to see some of the engineering technology majors earning more.  But a lot of non-STEM fields command good starting wages.  But look at many of the sciences.  Geology, Chemistry, Environmental Science are getting into the lower half of the pay scale.  Biology is in the bottom third.  Why?  The supply is greater than the demand.</a:t>
            </a:r>
            <a:endParaRPr lang="en-US" dirty="0"/>
          </a:p>
        </p:txBody>
      </p:sp>
      <p:sp>
        <p:nvSpPr>
          <p:cNvPr id="4" name="Slide Number Placeholder 3"/>
          <p:cNvSpPr>
            <a:spLocks noGrp="1"/>
          </p:cNvSpPr>
          <p:nvPr>
            <p:ph type="sldNum" sz="quarter" idx="10"/>
          </p:nvPr>
        </p:nvSpPr>
        <p:spPr/>
        <p:txBody>
          <a:bodyPr/>
          <a:lstStyle/>
          <a:p>
            <a:fld id="{2419900A-FA04-4102-BBE7-DA222BC235C2}" type="slidenum">
              <a:rPr lang="en-US" smtClean="0"/>
              <a:pPr/>
              <a:t>13</a:t>
            </a:fld>
            <a:endParaRPr lang="en-US"/>
          </a:p>
        </p:txBody>
      </p:sp>
    </p:spTree>
    <p:extLst>
      <p:ext uri="{BB962C8B-B14F-4D97-AF65-F5344CB8AC3E}">
        <p14:creationId xmlns:p14="http://schemas.microsoft.com/office/powerpoint/2010/main" val="2055571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19900A-FA04-4102-BBE7-DA222BC235C2}" type="slidenum">
              <a:rPr lang="en-US" smtClean="0"/>
              <a:pPr/>
              <a:t>15</a:t>
            </a:fld>
            <a:endParaRPr lang="en-US"/>
          </a:p>
        </p:txBody>
      </p:sp>
    </p:spTree>
    <p:extLst>
      <p:ext uri="{BB962C8B-B14F-4D97-AF65-F5344CB8AC3E}">
        <p14:creationId xmlns:p14="http://schemas.microsoft.com/office/powerpoint/2010/main" val="1701774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College Board is developing an advanced</a:t>
            </a:r>
            <a:r>
              <a:rPr lang="en-US" baseline="0" dirty="0" smtClean="0"/>
              <a:t> placement course in engineering.  The engineering deans are a part of the conversation.  The course is proposed to focus on two main paradigms—engineering processes and engineering disciplines.  </a:t>
            </a:r>
            <a:endParaRPr lang="en-US" dirty="0"/>
          </a:p>
        </p:txBody>
      </p:sp>
      <p:sp>
        <p:nvSpPr>
          <p:cNvPr id="4" name="Slide Number Placeholder 3"/>
          <p:cNvSpPr>
            <a:spLocks noGrp="1"/>
          </p:cNvSpPr>
          <p:nvPr>
            <p:ph type="sldNum" sz="quarter" idx="10"/>
          </p:nvPr>
        </p:nvSpPr>
        <p:spPr/>
        <p:txBody>
          <a:bodyPr/>
          <a:lstStyle/>
          <a:p>
            <a:fld id="{2419900A-FA04-4102-BBE7-DA222BC235C2}" type="slidenum">
              <a:rPr lang="en-US" smtClean="0"/>
              <a:pPr/>
              <a:t>29</a:t>
            </a:fld>
            <a:endParaRPr lang="en-US" dirty="0"/>
          </a:p>
        </p:txBody>
      </p:sp>
    </p:spTree>
    <p:extLst>
      <p:ext uri="{BB962C8B-B14F-4D97-AF65-F5344CB8AC3E}">
        <p14:creationId xmlns:p14="http://schemas.microsoft.com/office/powerpoint/2010/main" val="72804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extensive curriculum framework organized around 3 Big Ideas.</a:t>
            </a:r>
            <a:r>
              <a:rPr lang="en-US" baseline="0" dirty="0" smtClean="0"/>
              <a:t>  These ideas are around engineering and society, engineering processes, and the essential content, skills, and tools of engineering.  For example, basic statistics, data analysis, bias, experimental design, significant figures, linear and non-linear modeling, prototyping, conservation of energy, etc.  </a:t>
            </a:r>
            <a:endParaRPr lang="en-US" dirty="0"/>
          </a:p>
        </p:txBody>
      </p:sp>
      <p:sp>
        <p:nvSpPr>
          <p:cNvPr id="4" name="Slide Number Placeholder 3"/>
          <p:cNvSpPr>
            <a:spLocks noGrp="1"/>
          </p:cNvSpPr>
          <p:nvPr>
            <p:ph type="sldNum" sz="quarter" idx="10"/>
          </p:nvPr>
        </p:nvSpPr>
        <p:spPr/>
        <p:txBody>
          <a:bodyPr/>
          <a:lstStyle/>
          <a:p>
            <a:fld id="{2419900A-FA04-4102-BBE7-DA222BC235C2}" type="slidenum">
              <a:rPr lang="en-US" smtClean="0"/>
              <a:pPr/>
              <a:t>30</a:t>
            </a:fld>
            <a:endParaRPr lang="en-US"/>
          </a:p>
        </p:txBody>
      </p:sp>
    </p:spTree>
    <p:extLst>
      <p:ext uri="{BB962C8B-B14F-4D97-AF65-F5344CB8AC3E}">
        <p14:creationId xmlns:p14="http://schemas.microsoft.com/office/powerpoint/2010/main" val="271968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best we try, none of the data and charts presented will be exactly right.  Studies have inherent assumptions</a:t>
            </a:r>
            <a:r>
              <a:rPr lang="en-US" baseline="0" dirty="0" smtClean="0"/>
              <a:t> and we don’t truly know cause and effect.  There will always be an exception and someone will have a story that goes against the data.  We acknowledge that.  We can only report what generally is known.  Also, don’t take this information too personally.  By saying something ranks higher or lower than something else may offend those in the lower categories.  We are not attempting to dismiss anyone; just tell it like we see it.  There will always be a different opinion.</a:t>
            </a:r>
          </a:p>
          <a:p>
            <a:endParaRPr lang="en-US" dirty="0"/>
          </a:p>
        </p:txBody>
      </p:sp>
      <p:sp>
        <p:nvSpPr>
          <p:cNvPr id="4" name="Slide Number Placeholder 3"/>
          <p:cNvSpPr>
            <a:spLocks noGrp="1"/>
          </p:cNvSpPr>
          <p:nvPr>
            <p:ph type="sldNum" sz="quarter" idx="10"/>
          </p:nvPr>
        </p:nvSpPr>
        <p:spPr/>
        <p:txBody>
          <a:bodyPr/>
          <a:lstStyle/>
          <a:p>
            <a:fld id="{2419900A-FA04-4102-BBE7-DA222BC235C2}" type="slidenum">
              <a:rPr lang="en-US" smtClean="0"/>
              <a:pPr/>
              <a:t>3</a:t>
            </a:fld>
            <a:endParaRPr lang="en-US" dirty="0"/>
          </a:p>
        </p:txBody>
      </p:sp>
    </p:spTree>
    <p:extLst>
      <p:ext uri="{BB962C8B-B14F-4D97-AF65-F5344CB8AC3E}">
        <p14:creationId xmlns:p14="http://schemas.microsoft.com/office/powerpoint/2010/main" val="65421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Society has seen major changes in the nature of work and this change will keep coming.  If you go back a century</a:t>
            </a:r>
            <a:r>
              <a:rPr lang="en-US" baseline="0" dirty="0" smtClean="0"/>
              <a:t> or more, the concept of interchangeable parts enabled workers of less skill to become more productive.  Electricity became available everywhere that provided the power for a </a:t>
            </a:r>
            <a:r>
              <a:rPr lang="en-US" baseline="0" dirty="0" smtClean="0"/>
              <a:t>wide variety </a:t>
            </a:r>
            <a:r>
              <a:rPr lang="en-US" baseline="0" dirty="0" smtClean="0"/>
              <a:t>of devices.  Technology was applied to agriculture such that we have gone from a society where half of all workers were involve in our food and fiber to less than 2% today.  The near future is no different.  Advances in technologies such as artificial intelligence in conjunction with inexpensive, numerous sensors will bring decision making to many applications and the robots will make them mobile.  Many types of work from driving cars, buses, and airplanes to cleaning the house, making dinner, and doing the dishes will be done by technology; not people.  Someday, intelligent robots will be a part of teaching your kids.  The educational needs of tomorrow will not be the ones of yesterday.  But no one knows what they will be.  </a:t>
            </a:r>
            <a:endParaRPr lang="en-US" dirty="0"/>
          </a:p>
        </p:txBody>
      </p:sp>
      <p:sp>
        <p:nvSpPr>
          <p:cNvPr id="4" name="Slide Number Placeholder 3"/>
          <p:cNvSpPr>
            <a:spLocks noGrp="1"/>
          </p:cNvSpPr>
          <p:nvPr>
            <p:ph type="sldNum" sz="quarter" idx="10"/>
          </p:nvPr>
        </p:nvSpPr>
        <p:spPr/>
        <p:txBody>
          <a:bodyPr/>
          <a:lstStyle/>
          <a:p>
            <a:fld id="{2419900A-FA04-4102-BBE7-DA222BC235C2}" type="slidenum">
              <a:rPr lang="en-US" smtClean="0"/>
              <a:pPr/>
              <a:t>4</a:t>
            </a:fld>
            <a:endParaRPr lang="en-US" dirty="0"/>
          </a:p>
        </p:txBody>
      </p:sp>
    </p:spTree>
    <p:extLst>
      <p:ext uri="{BB962C8B-B14F-4D97-AF65-F5344CB8AC3E}">
        <p14:creationId xmlns:p14="http://schemas.microsoft.com/office/powerpoint/2010/main" val="111089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use of the </a:t>
            </a:r>
            <a:r>
              <a:rPr lang="en-US" dirty="0" err="1" smtClean="0"/>
              <a:t>acroynm</a:t>
            </a:r>
            <a:r>
              <a:rPr lang="en-US" baseline="0" dirty="0" smtClean="0"/>
              <a:t> </a:t>
            </a:r>
            <a:r>
              <a:rPr lang="en-US" baseline="0" dirty="0" smtClean="0"/>
              <a:t>STEM started with the NSF around the turn of the century and has increased in visibility ever since. </a:t>
            </a:r>
          </a:p>
          <a:p>
            <a:endParaRPr lang="en-US" baseline="0" dirty="0" smtClean="0"/>
          </a:p>
          <a:p>
            <a:r>
              <a:rPr lang="en-US" baseline="0" dirty="0" smtClean="0"/>
              <a:t>STEM is a workforce and competitive initiative. We don’t want to </a:t>
            </a:r>
            <a:r>
              <a:rPr lang="en-US" baseline="0" dirty="0" smtClean="0"/>
              <a:t>lose </a:t>
            </a:r>
            <a:r>
              <a:rPr lang="en-US" baseline="0" dirty="0" smtClean="0"/>
              <a:t>our competitive edge.  We can’t have an economy where everyone just sells insurance and lattes to each other.  We need to create new technologies and produce products and we need the people to do it.  The reason the STEM initiative exists is we have more jobs in certain areas than we have trained people to fill them.  STEM is also about keeping wages down.  If we don’t address the shortage, wages will have to climb even further to attract people to the field.  Or we will have to “import” more technical workers (H1-B visa caps) or send more technical jobs overseas where the relative percentage of critical STEM fields are greater and relative wages are lower.</a:t>
            </a:r>
          </a:p>
          <a:p>
            <a:endParaRPr lang="en-US" baseline="0" dirty="0" smtClean="0"/>
          </a:p>
          <a:p>
            <a:r>
              <a:rPr lang="en-US" baseline="0" dirty="0" smtClean="0"/>
              <a:t>One thing that worries me is that STEM is losing its focus.  It has taken on a perception of importance, that somehow STEM fields are more important to society than non-STEM fields.  To this I say Hogwash.  </a:t>
            </a:r>
            <a:endParaRPr lang="en-US" dirty="0"/>
          </a:p>
        </p:txBody>
      </p:sp>
      <p:sp>
        <p:nvSpPr>
          <p:cNvPr id="4" name="Slide Number Placeholder 3"/>
          <p:cNvSpPr>
            <a:spLocks noGrp="1"/>
          </p:cNvSpPr>
          <p:nvPr>
            <p:ph type="sldNum" sz="quarter" idx="10"/>
          </p:nvPr>
        </p:nvSpPr>
        <p:spPr/>
        <p:txBody>
          <a:bodyPr/>
          <a:lstStyle/>
          <a:p>
            <a:fld id="{2419900A-FA04-4102-BBE7-DA222BC235C2}" type="slidenum">
              <a:rPr lang="en-US" smtClean="0"/>
              <a:pPr/>
              <a:t>5</a:t>
            </a:fld>
            <a:endParaRPr lang="en-US"/>
          </a:p>
        </p:txBody>
      </p:sp>
    </p:spTree>
    <p:extLst>
      <p:ext uri="{BB962C8B-B14F-4D97-AF65-F5344CB8AC3E}">
        <p14:creationId xmlns:p14="http://schemas.microsoft.com/office/powerpoint/2010/main" val="169955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could improve retention and the</a:t>
            </a:r>
            <a:r>
              <a:rPr lang="en-US" baseline="0" dirty="0" smtClean="0"/>
              <a:t> STEM issue goes away.  There used to be a saying, look to your left and look to your right.  In four years only one of you will be here.  Sad, but true.  The situation hasn’t changed.  There is also a problem with underrepresentation of women and minorities.  Only 18% of engineering students are women.  A smaller % are Hispanic or black.  We are losing a huge group of potential students. Improving either of these issues could make the entire STEM pipeline issue a non issue. </a:t>
            </a:r>
            <a:endParaRPr lang="en-US" dirty="0"/>
          </a:p>
        </p:txBody>
      </p:sp>
      <p:sp>
        <p:nvSpPr>
          <p:cNvPr id="4" name="Slide Number Placeholder 3"/>
          <p:cNvSpPr>
            <a:spLocks noGrp="1"/>
          </p:cNvSpPr>
          <p:nvPr>
            <p:ph type="sldNum" sz="quarter" idx="10"/>
          </p:nvPr>
        </p:nvSpPr>
        <p:spPr/>
        <p:txBody>
          <a:bodyPr/>
          <a:lstStyle/>
          <a:p>
            <a:fld id="{2419900A-FA04-4102-BBE7-DA222BC235C2}" type="slidenum">
              <a:rPr lang="en-US" smtClean="0"/>
              <a:pPr/>
              <a:t>7</a:t>
            </a:fld>
            <a:endParaRPr lang="en-US"/>
          </a:p>
        </p:txBody>
      </p:sp>
    </p:spTree>
    <p:extLst>
      <p:ext uri="{BB962C8B-B14F-4D97-AF65-F5344CB8AC3E}">
        <p14:creationId xmlns:p14="http://schemas.microsoft.com/office/powerpoint/2010/main" val="360055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19900A-FA04-4102-BBE7-DA222BC235C2}" type="slidenum">
              <a:rPr lang="en-US" smtClean="0"/>
              <a:pPr/>
              <a:t>8</a:t>
            </a:fld>
            <a:endParaRPr lang="en-US"/>
          </a:p>
        </p:txBody>
      </p:sp>
    </p:spTree>
    <p:extLst>
      <p:ext uri="{BB962C8B-B14F-4D97-AF65-F5344CB8AC3E}">
        <p14:creationId xmlns:p14="http://schemas.microsoft.com/office/powerpoint/2010/main" val="237543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Association for Colleges and Employers (NACE), which surveyed nearly 10,000 college seniors who were set to earn bachelor’s degrees in the spring of last year. NACE ran the survey from mid-February through the end of March. It pulled together a tally for students graduating in 17 different majors, who were looking for full-time work.  This is not an</a:t>
            </a:r>
            <a:r>
              <a:rPr lang="en-US" baseline="0" dirty="0" smtClean="0"/>
              <a:t> exact indicator but probably not far off.  Notice that </a:t>
            </a:r>
            <a:r>
              <a:rPr lang="en-US" baseline="0" dirty="0" smtClean="0"/>
              <a:t>some </a:t>
            </a:r>
            <a:r>
              <a:rPr lang="en-US" baseline="0" dirty="0" smtClean="0"/>
              <a:t>STEM </a:t>
            </a:r>
            <a:r>
              <a:rPr lang="en-US" baseline="0" dirty="0" smtClean="0"/>
              <a:t>fields are not in the high offers.  </a:t>
            </a:r>
            <a:r>
              <a:rPr lang="en-US" baseline="0" dirty="0" smtClean="0"/>
              <a:t>For example, Environment Science is a STEM field but we have way too many graduates for the number of jobs available.  All STEM fields are not the same.</a:t>
            </a:r>
            <a:endParaRPr lang="en-US" dirty="0"/>
          </a:p>
        </p:txBody>
      </p:sp>
      <p:sp>
        <p:nvSpPr>
          <p:cNvPr id="4" name="Slide Number Placeholder 3"/>
          <p:cNvSpPr>
            <a:spLocks noGrp="1"/>
          </p:cNvSpPr>
          <p:nvPr>
            <p:ph type="sldNum" sz="quarter" idx="10"/>
          </p:nvPr>
        </p:nvSpPr>
        <p:spPr/>
        <p:txBody>
          <a:bodyPr/>
          <a:lstStyle/>
          <a:p>
            <a:fld id="{2419900A-FA04-4102-BBE7-DA222BC235C2}" type="slidenum">
              <a:rPr lang="en-US" smtClean="0"/>
              <a:pPr/>
              <a:t>9</a:t>
            </a:fld>
            <a:endParaRPr lang="en-US"/>
          </a:p>
        </p:txBody>
      </p:sp>
    </p:spTree>
    <p:extLst>
      <p:ext uri="{BB962C8B-B14F-4D97-AF65-F5344CB8AC3E}">
        <p14:creationId xmlns:p14="http://schemas.microsoft.com/office/powerpoint/2010/main" val="333669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real issue.  Over</a:t>
            </a:r>
            <a:r>
              <a:rPr lang="en-US" baseline="0" dirty="0" smtClean="0"/>
              <a:t> the last 30 years we have developed an imbalance in the fields of the graduates to where the job are.  Yes, there has been a growth in the number of jobs in fields such as psychology and communications.  But not at the rate of growth in these majors.  Meanwhile, there has also been a increase in the jobs for engineers and computer scientists but US schools are not producing more.  </a:t>
            </a:r>
            <a:endParaRPr lang="en-US" dirty="0"/>
          </a:p>
        </p:txBody>
      </p:sp>
      <p:sp>
        <p:nvSpPr>
          <p:cNvPr id="4" name="Slide Number Placeholder 3"/>
          <p:cNvSpPr>
            <a:spLocks noGrp="1"/>
          </p:cNvSpPr>
          <p:nvPr>
            <p:ph type="sldNum" sz="quarter" idx="10"/>
          </p:nvPr>
        </p:nvSpPr>
        <p:spPr/>
        <p:txBody>
          <a:bodyPr/>
          <a:lstStyle/>
          <a:p>
            <a:fld id="{2419900A-FA04-4102-BBE7-DA222BC235C2}" type="slidenum">
              <a:rPr lang="en-US" smtClean="0"/>
              <a:pPr/>
              <a:t>10</a:t>
            </a:fld>
            <a:endParaRPr lang="en-US"/>
          </a:p>
        </p:txBody>
      </p:sp>
    </p:spTree>
    <p:extLst>
      <p:ext uri="{BB962C8B-B14F-4D97-AF65-F5344CB8AC3E}">
        <p14:creationId xmlns:p14="http://schemas.microsoft.com/office/powerpoint/2010/main" val="247022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Lewis Carroll's classic, Alice in Wonderland, Alice asks the Cheshire Cat which way to go. The cat replies, "That depends a good deal on where you want to get to." Alice says, "I don't much care where." The cat then comments, "Then it doesn't matter which way you walk." When Alice adds that she doesn't care "so long as I get somewhere," the cat says, "Oh, you're sure to do that, if only you walk long enough!"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 is not good enough to just major in STEM.  You need to “look under the hood”.   Some STEM fields are in high demand (chemical engineering) and some are not (environmental </a:t>
            </a:r>
            <a:r>
              <a:rPr lang="en-US" sz="1200" baseline="0" dirty="0" smtClean="0"/>
              <a:t>engineering).</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419900A-FA04-4102-BBE7-DA222BC235C2}" type="slidenum">
              <a:rPr lang="en-US" smtClean="0"/>
              <a:pPr/>
              <a:t>11</a:t>
            </a:fld>
            <a:endParaRPr lang="en-US"/>
          </a:p>
        </p:txBody>
      </p:sp>
    </p:spTree>
    <p:extLst>
      <p:ext uri="{BB962C8B-B14F-4D97-AF65-F5344CB8AC3E}">
        <p14:creationId xmlns:p14="http://schemas.microsoft.com/office/powerpoint/2010/main" val="114112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5F7F5-ED84-43F4-84A5-B91B3FEA24B6}" type="datetimeFigureOut">
              <a:rPr lang="en-US" smtClean="0"/>
              <a:pPr/>
              <a:t>6/30/2015</a:t>
            </a:fld>
            <a:endParaRPr lang="en-US"/>
          </a:p>
        </p:txBody>
      </p:sp>
      <p:sp>
        <p:nvSpPr>
          <p:cNvPr id="5" name="Footer Placeholder 4"/>
          <p:cNvSpPr>
            <a:spLocks noGrp="1"/>
          </p:cNvSpPr>
          <p:nvPr>
            <p:ph type="ftr" sz="quarter" idx="11"/>
          </p:nvPr>
        </p:nvSpPr>
        <p:spPr>
          <a:xfrm>
            <a:off x="2590800" y="49530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581400" y="6324600"/>
            <a:ext cx="2133600" cy="365125"/>
          </a:xfrm>
          <a:prstGeom prst="rect">
            <a:avLst/>
          </a:prstGeom>
        </p:spPr>
        <p:txBody>
          <a:bodyPr/>
          <a:lstStyle/>
          <a:p>
            <a:fld id="{0DEDBB68-9287-40D6-81C0-A360F842E7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5F7F5-ED84-43F4-84A5-B91B3FEA24B6}" type="datetimeFigureOut">
              <a:rPr lang="en-US" smtClean="0"/>
              <a:pPr/>
              <a:t>6/30/2015</a:t>
            </a:fld>
            <a:endParaRPr lang="en-US"/>
          </a:p>
        </p:txBody>
      </p:sp>
      <p:sp>
        <p:nvSpPr>
          <p:cNvPr id="5" name="Footer Placeholder 4"/>
          <p:cNvSpPr>
            <a:spLocks noGrp="1"/>
          </p:cNvSpPr>
          <p:nvPr>
            <p:ph type="ftr" sz="quarter" idx="11"/>
          </p:nvPr>
        </p:nvSpPr>
        <p:spPr>
          <a:xfrm>
            <a:off x="2590800" y="49530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581400" y="6324600"/>
            <a:ext cx="2133600" cy="365125"/>
          </a:xfrm>
          <a:prstGeom prst="rect">
            <a:avLst/>
          </a:prstGeom>
        </p:spPr>
        <p:txBody>
          <a:bodyPr/>
          <a:lstStyle/>
          <a:p>
            <a:fld id="{0DEDBB68-9287-40D6-81C0-A360F842E7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5F7F5-ED84-43F4-84A5-B91B3FEA24B6}" type="datetimeFigureOut">
              <a:rPr lang="en-US" smtClean="0"/>
              <a:pPr/>
              <a:t>6/30/2015</a:t>
            </a:fld>
            <a:endParaRPr lang="en-US"/>
          </a:p>
        </p:txBody>
      </p:sp>
      <p:sp>
        <p:nvSpPr>
          <p:cNvPr id="5" name="Footer Placeholder 4"/>
          <p:cNvSpPr>
            <a:spLocks noGrp="1"/>
          </p:cNvSpPr>
          <p:nvPr>
            <p:ph type="ftr" sz="quarter" idx="11"/>
          </p:nvPr>
        </p:nvSpPr>
        <p:spPr>
          <a:xfrm>
            <a:off x="2590800" y="49530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581400" y="6324600"/>
            <a:ext cx="2133600" cy="365125"/>
          </a:xfrm>
          <a:prstGeom prst="rect">
            <a:avLst/>
          </a:prstGeom>
        </p:spPr>
        <p:txBody>
          <a:bodyPr/>
          <a:lstStyle/>
          <a:p>
            <a:fld id="{0DEDBB68-9287-40D6-81C0-A360F842E7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5F7F5-ED84-43F4-84A5-B91B3FEA24B6}" type="datetimeFigureOut">
              <a:rPr lang="en-US" smtClean="0"/>
              <a:pPr/>
              <a:t>6/30/2015</a:t>
            </a:fld>
            <a:endParaRPr lang="en-US"/>
          </a:p>
        </p:txBody>
      </p:sp>
      <p:sp>
        <p:nvSpPr>
          <p:cNvPr id="5" name="Footer Placeholder 4"/>
          <p:cNvSpPr>
            <a:spLocks noGrp="1"/>
          </p:cNvSpPr>
          <p:nvPr>
            <p:ph type="ftr" sz="quarter" idx="11"/>
          </p:nvPr>
        </p:nvSpPr>
        <p:spPr>
          <a:xfrm>
            <a:off x="2590800" y="49530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581400" y="6324600"/>
            <a:ext cx="2133600" cy="365125"/>
          </a:xfrm>
          <a:prstGeom prst="rect">
            <a:avLst/>
          </a:prstGeom>
        </p:spPr>
        <p:txBody>
          <a:bodyPr/>
          <a:lstStyle/>
          <a:p>
            <a:fld id="{0DEDBB68-9287-40D6-81C0-A360F842E7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5F7F5-ED84-43F4-84A5-B91B3FEA24B6}" type="datetimeFigureOut">
              <a:rPr lang="en-US" smtClean="0"/>
              <a:pPr/>
              <a:t>6/30/2015</a:t>
            </a:fld>
            <a:endParaRPr lang="en-US"/>
          </a:p>
        </p:txBody>
      </p:sp>
      <p:sp>
        <p:nvSpPr>
          <p:cNvPr id="5" name="Footer Placeholder 4"/>
          <p:cNvSpPr>
            <a:spLocks noGrp="1"/>
          </p:cNvSpPr>
          <p:nvPr>
            <p:ph type="ftr" sz="quarter" idx="11"/>
          </p:nvPr>
        </p:nvSpPr>
        <p:spPr>
          <a:xfrm>
            <a:off x="2590800" y="49530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581400" y="6324600"/>
            <a:ext cx="2133600" cy="365125"/>
          </a:xfrm>
          <a:prstGeom prst="rect">
            <a:avLst/>
          </a:prstGeom>
        </p:spPr>
        <p:txBody>
          <a:bodyPr/>
          <a:lstStyle/>
          <a:p>
            <a:fld id="{0DEDBB68-9287-40D6-81C0-A360F842E7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35F7F5-ED84-43F4-84A5-B91B3FEA24B6}" type="datetimeFigureOut">
              <a:rPr lang="en-US" smtClean="0"/>
              <a:pPr/>
              <a:t>6/30/2015</a:t>
            </a:fld>
            <a:endParaRPr lang="en-US"/>
          </a:p>
        </p:txBody>
      </p:sp>
      <p:sp>
        <p:nvSpPr>
          <p:cNvPr id="6" name="Footer Placeholder 5"/>
          <p:cNvSpPr>
            <a:spLocks noGrp="1"/>
          </p:cNvSpPr>
          <p:nvPr>
            <p:ph type="ftr" sz="quarter" idx="11"/>
          </p:nvPr>
        </p:nvSpPr>
        <p:spPr>
          <a:xfrm>
            <a:off x="2590800" y="49530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581400" y="6324600"/>
            <a:ext cx="2133600" cy="365125"/>
          </a:xfrm>
          <a:prstGeom prst="rect">
            <a:avLst/>
          </a:prstGeom>
        </p:spPr>
        <p:txBody>
          <a:bodyPr/>
          <a:lstStyle/>
          <a:p>
            <a:fld id="{0DEDBB68-9287-40D6-81C0-A360F842E7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E35F7F5-ED84-43F4-84A5-B91B3FEA24B6}" type="datetimeFigureOut">
              <a:rPr lang="en-US" smtClean="0"/>
              <a:pPr/>
              <a:t>6/30/2015</a:t>
            </a:fld>
            <a:endParaRPr lang="en-US"/>
          </a:p>
        </p:txBody>
      </p:sp>
      <p:sp>
        <p:nvSpPr>
          <p:cNvPr id="8" name="Footer Placeholder 7"/>
          <p:cNvSpPr>
            <a:spLocks noGrp="1"/>
          </p:cNvSpPr>
          <p:nvPr>
            <p:ph type="ftr" sz="quarter" idx="11"/>
          </p:nvPr>
        </p:nvSpPr>
        <p:spPr>
          <a:xfrm>
            <a:off x="2590800" y="495300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3581400" y="6324600"/>
            <a:ext cx="2133600" cy="365125"/>
          </a:xfrm>
          <a:prstGeom prst="rect">
            <a:avLst/>
          </a:prstGeom>
        </p:spPr>
        <p:txBody>
          <a:bodyPr/>
          <a:lstStyle/>
          <a:p>
            <a:fld id="{0DEDBB68-9287-40D6-81C0-A360F842E7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E35F7F5-ED84-43F4-84A5-B91B3FEA24B6}" type="datetimeFigureOut">
              <a:rPr lang="en-US" smtClean="0"/>
              <a:pPr/>
              <a:t>6/30/2015</a:t>
            </a:fld>
            <a:endParaRPr lang="en-US"/>
          </a:p>
        </p:txBody>
      </p:sp>
      <p:sp>
        <p:nvSpPr>
          <p:cNvPr id="4" name="Footer Placeholder 3"/>
          <p:cNvSpPr>
            <a:spLocks noGrp="1"/>
          </p:cNvSpPr>
          <p:nvPr>
            <p:ph type="ftr" sz="quarter" idx="11"/>
          </p:nvPr>
        </p:nvSpPr>
        <p:spPr>
          <a:xfrm>
            <a:off x="2590800" y="49530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3581400" y="6324600"/>
            <a:ext cx="2133600" cy="365125"/>
          </a:xfrm>
          <a:prstGeom prst="rect">
            <a:avLst/>
          </a:prstGeom>
        </p:spPr>
        <p:txBody>
          <a:bodyPr/>
          <a:lstStyle/>
          <a:p>
            <a:fld id="{0DEDBB68-9287-40D6-81C0-A360F842E7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E35F7F5-ED84-43F4-84A5-B91B3FEA24B6}" type="datetimeFigureOut">
              <a:rPr lang="en-US" smtClean="0"/>
              <a:pPr/>
              <a:t>6/30/2015</a:t>
            </a:fld>
            <a:endParaRPr lang="en-US"/>
          </a:p>
        </p:txBody>
      </p:sp>
      <p:sp>
        <p:nvSpPr>
          <p:cNvPr id="3" name="Footer Placeholder 2"/>
          <p:cNvSpPr>
            <a:spLocks noGrp="1"/>
          </p:cNvSpPr>
          <p:nvPr>
            <p:ph type="ftr" sz="quarter" idx="11"/>
          </p:nvPr>
        </p:nvSpPr>
        <p:spPr>
          <a:xfrm>
            <a:off x="2590800" y="495300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3581400" y="6324600"/>
            <a:ext cx="2133600" cy="365125"/>
          </a:xfrm>
          <a:prstGeom prst="rect">
            <a:avLst/>
          </a:prstGeom>
        </p:spPr>
        <p:txBody>
          <a:bodyPr/>
          <a:lstStyle/>
          <a:p>
            <a:fld id="{0DEDBB68-9287-40D6-81C0-A360F842E7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35F7F5-ED84-43F4-84A5-B91B3FEA24B6}" type="datetimeFigureOut">
              <a:rPr lang="en-US" smtClean="0"/>
              <a:pPr/>
              <a:t>6/30/2015</a:t>
            </a:fld>
            <a:endParaRPr lang="en-US"/>
          </a:p>
        </p:txBody>
      </p:sp>
      <p:sp>
        <p:nvSpPr>
          <p:cNvPr id="6" name="Footer Placeholder 5"/>
          <p:cNvSpPr>
            <a:spLocks noGrp="1"/>
          </p:cNvSpPr>
          <p:nvPr>
            <p:ph type="ftr" sz="quarter" idx="11"/>
          </p:nvPr>
        </p:nvSpPr>
        <p:spPr>
          <a:xfrm>
            <a:off x="2590800" y="49530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581400" y="6324600"/>
            <a:ext cx="2133600" cy="365125"/>
          </a:xfrm>
          <a:prstGeom prst="rect">
            <a:avLst/>
          </a:prstGeom>
        </p:spPr>
        <p:txBody>
          <a:bodyPr/>
          <a:lstStyle/>
          <a:p>
            <a:fld id="{0DEDBB68-9287-40D6-81C0-A360F842E7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35F7F5-ED84-43F4-84A5-B91B3FEA24B6}" type="datetimeFigureOut">
              <a:rPr lang="en-US" smtClean="0"/>
              <a:pPr/>
              <a:t>6/30/2015</a:t>
            </a:fld>
            <a:endParaRPr lang="en-US"/>
          </a:p>
        </p:txBody>
      </p:sp>
      <p:sp>
        <p:nvSpPr>
          <p:cNvPr id="6" name="Footer Placeholder 5"/>
          <p:cNvSpPr>
            <a:spLocks noGrp="1"/>
          </p:cNvSpPr>
          <p:nvPr>
            <p:ph type="ftr" sz="quarter" idx="11"/>
          </p:nvPr>
        </p:nvSpPr>
        <p:spPr>
          <a:xfrm>
            <a:off x="2590800" y="49530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581400" y="6324600"/>
            <a:ext cx="2133600" cy="365125"/>
          </a:xfrm>
          <a:prstGeom prst="rect">
            <a:avLst/>
          </a:prstGeom>
        </p:spPr>
        <p:txBody>
          <a:bodyPr/>
          <a:lstStyle/>
          <a:p>
            <a:fld id="{0DEDBB68-9287-40D6-81C0-A360F842E7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314" name="Picture 2" descr="Boise State University"/>
          <p:cNvPicPr>
            <a:picLocks noChangeAspect="1" noChangeArrowheads="1"/>
          </p:cNvPicPr>
          <p:nvPr userDrawn="1"/>
        </p:nvPicPr>
        <p:blipFill>
          <a:blip r:embed="rId13" cstate="print"/>
          <a:srcRect/>
          <a:stretch>
            <a:fillRect/>
          </a:stretch>
        </p:blipFill>
        <p:spPr bwMode="auto">
          <a:xfrm>
            <a:off x="-76200" y="5867401"/>
            <a:ext cx="2514600" cy="990600"/>
          </a:xfrm>
          <a:prstGeom prst="rect">
            <a:avLst/>
          </a:prstGeom>
          <a:noFill/>
        </p:spPr>
      </p:pic>
      <p:pic>
        <p:nvPicPr>
          <p:cNvPr id="13316" name="Picture 4" descr="http://metdata.northwestknowledge.net/images/28-49%20U-of-Idaho-logo.jpeg"/>
          <p:cNvPicPr>
            <a:picLocks noChangeAspect="1" noChangeArrowheads="1"/>
          </p:cNvPicPr>
          <p:nvPr userDrawn="1"/>
        </p:nvPicPr>
        <p:blipFill>
          <a:blip r:embed="rId14" cstate="print"/>
          <a:srcRect/>
          <a:stretch>
            <a:fillRect/>
          </a:stretch>
        </p:blipFill>
        <p:spPr bwMode="auto">
          <a:xfrm>
            <a:off x="7543800" y="0"/>
            <a:ext cx="1600200" cy="120015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90850"/>
          </a:xfrm>
        </p:spPr>
        <p:txBody>
          <a:bodyPr>
            <a:normAutofit/>
          </a:bodyPr>
          <a:lstStyle/>
          <a:p>
            <a:r>
              <a:rPr lang="en-US" b="1" dirty="0" smtClean="0"/>
              <a:t>Degree </a:t>
            </a:r>
            <a:r>
              <a:rPr lang="en-US" b="1" dirty="0"/>
              <a:t>Programs in Idaho that Prepare Students for High Demand STEM Careers</a:t>
            </a:r>
            <a:r>
              <a:rPr lang="en-US" dirty="0"/>
              <a:t/>
            </a:r>
            <a:br>
              <a:rPr lang="en-US" dirty="0"/>
            </a:br>
            <a:endParaRPr lang="en-US" dirty="0"/>
          </a:p>
        </p:txBody>
      </p:sp>
      <p:sp>
        <p:nvSpPr>
          <p:cNvPr id="3" name="Subtitle 2"/>
          <p:cNvSpPr>
            <a:spLocks noGrp="1"/>
          </p:cNvSpPr>
          <p:nvPr>
            <p:ph type="subTitle" idx="1"/>
          </p:nvPr>
        </p:nvSpPr>
        <p:spPr>
          <a:xfrm>
            <a:off x="1371600" y="3200400"/>
            <a:ext cx="6400800" cy="2438400"/>
          </a:xfrm>
        </p:spPr>
        <p:txBody>
          <a:bodyPr>
            <a:normAutofit fontScale="92500" lnSpcReduction="20000"/>
          </a:bodyPr>
          <a:lstStyle/>
          <a:p>
            <a:r>
              <a:rPr lang="en-US" dirty="0" smtClean="0"/>
              <a:t>June 9, 2015</a:t>
            </a:r>
          </a:p>
          <a:p>
            <a:r>
              <a:rPr lang="en-US" dirty="0" smtClean="0"/>
              <a:t>Larry Stauffer</a:t>
            </a:r>
          </a:p>
          <a:p>
            <a:r>
              <a:rPr lang="en-US" dirty="0" smtClean="0"/>
              <a:t>Dean, College of Engineering, UI</a:t>
            </a:r>
          </a:p>
          <a:p>
            <a:r>
              <a:rPr lang="en-US" dirty="0" smtClean="0"/>
              <a:t>Amy Moll</a:t>
            </a:r>
          </a:p>
          <a:p>
            <a:r>
              <a:rPr lang="en-US" dirty="0" smtClean="0"/>
              <a:t>Dean, College of Engineering, BSU</a:t>
            </a:r>
            <a:endParaRPr lang="en-US" dirty="0"/>
          </a:p>
        </p:txBody>
      </p:sp>
    </p:spTree>
    <p:extLst>
      <p:ext uri="{BB962C8B-B14F-4D97-AF65-F5344CB8AC3E}">
        <p14:creationId xmlns:p14="http://schemas.microsoft.com/office/powerpoint/2010/main" val="143611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b="1" dirty="0" smtClean="0"/>
              <a:t>Over the last 30 years we have developed an imbalance</a:t>
            </a:r>
            <a:endParaRPr lang="en-US" b="1" dirty="0"/>
          </a:p>
        </p:txBody>
      </p:sp>
      <p:pic>
        <p:nvPicPr>
          <p:cNvPr id="4" name="Picture 3"/>
          <p:cNvPicPr>
            <a:picLocks noChangeAspect="1"/>
          </p:cNvPicPr>
          <p:nvPr/>
        </p:nvPicPr>
        <p:blipFill>
          <a:blip r:embed="rId3" cstate="print"/>
          <a:stretch>
            <a:fillRect/>
          </a:stretch>
        </p:blipFill>
        <p:spPr>
          <a:xfrm>
            <a:off x="4952999" y="2089275"/>
            <a:ext cx="4006717" cy="2177925"/>
          </a:xfrm>
          <a:prstGeom prst="rect">
            <a:avLst/>
          </a:prstGeom>
        </p:spPr>
      </p:pic>
      <p:sp>
        <p:nvSpPr>
          <p:cNvPr id="5" name="TextBox 4"/>
          <p:cNvSpPr txBox="1"/>
          <p:nvPr/>
        </p:nvSpPr>
        <p:spPr>
          <a:xfrm>
            <a:off x="6781800" y="4267200"/>
            <a:ext cx="1957395" cy="276999"/>
          </a:xfrm>
          <a:prstGeom prst="rect">
            <a:avLst/>
          </a:prstGeom>
          <a:noFill/>
        </p:spPr>
        <p:txBody>
          <a:bodyPr wrap="none" rtlCol="0">
            <a:spAutoFit/>
          </a:bodyPr>
          <a:lstStyle/>
          <a:p>
            <a:r>
              <a:rPr lang="en-US" sz="1200" i="1" dirty="0" smtClean="0"/>
              <a:t>Conference Board of Canada</a:t>
            </a:r>
            <a:endParaRPr lang="en-US" sz="1200" i="1" dirty="0"/>
          </a:p>
        </p:txBody>
      </p:sp>
      <p:pic>
        <p:nvPicPr>
          <p:cNvPr id="6" name="Picture 5"/>
          <p:cNvPicPr>
            <a:picLocks noChangeAspect="1"/>
          </p:cNvPicPr>
          <p:nvPr/>
        </p:nvPicPr>
        <p:blipFill rotWithShape="1">
          <a:blip r:embed="rId4" cstate="print"/>
          <a:srcRect t="13734"/>
          <a:stretch/>
        </p:blipFill>
        <p:spPr>
          <a:xfrm>
            <a:off x="228600" y="2133600"/>
            <a:ext cx="4486275" cy="3829050"/>
          </a:xfrm>
          <a:prstGeom prst="rect">
            <a:avLst/>
          </a:prstGeom>
        </p:spPr>
      </p:pic>
      <p:sp>
        <p:nvSpPr>
          <p:cNvPr id="3" name="TextBox 2"/>
          <p:cNvSpPr txBox="1"/>
          <p:nvPr/>
        </p:nvSpPr>
        <p:spPr>
          <a:xfrm>
            <a:off x="228600" y="1828800"/>
            <a:ext cx="4486276" cy="369332"/>
          </a:xfrm>
          <a:prstGeom prst="rect">
            <a:avLst/>
          </a:prstGeom>
          <a:noFill/>
          <a:ln w="19050">
            <a:solidFill>
              <a:schemeClr val="tx1"/>
            </a:solidFill>
          </a:ln>
        </p:spPr>
        <p:txBody>
          <a:bodyPr wrap="square" rtlCol="0">
            <a:spAutoFit/>
          </a:bodyPr>
          <a:lstStyle/>
          <a:p>
            <a:r>
              <a:rPr lang="en-US" dirty="0" smtClean="0"/>
              <a:t>Number of Graduates</a:t>
            </a:r>
            <a:endParaRPr lang="en-US" dirty="0"/>
          </a:p>
        </p:txBody>
      </p:sp>
    </p:spTree>
    <p:extLst>
      <p:ext uri="{BB962C8B-B14F-4D97-AF65-F5344CB8AC3E}">
        <p14:creationId xmlns:p14="http://schemas.microsoft.com/office/powerpoint/2010/main" val="428988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auffer\AppData\Local\Microsoft\Windows\Temporary Internet Files\Content.IE5\3VYR1UFY\road_png_stock_by_doloresdevelde-d55c9nc[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6526"/>
          <a:stretch/>
        </p:blipFill>
        <p:spPr bwMode="auto">
          <a:xfrm>
            <a:off x="2285999" y="3531727"/>
            <a:ext cx="4965717" cy="31352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Not All STEM Fields are the Same</a:t>
            </a:r>
            <a:endParaRPr lang="en-US" dirty="0"/>
          </a:p>
        </p:txBody>
      </p:sp>
      <p:pic>
        <p:nvPicPr>
          <p:cNvPr id="2050" name="Picture 2" descr="C:\Users\stauffer\AppData\Local\Microsoft\Windows\Temporary Internet Files\Content.IE5\3VYR1UFY\cheshire-cat_512[1].pn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137197" y="1209524"/>
            <a:ext cx="2100914" cy="21009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stauffer\AppData\Local\Microsoft\Windows\Temporary Internet Files\Content.IE5\AKJOGA8W\Alice-In-Wonderland-23[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741"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4436791" y="3170562"/>
            <a:ext cx="1285875" cy="19288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2714" y="2955450"/>
            <a:ext cx="2849880" cy="2137410"/>
          </a:xfrm>
          <a:prstGeom prst="rect">
            <a:avLst/>
          </a:prstGeom>
        </p:spPr>
      </p:pic>
      <p:pic>
        <p:nvPicPr>
          <p:cNvPr id="8" name="Picture 5" descr="C:\Users\stauffer\AppData\Local\Microsoft\Windows\Temporary Internet Files\Content.IE5\3VYR1UFY\road_png_stock_by_doloresdevelde-d55c9nc[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69" r="52395" b="26526"/>
          <a:stretch/>
        </p:blipFill>
        <p:spPr bwMode="auto">
          <a:xfrm rot="10800000">
            <a:off x="7096004" y="3974306"/>
            <a:ext cx="1971796"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81141" y="5692018"/>
            <a:ext cx="2678618" cy="369332"/>
          </a:xfrm>
          <a:prstGeom prst="rect">
            <a:avLst/>
          </a:prstGeom>
        </p:spPr>
        <p:txBody>
          <a:bodyPr wrap="none">
            <a:spAutoFit/>
          </a:bodyPr>
          <a:lstStyle/>
          <a:p>
            <a:r>
              <a:rPr lang="en-US" dirty="0"/>
              <a:t>The Cheshire Cat and Alice</a:t>
            </a: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1639111"/>
            <a:ext cx="2709135" cy="2155698"/>
          </a:xfrm>
          <a:prstGeom prst="rect">
            <a:avLst/>
          </a:prstGeom>
        </p:spPr>
      </p:pic>
    </p:spTree>
    <p:extLst>
      <p:ext uri="{BB962C8B-B14F-4D97-AF65-F5344CB8AC3E}">
        <p14:creationId xmlns:p14="http://schemas.microsoft.com/office/powerpoint/2010/main" val="2825644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Salaries, Payscale.com</a:t>
            </a:r>
            <a:endParaRPr lang="en-US" dirty="0"/>
          </a:p>
        </p:txBody>
      </p:sp>
      <p:graphicFrame>
        <p:nvGraphicFramePr>
          <p:cNvPr id="6" name="Table 5"/>
          <p:cNvGraphicFramePr>
            <a:graphicFrameLocks noGrp="1"/>
          </p:cNvGraphicFramePr>
          <p:nvPr>
            <p:extLst/>
          </p:nvPr>
        </p:nvGraphicFramePr>
        <p:xfrm>
          <a:off x="304800" y="1524000"/>
          <a:ext cx="4495800" cy="3779520"/>
        </p:xfrm>
        <a:graphic>
          <a:graphicData uri="http://schemas.openxmlformats.org/drawingml/2006/table">
            <a:tbl>
              <a:tblPr>
                <a:tableStyleId>{5C22544A-7EE6-4342-B048-85BDC9FD1C3A}</a:tableStyleId>
              </a:tblPr>
              <a:tblGrid>
                <a:gridCol w="481693"/>
                <a:gridCol w="3029882"/>
                <a:gridCol w="984225"/>
              </a:tblGrid>
              <a:tr h="266700">
                <a:tc gridSpan="3">
                  <a:txBody>
                    <a:bodyPr/>
                    <a:lstStyle/>
                    <a:p>
                      <a:pPr algn="ctr" fontAlgn="b"/>
                      <a:r>
                        <a:rPr lang="en-US" sz="1400" b="1" u="none" strike="noStrike" dirty="0">
                          <a:effectLst/>
                        </a:rPr>
                        <a:t>Highest 15 Majors</a:t>
                      </a:r>
                      <a:endParaRPr lang="en-US" sz="1400" b="1" i="0" u="none" strike="noStrike" dirty="0">
                        <a:solidFill>
                          <a:srgbClr val="000000"/>
                        </a:solidFill>
                        <a:effectLst/>
                        <a:latin typeface="Arial Black" panose="020B0A04020102020204" pitchFamily="34" charset="0"/>
                      </a:endParaRPr>
                    </a:p>
                  </a:txBody>
                  <a:tcPr marL="7620" marR="7620" marT="7620" marB="0" anchor="b"/>
                </a:tc>
                <a:tc hMerge="1">
                  <a:txBody>
                    <a:bodyPr/>
                    <a:lstStyle/>
                    <a:p>
                      <a:endParaRPr lang="en-US"/>
                    </a:p>
                  </a:txBody>
                  <a:tcPr/>
                </a:tc>
                <a:tc hMerge="1">
                  <a:txBody>
                    <a:bodyPr/>
                    <a:lstStyle/>
                    <a:p>
                      <a:endParaRPr lang="en-US"/>
                    </a:p>
                  </a:txBody>
                  <a:tcPr/>
                </a:tc>
              </a:tr>
              <a:tr h="198120">
                <a:tc>
                  <a:txBody>
                    <a:bodyPr/>
                    <a:lstStyle/>
                    <a:p>
                      <a:pPr algn="l" fontAlgn="b"/>
                      <a:r>
                        <a:rPr lang="en-US" sz="1200" u="none" strike="noStrike">
                          <a:effectLst/>
                        </a:rPr>
                        <a:t>Rank</a:t>
                      </a:r>
                      <a:endParaRPr lang="en-US" sz="1200" b="1"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dirty="0">
                          <a:effectLst/>
                        </a:rPr>
                        <a:t>Major</a:t>
                      </a:r>
                      <a:endParaRPr lang="en-US" sz="12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200" u="none" strike="noStrike">
                          <a:effectLst/>
                        </a:rPr>
                        <a:t> Salary </a:t>
                      </a:r>
                      <a:endParaRPr lang="en-US" sz="1200" b="1" i="0" u="none" strike="noStrike">
                        <a:solidFill>
                          <a:srgbClr val="000000"/>
                        </a:solidFill>
                        <a:effectLst/>
                        <a:latin typeface="Arial" panose="020B0604020202020204" pitchFamily="34" charset="0"/>
                      </a:endParaRPr>
                    </a:p>
                  </a:txBody>
                  <a:tcPr marL="7620" marR="7620" marT="7620" marB="0" anchor="b"/>
                </a:tc>
              </a:tr>
              <a:tr h="182880">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Petroleum Engineering</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a:effectLst/>
                        </a:rPr>
                        <a:t> $102,300 </a:t>
                      </a:r>
                      <a:endParaRPr lang="en-US" sz="1400" b="0" i="0" u="none" strike="noStrike">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Chemical Engineering</a:t>
                      </a:r>
                      <a:endParaRPr lang="en-US" sz="14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a:effectLst/>
                        </a:rPr>
                        <a:t> $  69,600 </a:t>
                      </a:r>
                      <a:endParaRPr lang="en-US" sz="1400" b="0" i="0" u="none" strike="noStrike">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Computer Engineering (CE)</a:t>
                      </a:r>
                      <a:endParaRPr lang="en-US" sz="14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a:effectLst/>
                        </a:rPr>
                        <a:t> $  67,300 </a:t>
                      </a:r>
                      <a:endParaRPr lang="en-US" sz="1400" b="0" i="0" u="none" strike="noStrike">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Nuclear Engineering</a:t>
                      </a:r>
                      <a:endParaRPr lang="en-US" sz="14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a:effectLst/>
                        </a:rPr>
                        <a:t> $  67,000 </a:t>
                      </a:r>
                      <a:endParaRPr lang="en-US" sz="1400" b="0" i="0" u="none" strike="noStrike">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Computer Science (CS) &amp; Engineering</a:t>
                      </a:r>
                      <a:endParaRPr lang="en-US" sz="14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66,700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Electrical &amp; Computer Engineering (ECE)</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66,500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Electrical Engineering (EE)</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65,900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Aerospace Engineering</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64,700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Electronics &amp; </a:t>
                      </a:r>
                      <a:r>
                        <a:rPr lang="en-US" sz="1400" u="none" strike="noStrike" dirty="0" err="1" smtClean="0">
                          <a:effectLst/>
                        </a:rPr>
                        <a:t>Comm</a:t>
                      </a:r>
                      <a:r>
                        <a:rPr lang="en-US" sz="1400" u="none" strike="noStrike" dirty="0" smtClean="0">
                          <a:effectLst/>
                        </a:rPr>
                        <a:t> </a:t>
                      </a:r>
                      <a:r>
                        <a:rPr lang="en-US" sz="1400" u="none" strike="noStrike" dirty="0">
                          <a:effectLst/>
                        </a:rPr>
                        <a:t>Engineering</a:t>
                      </a:r>
                      <a:endParaRPr lang="en-US" sz="14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64,100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Materials Science &amp; Engineering</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64,000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Computer Science (CS) &amp; Mathematics</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63,200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Mechanical Engineering (ME)</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62,100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Industrial Engineering (IE)</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61,900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Software Engineering</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61,700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Computer Science (CS)</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61,600 </a:t>
                      </a:r>
                      <a:endParaRPr lang="en-US" sz="1400" b="0" i="0" u="none" strike="noStrike" dirty="0">
                        <a:solidFill>
                          <a:srgbClr val="333333"/>
                        </a:solidFill>
                        <a:effectLst/>
                        <a:latin typeface="Arial" panose="020B0604020202020204" pitchFamily="34" charset="0"/>
                      </a:endParaRPr>
                    </a:p>
                  </a:txBody>
                  <a:tcPr marL="7620" marR="7620" marT="7620" marB="0" anchor="ctr"/>
                </a:tc>
              </a:tr>
            </a:tbl>
          </a:graphicData>
        </a:graphic>
      </p:graphicFrame>
      <p:graphicFrame>
        <p:nvGraphicFramePr>
          <p:cNvPr id="8" name="Table 7"/>
          <p:cNvGraphicFramePr>
            <a:graphicFrameLocks noGrp="1"/>
          </p:cNvGraphicFramePr>
          <p:nvPr>
            <p:extLst/>
          </p:nvPr>
        </p:nvGraphicFramePr>
        <p:xfrm>
          <a:off x="5029200" y="1524000"/>
          <a:ext cx="3862251" cy="3802380"/>
        </p:xfrm>
        <a:graphic>
          <a:graphicData uri="http://schemas.openxmlformats.org/drawingml/2006/table">
            <a:tbl>
              <a:tblPr>
                <a:tableStyleId>{5C22544A-7EE6-4342-B048-85BDC9FD1C3A}</a:tableStyleId>
              </a:tblPr>
              <a:tblGrid>
                <a:gridCol w="406689"/>
                <a:gridCol w="2607571"/>
                <a:gridCol w="847991"/>
              </a:tblGrid>
              <a:tr h="266700">
                <a:tc gridSpan="3">
                  <a:txBody>
                    <a:bodyPr/>
                    <a:lstStyle/>
                    <a:p>
                      <a:pPr algn="ctr" fontAlgn="b"/>
                      <a:r>
                        <a:rPr lang="en-US" sz="1400" b="1" u="none" strike="noStrike" dirty="0">
                          <a:effectLst/>
                        </a:rPr>
                        <a:t>Lowest 15 Majors</a:t>
                      </a:r>
                      <a:endParaRPr lang="en-US" sz="1400" b="1" i="0" u="none" strike="noStrike" dirty="0">
                        <a:solidFill>
                          <a:srgbClr val="000000"/>
                        </a:solidFill>
                        <a:effectLst/>
                        <a:latin typeface="Arial Black" panose="020B0A04020102020204" pitchFamily="34" charset="0"/>
                      </a:endParaRPr>
                    </a:p>
                  </a:txBody>
                  <a:tcPr marL="7620" marR="7620" marT="7620" marB="0" anchor="b"/>
                </a:tc>
                <a:tc hMerge="1">
                  <a:txBody>
                    <a:bodyPr/>
                    <a:lstStyle/>
                    <a:p>
                      <a:endParaRPr lang="en-US"/>
                    </a:p>
                  </a:txBody>
                  <a:tcPr/>
                </a:tc>
                <a:tc hMerge="1">
                  <a:txBody>
                    <a:bodyPr/>
                    <a:lstStyle/>
                    <a:p>
                      <a:endParaRPr lang="en-US"/>
                    </a:p>
                  </a:txBody>
                  <a:tcPr/>
                </a:tc>
              </a:tr>
              <a:tr h="198120">
                <a:tc>
                  <a:txBody>
                    <a:bodyPr/>
                    <a:lstStyle/>
                    <a:p>
                      <a:pPr algn="l" fontAlgn="b"/>
                      <a:r>
                        <a:rPr lang="en-US" sz="1400" u="none" strike="noStrike" dirty="0">
                          <a:effectLst/>
                        </a:rPr>
                        <a:t>Rank</a:t>
                      </a:r>
                      <a:endParaRPr lang="en-US" sz="14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400" u="none" strike="noStrike" dirty="0">
                          <a:effectLst/>
                        </a:rPr>
                        <a:t>Major</a:t>
                      </a:r>
                      <a:endParaRPr lang="en-US" sz="14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1400" u="none" strike="noStrike">
                          <a:effectLst/>
                        </a:rPr>
                        <a:t> Salary </a:t>
                      </a:r>
                      <a:endParaRPr lang="en-US" sz="1400" b="1" i="0" u="none" strike="noStrike">
                        <a:solidFill>
                          <a:srgbClr val="000000"/>
                        </a:solidFill>
                        <a:effectLst/>
                        <a:latin typeface="Arial" panose="020B0604020202020204" pitchFamily="34" charset="0"/>
                      </a:endParaRPr>
                    </a:p>
                  </a:txBody>
                  <a:tcPr marL="7620" marR="7620" marT="7620" marB="0" anchor="b"/>
                </a:tc>
              </a:tr>
              <a:tr h="182880">
                <a:tc>
                  <a:txBody>
                    <a:bodyPr/>
                    <a:lstStyle/>
                    <a:p>
                      <a:pPr algn="r" fontAlgn="b"/>
                      <a:r>
                        <a:rPr lang="en-US" sz="1400" u="none" strike="noStrike">
                          <a:effectLst/>
                        </a:rPr>
                        <a:t>136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Sociology</a:t>
                      </a:r>
                      <a:endParaRPr lang="en-US" sz="14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38,600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137</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Environmental Studies</a:t>
                      </a:r>
                      <a:endParaRPr lang="en-US" sz="14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38,500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138</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English Language &amp; Literature</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38,500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139</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Hospitality Management</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38,500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140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Health Sciences</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38,300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141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Criminology</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37,900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142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Film, Video &amp; Media Studies</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37,500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143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Sports Medicine</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37,300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144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Psychology</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37,300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145</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Graphic Design, Illustration</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37,300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146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Interior Design</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37,100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147</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Creative Writing</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37,100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148</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Music Performance</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36,800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149</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Broadcast Journalism</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36,100 </a:t>
                      </a:r>
                      <a:endParaRPr lang="en-US" sz="1400" b="0" i="0" u="none" strike="noStrike" dirty="0">
                        <a:solidFill>
                          <a:srgbClr val="333333"/>
                        </a:solidFill>
                        <a:effectLst/>
                        <a:latin typeface="Arial" panose="020B0604020202020204" pitchFamily="34" charset="0"/>
                      </a:endParaRPr>
                    </a:p>
                  </a:txBody>
                  <a:tcPr marL="7620" marR="7620" marT="7620" marB="0" anchor="ctr"/>
                </a:tc>
              </a:tr>
              <a:tr h="182880">
                <a:tc>
                  <a:txBody>
                    <a:bodyPr/>
                    <a:lstStyle/>
                    <a:p>
                      <a:pPr algn="r" fontAlgn="b"/>
                      <a:r>
                        <a:rPr lang="en-US" sz="1400" u="none" strike="noStrike">
                          <a:effectLst/>
                        </a:rPr>
                        <a:t>150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Religious Studies</a:t>
                      </a:r>
                      <a:endParaRPr lang="en-US" sz="14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400" u="none" strike="noStrike" dirty="0">
                          <a:effectLst/>
                        </a:rPr>
                        <a:t> $  35,700 </a:t>
                      </a:r>
                      <a:endParaRPr lang="en-US" sz="1400" b="0" i="0" u="none" strike="noStrike" dirty="0">
                        <a:solidFill>
                          <a:srgbClr val="333333"/>
                        </a:solidFill>
                        <a:effectLst/>
                        <a:latin typeface="Arial" panose="020B0604020202020204" pitchFamily="34" charset="0"/>
                      </a:endParaRPr>
                    </a:p>
                  </a:txBody>
                  <a:tcPr marL="7620" marR="7620" marT="7620" marB="0" anchor="ctr"/>
                </a:tc>
              </a:tr>
            </a:tbl>
          </a:graphicData>
        </a:graphic>
      </p:graphicFrame>
    </p:spTree>
    <p:extLst>
      <p:ext uri="{BB962C8B-B14F-4D97-AF65-F5344CB8AC3E}">
        <p14:creationId xmlns:p14="http://schemas.microsoft.com/office/powerpoint/2010/main" val="3248543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 STEM Fields are the Same</a:t>
            </a:r>
            <a:endParaRPr lang="en-US" dirty="0"/>
          </a:p>
        </p:txBody>
      </p:sp>
      <p:graphicFrame>
        <p:nvGraphicFramePr>
          <p:cNvPr id="4" name="Table 3"/>
          <p:cNvGraphicFramePr>
            <a:graphicFrameLocks noGrp="1"/>
          </p:cNvGraphicFramePr>
          <p:nvPr>
            <p:extLst/>
          </p:nvPr>
        </p:nvGraphicFramePr>
        <p:xfrm>
          <a:off x="1600200" y="1447800"/>
          <a:ext cx="5486400" cy="4437759"/>
        </p:xfrm>
        <a:graphic>
          <a:graphicData uri="http://schemas.openxmlformats.org/drawingml/2006/table">
            <a:tbl>
              <a:tblPr>
                <a:tableStyleId>{5C22544A-7EE6-4342-B048-85BDC9FD1C3A}</a:tableStyleId>
              </a:tblPr>
              <a:tblGrid>
                <a:gridCol w="734069"/>
                <a:gridCol w="3609331"/>
                <a:gridCol w="1143000"/>
              </a:tblGrid>
              <a:tr h="411266">
                <a:tc gridSpan="3">
                  <a:txBody>
                    <a:bodyPr/>
                    <a:lstStyle/>
                    <a:p>
                      <a:pPr algn="ctr" fontAlgn="b"/>
                      <a:r>
                        <a:rPr lang="en-US" sz="1600" b="1" u="none" strike="noStrike" dirty="0">
                          <a:effectLst/>
                          <a:latin typeface="Arial Black" panose="020B0A04020102020204" pitchFamily="34" charset="0"/>
                        </a:rPr>
                        <a:t>Other STEM Majors</a:t>
                      </a:r>
                      <a:endParaRPr lang="en-US" sz="1600" b="1" i="0" u="none" strike="noStrike" dirty="0">
                        <a:solidFill>
                          <a:srgbClr val="000000"/>
                        </a:solidFill>
                        <a:effectLst/>
                        <a:latin typeface="Arial Black" panose="020B0A04020102020204" pitchFamily="34" charset="0"/>
                      </a:endParaRPr>
                    </a:p>
                  </a:txBody>
                  <a:tcPr marL="7620" marR="7620" marT="7620" marB="0" anchor="b"/>
                </a:tc>
                <a:tc hMerge="1">
                  <a:txBody>
                    <a:bodyPr/>
                    <a:lstStyle/>
                    <a:p>
                      <a:endParaRPr lang="en-US"/>
                    </a:p>
                  </a:txBody>
                  <a:tcPr/>
                </a:tc>
                <a:tc hMerge="1">
                  <a:txBody>
                    <a:bodyPr/>
                    <a:lstStyle/>
                    <a:p>
                      <a:endParaRPr lang="en-US"/>
                    </a:p>
                  </a:txBody>
                  <a:tcPr/>
                </a:tc>
              </a:tr>
              <a:tr h="254593">
                <a:tc>
                  <a:txBody>
                    <a:bodyPr/>
                    <a:lstStyle/>
                    <a:p>
                      <a:pPr algn="l" fontAlgn="b"/>
                      <a:r>
                        <a:rPr lang="en-US" sz="1600" b="1" u="none" strike="noStrike" dirty="0">
                          <a:effectLst/>
                          <a:latin typeface="Arial Black" panose="020B0A04020102020204" pitchFamily="34" charset="0"/>
                        </a:rPr>
                        <a:t>Rank</a:t>
                      </a:r>
                      <a:endParaRPr lang="en-US" sz="1600" b="1" i="0" u="none" strike="noStrike" dirty="0">
                        <a:solidFill>
                          <a:srgbClr val="000000"/>
                        </a:solidFill>
                        <a:effectLst/>
                        <a:latin typeface="Arial Black" panose="020B0A04020102020204" pitchFamily="34" charset="0"/>
                      </a:endParaRPr>
                    </a:p>
                  </a:txBody>
                  <a:tcPr marL="7620" marR="7620" marT="7620" marB="0" anchor="b"/>
                </a:tc>
                <a:tc>
                  <a:txBody>
                    <a:bodyPr/>
                    <a:lstStyle/>
                    <a:p>
                      <a:pPr algn="ctr" fontAlgn="b"/>
                      <a:r>
                        <a:rPr lang="en-US" sz="1600" b="1" u="none" strike="noStrike" dirty="0">
                          <a:effectLst/>
                          <a:latin typeface="Arial Black" panose="020B0A04020102020204" pitchFamily="34" charset="0"/>
                        </a:rPr>
                        <a:t>Major</a:t>
                      </a:r>
                      <a:endParaRPr lang="en-US" sz="1600" b="1" i="0" u="none" strike="noStrike" dirty="0">
                        <a:solidFill>
                          <a:srgbClr val="000000"/>
                        </a:solidFill>
                        <a:effectLst/>
                        <a:latin typeface="Arial Black" panose="020B0A04020102020204" pitchFamily="34" charset="0"/>
                      </a:endParaRPr>
                    </a:p>
                  </a:txBody>
                  <a:tcPr marL="7620" marR="7620" marT="7620" marB="0" anchor="b"/>
                </a:tc>
                <a:tc>
                  <a:txBody>
                    <a:bodyPr/>
                    <a:lstStyle/>
                    <a:p>
                      <a:pPr algn="ctr" fontAlgn="b"/>
                      <a:r>
                        <a:rPr lang="en-US" sz="1600" b="1" u="none" strike="noStrike" dirty="0">
                          <a:effectLst/>
                          <a:latin typeface="Arial Black" panose="020B0A04020102020204" pitchFamily="34" charset="0"/>
                        </a:rPr>
                        <a:t> Salary </a:t>
                      </a:r>
                      <a:endParaRPr lang="en-US" sz="1600" b="1" i="0" u="none" strike="noStrike" dirty="0">
                        <a:solidFill>
                          <a:srgbClr val="000000"/>
                        </a:solidFill>
                        <a:effectLst/>
                        <a:latin typeface="Arial Black" panose="020B0A04020102020204" pitchFamily="34" charset="0"/>
                      </a:endParaRPr>
                    </a:p>
                  </a:txBody>
                  <a:tcPr marL="7620" marR="7620" marT="7620" marB="0" anchor="b"/>
                </a:tc>
              </a:tr>
              <a:tr h="235009">
                <a:tc>
                  <a:txBody>
                    <a:bodyPr/>
                    <a:lstStyle/>
                    <a:p>
                      <a:pPr algn="r" fontAlgn="b"/>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Electrical Engineering Technology (EET)</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600" u="none" strike="noStrike" dirty="0">
                          <a:effectLst/>
                        </a:rPr>
                        <a:t> $       58,900 </a:t>
                      </a:r>
                      <a:endParaRPr lang="en-US" sz="1600" b="0" i="0" u="none" strike="noStrike" dirty="0">
                        <a:solidFill>
                          <a:srgbClr val="333333"/>
                        </a:solidFill>
                        <a:effectLst/>
                        <a:latin typeface="Arial" panose="020B0604020202020204" pitchFamily="34" charset="0"/>
                      </a:endParaRPr>
                    </a:p>
                  </a:txBody>
                  <a:tcPr marL="7620" marR="7620" marT="7620" marB="0" anchor="ctr"/>
                </a:tc>
              </a:tr>
              <a:tr h="235009">
                <a:tc>
                  <a:txBody>
                    <a:bodyPr/>
                    <a:lstStyle/>
                    <a:p>
                      <a:pPr algn="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Physics</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600" u="none" strike="noStrike" dirty="0">
                          <a:effectLst/>
                        </a:rPr>
                        <a:t> $       57,200 </a:t>
                      </a:r>
                      <a:endParaRPr lang="en-US" sz="1600" b="0" i="0" u="none" strike="noStrike" dirty="0">
                        <a:solidFill>
                          <a:srgbClr val="333333"/>
                        </a:solidFill>
                        <a:effectLst/>
                        <a:latin typeface="Arial" panose="020B0604020202020204" pitchFamily="34" charset="0"/>
                      </a:endParaRPr>
                    </a:p>
                  </a:txBody>
                  <a:tcPr marL="7620" marR="7620" marT="7620" marB="0" anchor="ctr"/>
                </a:tc>
              </a:tr>
              <a:tr h="50421">
                <a:tc>
                  <a:txBody>
                    <a:bodyPr/>
                    <a:lstStyle/>
                    <a:p>
                      <a:pPr algn="r" fontAlgn="b"/>
                      <a:r>
                        <a:rPr lang="en-US" sz="1600" u="none" strike="noStrike">
                          <a:effectLst/>
                        </a:rPr>
                        <a:t>24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Mechanical Engineering Technology (MET)</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600" u="none" strike="noStrike" dirty="0">
                          <a:effectLst/>
                        </a:rPr>
                        <a:t> $       56,600 </a:t>
                      </a:r>
                      <a:endParaRPr lang="en-US" sz="1600" b="0" i="0" u="none" strike="noStrike" dirty="0">
                        <a:solidFill>
                          <a:srgbClr val="333333"/>
                        </a:solidFill>
                        <a:effectLst/>
                        <a:latin typeface="Arial" panose="020B0604020202020204" pitchFamily="34" charset="0"/>
                      </a:endParaRPr>
                    </a:p>
                  </a:txBody>
                  <a:tcPr marL="7620" marR="7620" marT="7620" marB="0" anchor="ctr"/>
                </a:tc>
              </a:tr>
              <a:tr h="235009">
                <a:tc>
                  <a:txBody>
                    <a:bodyPr/>
                    <a:lstStyle/>
                    <a:p>
                      <a:pPr algn="r" fontAlgn="b"/>
                      <a:r>
                        <a:rPr lang="en-US" sz="1600" u="none" strike="noStrike">
                          <a:effectLst/>
                        </a:rPr>
                        <a:t>27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Civil Engineering (CE)</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600" u="none" strike="noStrike" dirty="0">
                          <a:effectLst/>
                        </a:rPr>
                        <a:t> $       55,100 </a:t>
                      </a:r>
                      <a:endParaRPr lang="en-US" sz="1600" b="0" i="0" u="none" strike="noStrike" dirty="0">
                        <a:solidFill>
                          <a:srgbClr val="333333"/>
                        </a:solidFill>
                        <a:effectLst/>
                        <a:latin typeface="Arial" panose="020B0604020202020204" pitchFamily="34" charset="0"/>
                      </a:endParaRPr>
                    </a:p>
                  </a:txBody>
                  <a:tcPr marL="7620" marR="7620" marT="7620" marB="0" anchor="ctr"/>
                </a:tc>
              </a:tr>
              <a:tr h="235009">
                <a:tc>
                  <a:txBody>
                    <a:bodyPr/>
                    <a:lstStyle/>
                    <a:p>
                      <a:pPr algn="r" fontAlgn="b"/>
                      <a:r>
                        <a:rPr lang="en-US" sz="1600" u="none" strike="noStrike">
                          <a:effectLst/>
                        </a:rPr>
                        <a:t>30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Applied Mathematics</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600" u="none" strike="noStrike" dirty="0">
                          <a:effectLst/>
                        </a:rPr>
                        <a:t> $       54,300 </a:t>
                      </a:r>
                      <a:endParaRPr lang="en-US" sz="1600" b="0" i="0" u="none" strike="noStrike" dirty="0">
                        <a:solidFill>
                          <a:srgbClr val="333333"/>
                        </a:solidFill>
                        <a:effectLst/>
                        <a:latin typeface="Arial" panose="020B0604020202020204" pitchFamily="34" charset="0"/>
                      </a:endParaRPr>
                    </a:p>
                  </a:txBody>
                  <a:tcPr marL="7620" marR="7620" marT="7620" marB="0" anchor="ctr"/>
                </a:tc>
              </a:tr>
              <a:tr h="235009">
                <a:tc>
                  <a:txBody>
                    <a:bodyPr/>
                    <a:lstStyle/>
                    <a:p>
                      <a:pPr algn="r" fontAlgn="b"/>
                      <a:r>
                        <a:rPr lang="en-US" sz="1600" u="none" strike="noStrike" dirty="0">
                          <a:effectLst/>
                        </a:rPr>
                        <a:t>41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bg2">
                        <a:lumMod val="90000"/>
                      </a:schemeClr>
                    </a:solidFill>
                  </a:tcPr>
                </a:tc>
                <a:tc>
                  <a:txBody>
                    <a:bodyPr/>
                    <a:lstStyle/>
                    <a:p>
                      <a:pPr algn="l" fontAlgn="b"/>
                      <a:r>
                        <a:rPr lang="en-US" sz="1600" u="none" strike="noStrike" dirty="0">
                          <a:effectLst/>
                        </a:rPr>
                        <a:t>Environmental Engineering</a:t>
                      </a:r>
                      <a:endParaRPr lang="en-US" sz="1600" b="0" i="0" u="none" strike="noStrike" dirty="0">
                        <a:solidFill>
                          <a:srgbClr val="000000"/>
                        </a:solidFill>
                        <a:effectLst/>
                        <a:latin typeface="Arial" panose="020B0604020202020204" pitchFamily="34" charset="0"/>
                      </a:endParaRPr>
                    </a:p>
                  </a:txBody>
                  <a:tcPr marL="7620" marR="7620" marT="7620" marB="0" anchor="b">
                    <a:solidFill>
                      <a:schemeClr val="bg2">
                        <a:lumMod val="90000"/>
                      </a:schemeClr>
                    </a:solidFill>
                  </a:tcPr>
                </a:tc>
                <a:tc>
                  <a:txBody>
                    <a:bodyPr/>
                    <a:lstStyle/>
                    <a:p>
                      <a:pPr algn="l" fontAlgn="ctr"/>
                      <a:r>
                        <a:rPr lang="en-US" sz="1600" u="none" strike="noStrike" dirty="0">
                          <a:effectLst/>
                        </a:rPr>
                        <a:t> $       51,400 </a:t>
                      </a:r>
                      <a:endParaRPr lang="en-US" sz="1600" b="0" i="0" u="none" strike="noStrike" dirty="0">
                        <a:solidFill>
                          <a:srgbClr val="333333"/>
                        </a:solidFill>
                        <a:effectLst/>
                        <a:latin typeface="Arial" panose="020B0604020202020204" pitchFamily="34" charset="0"/>
                      </a:endParaRPr>
                    </a:p>
                  </a:txBody>
                  <a:tcPr marL="7620" marR="7620" marT="7620" marB="0" anchor="ctr">
                    <a:solidFill>
                      <a:schemeClr val="bg2">
                        <a:lumMod val="90000"/>
                      </a:schemeClr>
                    </a:solidFill>
                  </a:tcPr>
                </a:tc>
              </a:tr>
              <a:tr h="235009">
                <a:tc>
                  <a:txBody>
                    <a:bodyPr/>
                    <a:lstStyle/>
                    <a:p>
                      <a:pPr algn="r" fontAlgn="b"/>
                      <a:r>
                        <a:rPr lang="en-US" sz="1600" u="none" strike="noStrike">
                          <a:effectLst/>
                        </a:rPr>
                        <a:t>60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Geology</a:t>
                      </a:r>
                      <a:endParaRPr lang="en-US" sz="16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ctr"/>
                      <a:r>
                        <a:rPr lang="en-US" sz="1600" u="none" strike="noStrike" dirty="0">
                          <a:effectLst/>
                        </a:rPr>
                        <a:t> $       46,200 </a:t>
                      </a:r>
                      <a:endParaRPr lang="en-US" sz="1600" b="0" i="0" u="none" strike="noStrike" dirty="0">
                        <a:solidFill>
                          <a:srgbClr val="333333"/>
                        </a:solidFill>
                        <a:effectLst/>
                        <a:latin typeface="Arial" panose="020B0604020202020204" pitchFamily="34" charset="0"/>
                      </a:endParaRPr>
                    </a:p>
                  </a:txBody>
                  <a:tcPr marL="7620" marR="7620" marT="7620" marB="0" anchor="ctr"/>
                </a:tc>
              </a:tr>
              <a:tr h="235009">
                <a:tc>
                  <a:txBody>
                    <a:bodyPr/>
                    <a:lstStyle/>
                    <a:p>
                      <a:pPr algn="r" fontAlgn="b"/>
                      <a:r>
                        <a:rPr lang="en-US" sz="1600" u="none" strike="noStrike">
                          <a:effectLst/>
                        </a:rPr>
                        <a:t>72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Chemistry</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600" u="none" strike="noStrike" dirty="0">
                          <a:effectLst/>
                        </a:rPr>
                        <a:t> $       44,200 </a:t>
                      </a:r>
                      <a:endParaRPr lang="en-US" sz="1600" b="0" i="0" u="none" strike="noStrike" dirty="0">
                        <a:solidFill>
                          <a:srgbClr val="333333"/>
                        </a:solidFill>
                        <a:effectLst/>
                        <a:latin typeface="Arial" panose="020B0604020202020204" pitchFamily="34" charset="0"/>
                      </a:endParaRPr>
                    </a:p>
                  </a:txBody>
                  <a:tcPr marL="7620" marR="7620" marT="7620" marB="0" anchor="ctr"/>
                </a:tc>
              </a:tr>
              <a:tr h="235009">
                <a:tc>
                  <a:txBody>
                    <a:bodyPr/>
                    <a:lstStyle/>
                    <a:p>
                      <a:pPr algn="r" fontAlgn="b"/>
                      <a:r>
                        <a:rPr lang="en-US" sz="1600" u="none" strike="noStrike">
                          <a:effectLst/>
                        </a:rPr>
                        <a:t>93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Environmental Science</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600" u="none" strike="noStrike" dirty="0">
                          <a:effectLst/>
                        </a:rPr>
                        <a:t> $       42,000 </a:t>
                      </a:r>
                      <a:endParaRPr lang="en-US" sz="1600" b="0" i="0" u="none" strike="noStrike" dirty="0">
                        <a:solidFill>
                          <a:srgbClr val="333333"/>
                        </a:solidFill>
                        <a:effectLst/>
                        <a:latin typeface="Arial" panose="020B0604020202020204" pitchFamily="34" charset="0"/>
                      </a:endParaRPr>
                    </a:p>
                  </a:txBody>
                  <a:tcPr marL="7620" marR="7620" marT="7620" marB="0" anchor="ctr"/>
                </a:tc>
              </a:tr>
              <a:tr h="235009">
                <a:tc>
                  <a:txBody>
                    <a:bodyPr/>
                    <a:lstStyle/>
                    <a:p>
                      <a:pPr algn="r" fontAlgn="b"/>
                      <a:r>
                        <a:rPr lang="en-US" sz="1600" u="none" strike="noStrike">
                          <a:effectLst/>
                        </a:rPr>
                        <a:t>94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Microbiology</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600" u="none" strike="noStrike" dirty="0">
                          <a:effectLst/>
                        </a:rPr>
                        <a:t> $       41,900 </a:t>
                      </a:r>
                      <a:endParaRPr lang="en-US" sz="1600" b="0" i="0" u="none" strike="noStrike" dirty="0">
                        <a:solidFill>
                          <a:srgbClr val="333333"/>
                        </a:solidFill>
                        <a:effectLst/>
                        <a:latin typeface="Arial" panose="020B0604020202020204" pitchFamily="34" charset="0"/>
                      </a:endParaRPr>
                    </a:p>
                  </a:txBody>
                  <a:tcPr marL="7620" marR="7620" marT="7620" marB="0" anchor="ctr"/>
                </a:tc>
              </a:tr>
              <a:tr h="235009">
                <a:tc>
                  <a:txBody>
                    <a:bodyPr/>
                    <a:lstStyle/>
                    <a:p>
                      <a:pPr algn="r" fontAlgn="b"/>
                      <a:r>
                        <a:rPr lang="en-US" sz="1600" u="none" strike="noStrike">
                          <a:effectLst/>
                        </a:rPr>
                        <a:t>99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Geography</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600" u="none" strike="noStrike" dirty="0">
                          <a:effectLst/>
                        </a:rPr>
                        <a:t> $       41,500 </a:t>
                      </a:r>
                      <a:endParaRPr lang="en-US" sz="1600" b="0" i="0" u="none" strike="noStrike" dirty="0">
                        <a:solidFill>
                          <a:srgbClr val="333333"/>
                        </a:solidFill>
                        <a:effectLst/>
                        <a:latin typeface="Arial" panose="020B0604020202020204" pitchFamily="34" charset="0"/>
                      </a:endParaRPr>
                    </a:p>
                  </a:txBody>
                  <a:tcPr marL="7620" marR="7620" marT="7620" marB="0" anchor="ctr"/>
                </a:tc>
              </a:tr>
              <a:tr h="235009">
                <a:tc>
                  <a:txBody>
                    <a:bodyPr/>
                    <a:lstStyle/>
                    <a:p>
                      <a:pPr algn="r" fontAlgn="b"/>
                      <a:r>
                        <a:rPr lang="en-US" sz="1600" u="none" strike="noStrike">
                          <a:effectLst/>
                        </a:rPr>
                        <a:t>107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Agriculture</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600" u="none" strike="noStrike" dirty="0">
                          <a:effectLst/>
                        </a:rPr>
                        <a:t> $       40,900 </a:t>
                      </a:r>
                      <a:endParaRPr lang="en-US" sz="1600" b="0" i="0" u="none" strike="noStrike" dirty="0">
                        <a:solidFill>
                          <a:srgbClr val="333333"/>
                        </a:solidFill>
                        <a:effectLst/>
                        <a:latin typeface="Arial" panose="020B0604020202020204" pitchFamily="34" charset="0"/>
                      </a:endParaRPr>
                    </a:p>
                  </a:txBody>
                  <a:tcPr marL="7620" marR="7620" marT="7620" marB="0" anchor="ctr"/>
                </a:tc>
              </a:tr>
              <a:tr h="235009">
                <a:tc>
                  <a:txBody>
                    <a:bodyPr/>
                    <a:lstStyle/>
                    <a:p>
                      <a:pPr algn="r" fontAlgn="b"/>
                      <a:r>
                        <a:rPr lang="en-US" sz="1600" u="none" strike="noStrike">
                          <a:effectLst/>
                        </a:rPr>
                        <a:t>111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Biology</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600" u="none" strike="noStrike" dirty="0">
                          <a:effectLst/>
                        </a:rPr>
                        <a:t> $       40,700 </a:t>
                      </a:r>
                      <a:endParaRPr lang="en-US" sz="1600" b="0" i="0" u="none" strike="noStrike" dirty="0">
                        <a:solidFill>
                          <a:srgbClr val="333333"/>
                        </a:solidFill>
                        <a:effectLst/>
                        <a:latin typeface="Arial" panose="020B0604020202020204" pitchFamily="34" charset="0"/>
                      </a:endParaRPr>
                    </a:p>
                  </a:txBody>
                  <a:tcPr marL="7620" marR="7620" marT="7620" marB="0" anchor="ctr"/>
                </a:tc>
              </a:tr>
              <a:tr h="235009">
                <a:tc>
                  <a:txBody>
                    <a:bodyPr/>
                    <a:lstStyle/>
                    <a:p>
                      <a:pPr algn="r" fontAlgn="b"/>
                      <a:r>
                        <a:rPr lang="en-US" sz="1600" u="none" strike="noStrike">
                          <a:effectLst/>
                        </a:rPr>
                        <a:t>112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Forestry</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600" u="none" strike="noStrike" dirty="0">
                          <a:effectLst/>
                        </a:rPr>
                        <a:t> $       40,700 </a:t>
                      </a:r>
                      <a:endParaRPr lang="en-US" sz="1600" b="0" i="0" u="none" strike="noStrike" dirty="0">
                        <a:solidFill>
                          <a:srgbClr val="333333"/>
                        </a:solidFill>
                        <a:effectLst/>
                        <a:latin typeface="Arial" panose="020B0604020202020204" pitchFamily="34" charset="0"/>
                      </a:endParaRPr>
                    </a:p>
                  </a:txBody>
                  <a:tcPr marL="7620" marR="7620" marT="7620" marB="0" anchor="ctr"/>
                </a:tc>
              </a:tr>
              <a:tr h="235009">
                <a:tc>
                  <a:txBody>
                    <a:bodyPr/>
                    <a:lstStyle/>
                    <a:p>
                      <a:pPr algn="r" fontAlgn="b"/>
                      <a:r>
                        <a:rPr lang="en-US" sz="1600" u="none" strike="noStrike">
                          <a:effectLst/>
                        </a:rPr>
                        <a:t>140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Health Sciences</a:t>
                      </a:r>
                      <a:endParaRPr lang="en-US" sz="1600" b="0" i="0" u="none" strike="noStrike">
                        <a:solidFill>
                          <a:srgbClr val="000000"/>
                        </a:solidFill>
                        <a:effectLst/>
                        <a:latin typeface="Arial" panose="020B0604020202020204" pitchFamily="34" charset="0"/>
                      </a:endParaRPr>
                    </a:p>
                  </a:txBody>
                  <a:tcPr marL="7620" marR="7620" marT="7620" marB="0" anchor="b"/>
                </a:tc>
                <a:tc>
                  <a:txBody>
                    <a:bodyPr/>
                    <a:lstStyle/>
                    <a:p>
                      <a:pPr algn="l" fontAlgn="ctr"/>
                      <a:r>
                        <a:rPr lang="en-US" sz="1600" u="none" strike="noStrike" dirty="0">
                          <a:effectLst/>
                        </a:rPr>
                        <a:t> $       38,300 </a:t>
                      </a:r>
                      <a:endParaRPr lang="en-US" sz="1600" b="0" i="0" u="none" strike="noStrike" dirty="0">
                        <a:solidFill>
                          <a:srgbClr val="333333"/>
                        </a:solidFill>
                        <a:effectLst/>
                        <a:latin typeface="Arial" panose="020B0604020202020204" pitchFamily="34" charset="0"/>
                      </a:endParaRPr>
                    </a:p>
                  </a:txBody>
                  <a:tcPr marL="7620" marR="7620" marT="7620" marB="0" anchor="ctr"/>
                </a:tc>
              </a:tr>
            </a:tbl>
          </a:graphicData>
        </a:graphic>
      </p:graphicFrame>
    </p:spTree>
    <p:extLst>
      <p:ext uri="{BB962C8B-B14F-4D97-AF65-F5344CB8AC3E}">
        <p14:creationId xmlns:p14="http://schemas.microsoft.com/office/powerpoint/2010/main" val="1650931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Comment</a:t>
            </a:r>
            <a:endParaRPr lang="en-US" dirty="0"/>
          </a:p>
        </p:txBody>
      </p:sp>
      <p:sp>
        <p:nvSpPr>
          <p:cNvPr id="3" name="Content Placeholder 2"/>
          <p:cNvSpPr>
            <a:spLocks noGrp="1"/>
          </p:cNvSpPr>
          <p:nvPr>
            <p:ph idx="1"/>
          </p:nvPr>
        </p:nvSpPr>
        <p:spPr/>
        <p:txBody>
          <a:bodyPr/>
          <a:lstStyle/>
          <a:p>
            <a:r>
              <a:rPr lang="en-US" dirty="0" smtClean="0"/>
              <a:t>STEM education is vital in junior high to get them thinking of technical careers</a:t>
            </a:r>
          </a:p>
          <a:p>
            <a:r>
              <a:rPr lang="en-US" dirty="0" smtClean="0"/>
              <a:t>In high school, students need to be encouraged to pursue majors in selected fields of engineering, technology, and computer science</a:t>
            </a:r>
            <a:endParaRPr lang="en-US" dirty="0"/>
          </a:p>
        </p:txBody>
      </p:sp>
    </p:spTree>
    <p:extLst>
      <p:ext uri="{BB962C8B-B14F-4D97-AF65-F5344CB8AC3E}">
        <p14:creationId xmlns:p14="http://schemas.microsoft.com/office/powerpoint/2010/main" val="387519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4485" y="304800"/>
            <a:ext cx="469359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STEM TIMELINE</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5" name="Diagram 4"/>
          <p:cNvGraphicFramePr/>
          <p:nvPr>
            <p:extLst/>
          </p:nvPr>
        </p:nvGraphicFramePr>
        <p:xfrm>
          <a:off x="1447800" y="762000"/>
          <a:ext cx="6096000" cy="5786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972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478030" y="204965"/>
            <a:ext cx="6141969" cy="6043435"/>
          </a:xfrm>
          <a:prstGeom prst="rect">
            <a:avLst/>
          </a:prstGeom>
          <a:noFill/>
          <a:ln w="9525">
            <a:noFill/>
            <a:miter lim="800000"/>
            <a:headEnd/>
            <a:tailEnd/>
          </a:ln>
        </p:spPr>
      </p:pic>
      <p:sp>
        <p:nvSpPr>
          <p:cNvPr id="3" name="TextBox 2"/>
          <p:cNvSpPr txBox="1"/>
          <p:nvPr/>
        </p:nvSpPr>
        <p:spPr>
          <a:xfrm>
            <a:off x="5638800" y="6396335"/>
            <a:ext cx="3505200" cy="461665"/>
          </a:xfrm>
          <a:prstGeom prst="rect">
            <a:avLst/>
          </a:prstGeom>
          <a:noFill/>
        </p:spPr>
        <p:txBody>
          <a:bodyPr wrap="square" rtlCol="0">
            <a:spAutoFit/>
          </a:bodyPr>
          <a:lstStyle/>
          <a:p>
            <a:r>
              <a:rPr lang="en-US" sz="1200" dirty="0" smtClean="0"/>
              <a:t>National Science Foundation STEM Education Data</a:t>
            </a:r>
          </a:p>
          <a:p>
            <a:r>
              <a:rPr lang="en-US" sz="1200" dirty="0" smtClean="0"/>
              <a:t>https://www.nsf.gov/nsb/sei/edTool/explore.html</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a:stretch>
            <a:fillRect/>
          </a:stretch>
        </p:blipFill>
        <p:spPr bwMode="auto">
          <a:xfrm>
            <a:off x="1337147" y="685801"/>
            <a:ext cx="5992341" cy="5081588"/>
          </a:xfrm>
          <a:prstGeom prst="rect">
            <a:avLst/>
          </a:prstGeom>
          <a:noFill/>
          <a:ln w="9525">
            <a:noFill/>
            <a:miter lim="800000"/>
            <a:headEnd/>
            <a:tailEnd/>
          </a:ln>
        </p:spPr>
      </p:pic>
      <p:sp>
        <p:nvSpPr>
          <p:cNvPr id="3" name="TextBox 2"/>
          <p:cNvSpPr txBox="1"/>
          <p:nvPr/>
        </p:nvSpPr>
        <p:spPr>
          <a:xfrm>
            <a:off x="5638800" y="6396335"/>
            <a:ext cx="3505200" cy="461665"/>
          </a:xfrm>
          <a:prstGeom prst="rect">
            <a:avLst/>
          </a:prstGeom>
          <a:noFill/>
        </p:spPr>
        <p:txBody>
          <a:bodyPr wrap="square" rtlCol="0">
            <a:spAutoFit/>
          </a:bodyPr>
          <a:lstStyle/>
          <a:p>
            <a:r>
              <a:rPr lang="en-US" sz="1200" dirty="0" smtClean="0"/>
              <a:t>National Science Foundation STEM Education Data</a:t>
            </a:r>
          </a:p>
          <a:p>
            <a:r>
              <a:rPr lang="en-US" sz="1200" dirty="0" smtClean="0"/>
              <a:t>https://www.nsf.gov/nsb/sei/edTool/explore.html</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data:image/png;base64,iVBORw0KGgoAAAANSUhEUgAAAfQAAAImCAYAAAClyHgzAAAgAElEQVR4XuydCXhU1fn/3+wrCSEBSQICUSFGQJaEQkkAgURAMLIKBhDFta21sbX/rrZVa/vrT6vS/qqIREUCCoosERQRAoKm4oKCARQEAUMCBLKRlST/53vonU4mk2SS3Jm5M/M9z8OThLn3LJ9z5n7P+573nOvV2NjYKEwkQAIkQAIkQAIuTcCLgu7S/cfKkwAJkAAJkIAiQEHnQCABEiABEiABNyBAQXeDTmQTSIAESIAESICCzjFAAiRAAiRAAm5AgILuBp3IJpAACZAACZAABZ1jgARIgARIgATcgAAF3Q06kU0gARIgARIgAQo6xwAJkAAJkAAJuAEBCrobdCKbQAIkQAIkQAIUdI4BEiABEiABEnADAhR0N+hENoEESIAESIAEKOgcAyRAAiRAAiTgBgQo6G7QiWwCCZAACZAACVDQOQZIgARIgARIwA0IUNBduBM3b94sL730kvz2t7+VIUOGOK0lhw4dkqVLl8qpU6dk2LBh8rOf/UyCgoKcVp/S0lL5wx/+IFdccYU89NBDEhAQoGtdOsu9s/fr2hgROX78uDz66KMyatQoufvuu/XO3un5GY2304GwAm5LgIKuQ9cuW7ZMtm7dKl26dJFHHnlE+vbtK5qoIPs//elPEh4erkNJTbMwwoOqqqpK/va3v8l3330nI0eOVAxmzZolfn5+qrKNjY3y2Wefyeuvv66u8fLykoSEBLntttvk6quvNjXoq6++kqysLDlx4oQEBwfLpEmTZMaMGSYx1kSnvLy8CYTY2NhmfD1F0DHu/v3vf6vJS+/evTs8vijoHUbnsBuLiorkxRdflP3796vvVFxcnCxatEgGDBhg+p598sknsmLFCiksLFTfmx/+8IeSkZFhevbU1NTIunXr5J133pHKykqJiIiQmTNnysSJE8XHx0flg+9Odna2fPjhh4Lre/bsKQsXLpTExET13bU1ac8Ff3//JpPq+vp62bZtm7z55pty4cIFq991W8vgdc0JUNB1GBWaoCOryZMny+233y4VFRXqQevugt6WeObn58sTTzyhOHTr1k0aGhrk3LlzEhgYKL///e/lqquuUqz+/Oc/Cx4CEHqI1O7du+V3v/udDBo0SN2riU5tba3KR3u4dO/eXR588EE1kdBSW3XqbJd3diLV2fu1+mMC9OWXX3Z6wkhB7+yIsO/9xcXF8te//lVNdiMjI1Vh+L+oqCj1HYLo7tu3T5588kn12dChQ6WgoEBdD1H/yU9+It7e3rJy5UrJyckRfGcwEfjiiy/k4sWLcv/998u4ceOUgD/77LOyd+9eufLKKyUmJkY+//xzledvfvMbNRG3JeF7vGXLFjWJh+dQ85JhIoLJxMsvv6y+/127dpWSkhI1ucDEYu7cubZkz2taIUBB12F4mAt6SEiI+pLhy2Yu6CgGf1933XUmt6blgx35fPTRRzJ79mzJzc2Vb7/9Vrmw582bp2bNeHj36tVLMjMz1U/t/htuuEEOHDggZ8+eVTP3H//4x+oLiXT48GH1BUJesJpTUlJk/vz5gnpq999xxx1KRE+fPq08DMjbPJnnASGFyN51113qC/n3v/9dWeBasnT/a2VgkjN16lR1Ga5HfdLT01WdysrKlCjBMsfDZ9WqVfL1118rjniomAv6Nddc06YbXRN0WB3R0dECy8XX11duueUWmT59unq4mXsNMMmwtERas2beffddtdQBbnjgwWrCJAN11x56tnDXWLVlObXUTxgP8AyBXVhYmBozq1evbtPywQMXltwHH3ygLLNrr71WMPHC2IDL3dKKgiWHhy3GGfofn7/99tuyfv16JQgY0/h/MMbDG+MILvzrr79efQ82bdqk8oVomFtnlvlackCfYJwNHjxYjQFb22f5lW7te4LxARGD+GHso74QmP/5n/9R4+SXv/xlk+UjWJXPP/+8EkNLS7k1btXV1bJkyRL1fcREtV+/fqqvUDd8nyGyjz/+uOoLjCPNw4W2IN/33ntP/ZwyZYqaFP/zn/9UdUCd4aX6xz/+ocY58kpKSlLfKUyS8UzANbDYMU7wvYc4Y2KAZwYm2/g+o9+OHj2q6oD+xN9YNtu+fbs899xzcuONN8rixYvbtNI11lof4PllvuwFTwOEHs80tBk8UOaYMWPccrlHB3lpVxYU9Hbhsn6xJugQLHzxsBaJB+Bjjz2mbsAXyVZBxwMawjZixAjloj527Jh6sOBLhy/Yxx9/LHPmzFEzWu3LA+sULjE8qPE5RAUPIjx8UAe4veC+xpcbD2F8OSHqmEVDmJB/nz591CQAbrzQ0FBTQzHTRx542MKlDgs5Ly9PWdY///nP5ciRI+oBB3GHWOKBhN+1BNHAwwcPkrFjx6oJClztlmvsEElYnHhYoT0//elPlSBolnhLLndr8QOaoENY+vfvr5ZAILxoP+qMBx4mMOgrzTIBl0uXLqlJF4QED9u33npLcYc7GxMQ3AcPDO7TuOFztA35oc8eeOABVY4t3FF3tNGyrIMHD6q+RywCxpLWz5b9tGvXLvVQxwMT8QsoE2whvBBotAfuUtRPSxAhrTxci3+YkHz//feSlpamHqoQTjzEf/CDHygLD+5XiAWEYODAgabPIYZoPzgjD80a0wQdyyMQbUwyMTbw/y3lCxFBvTZs2KDqgb8xaYAAoE8giLa0z9o3tK3vCRg+/fTTamygD8EOIoPJxPjx401ZQlBfeOEF1deYHOJ7snPnTrXEhEkHfm+NG77Lf/nLX9R3Dd/BZ555RlJTU9V3EeMb7YPQW04iLNsE6xxCXFdXp8Qa1i7EG7zBCkKJpD2XMM7wDECb0J+wyDGRs1wWxHfk//7v/9SzC8+X9k6kcT2eE+irkydPqsl+axNwjEXtGYSlATBl6hwBCnrn+DX54vzqV79SYgeX1Y9+9CNlabZX0CGAyAeiDCsSDwBYghASPOTNg5csLXw8cCCeeLjii40ZN76gsNghXHgAYCaPhzc+h1sbwnTfffepB5e1NTI83JEHxGX06NHKKoHrDqIGC7pHjx6tBqDhC/7GG28oKw31Q4IwIS9Y7YgtwIPllVdekT179ihBx+QEgm4u+i253O+9995mrkBrLncE7uEhCA533nlns16HKxLri5qVhgckLM7/9//+X5MJDm7UuKOOycnJaiIFiw4PVogrvCy2cMeDFoJqWRb6B5NAiAQevppHoLV+0kQIoorJG0TD3MrTGqwtb4Azyodlb+5yx4QOYwQeEowRiDaEGPWB2C1YsEB9Dp74HNahJW9N0DG5AyNYh9rYaylfTFLBAQn1glhqbUKd4DWCILXVvtYEXZv8WX5PMM7wvcLEDxOy1157TY1Frf1anlob4BmBCGOCB3743rTVPow5zeUM7wgSysMkCRNYfAZvB1hZ6zetDhhrsPTxbAAXxJrAGre2vGcu6LgffLVJG/62FHS0WfM8wRPQEUHX6qmNqdYE/dNPP1UTKYwxPPO05QQdHskemwUFXYeuN//i4MuJmTZcxVgrhrXdHgsdYqAF1mFdDF9C7UFkudZpbS1Wc9sjDzwQ8QW1TFogmfYFbi1K3loZ5v8Hi8KWiHI8iOBew2QHbYQ1ASsA/zAJgVWKSRCsJeSPB1V8fLxaasD/gyMeuu1xuZtHuVuyg+jAKocwaet4WlAjrMrW2mTJBJMWWCNIEPT333/fZu7W+FkKpJZfa/2EOsDDgQkYxBoWGCx1WOjmEyNrkx1zNrjechlFGz8QA+1zWM5asGdLgm4eNa8xMl+eMc8Xgg7mmMxYJkxoJ0yYYFP7bBF0XGP+PcHkB5NUTKYxAVm+fLny7Nxzzz2mYDEtX3ynIEIYM0iwhjHpwvWtcdN2D2DcYz0cExttkmzrIwictQk7JsP4jmAyoU3S7G2hI3gOAbDWEvpImwS0NRHA5AVeH3gz4P3Cd0bzKtjKgtdZJ0BB12FkmAs6XJCwNuFKQtLEE7/jgQWLDA8AJM3FqD2ozR8ymL23V9BhJWA9EG5wlAVLHXniIaWtQ6JcWMiwgDR3V2tCgSUA5NFRCx0PITws8WWHeCFpngcIhPYg18QXVjEsGIgmEnjBioGbsTOCrq0X3nTTTTJt2jQ1UYJFBDcfLAM8qCGcmAhhPVxb02/NQjdfAzcXdLhebeUOd7RlWS1Z6LZsTzx//ryaHEHYMX4074w2zM3jFbS2WQo6XMFwmT788MNNlk/gtsXYwefwFv3xj39UHhos7WjWrPkauqWgt5Yvxi44YFxiAgdvh5bwu7b1sKX2YcKAZG2LouUEzPJ7AgtR8wZgvGF5BRYjlhesJVj48H7BRQ3vCcYuWKHPW+KmTarMl5bQ9ygHE0jNQod1bq0N6CNMJCDalstRmnfA3mvomHyj3dYSnnPgqKWWLHTUFR47TKbh3YLnwnxJSIfHsUdnQUHXofvNBR0uQW3dGRa6JuiwmCAisGywFo31NAgvUmcFHbNbRLYib4g48kdgjbaWi7VUuEvxMNaC0eAutEXQLdfQIYJYQ0SULNb6tHXnlvZ8aw8wWBIIOAIHWDdYZ8PEBq53WB3IE25/8MN6ML7wsOrh4oUAa8sN7Ylyx/YdLTALsQXID5MD8IJ44MGJhxQEFBMXPKgh6LDYzNeZYX3BokeMAQIWLS1mSwsdkw94aWzhbrmGjvGCPkR5lmvorQk6RBUTSSxhwNUNscEaO8QRwW5a0taBEeyEySfKg5ghKMxyDR2Cg7YjSAz5w8pEP2sCiQkaxoG2Bq8FQGkud8t97dravLV8MTHQJrhavTBOMMGDVwBeh5bah/ZisoexhYmFeQwH2q3Vt6XvCURU22aFiR+E3No6NkQXXi30P5iiThinYI5xBe8TrM6WuGlr6OhzsMLSBdbQ0T48CzBm4IGyLBueLSwXoR9QlrkAIjYBy0hGinIHc2uCDjFHDALGAfpKex7gemu7VXR4NHtcFhR0HbrcUtDxxUdAFR5Q5vukYbnhoQRRgvsKs3bMVjsj6Fj7hZjjYQJrGJY4HuKY9SOZR1vjbywFYGsY1qltEXTLPMyj3PFwb2uLGFjAcli7dq0SZS2iHA8iBMlpwTlYv8YXHQ8tuNfhbscEBZMiRO7CisZDuz370CE4qB8EC3licoCHHxLKevXVV1V5eMCCB/pLW+6wjLg23xvflqBjotAe7rZGubcm6GinJUNMhLSdBObDHNdiTzPGDOqKyR6WOjDJsxbljmsQ04EoZ/Q56ot9xJoXBRNIrCuDd0sWOsq3jAK3lq/5PmkwR94Yr0gttQ9eB6yvQ5Qt1701QW/re4LrNG8UJprmwXAaO8szFfD/EG/EccCj1lr7sNYOLw48DBB/TDoQTIrlp7ai3DVPnbVHlebq1r5nRtmHbk3QW1t2sXaehA6PZo/LgoLucV3OBpOAvgQsXe56n8xnS20RjApvUFsR4i3lpXku4NnQgv1sKZfXkICRCFDQjdQbrAsJuAABWPawzrWzDhDgBZexs7YewZWLyO/hw4ebPDC2YoQHCPui4TXDsg+WHRBwpp2cZms+vI4EjECAgm6EXmAdSMCFCMAahggivgJLKFjegRDCxe8M67wz6BCvgchtLO9YLld1Jl/eSwLOIEBBdwZ1lkkCJEACJEACOhOgoOsMlNmRAAmQAAmQgDMIUNCdQZ1lkgAJkAAJkIDOBCjoOgNldiRAAiRAAiTgDAIUdGdQZ5kkQAIkQAIkoDMBCrrOQJkdCZAACZAACTiDAAXdGdRZJgmQAAmQAAnoTICCrjNQZkcCJEACJEACziBAQXcGdZZJAiRAAiRAAjoToKDrDJTZkQAJkAAJkIAzCFDQnUGdZZIACZAACZCAzgQo6DoDZXb6EKg99I2ULs+Wi1t3qAxDUsdJ+OIM8b+2vz4FWMkFr6lEwjvZW0p49eiaNWvUO6wdeW75A//+TgZFBMs9/bvbrf2dzXjlypWSnJysXiXq6FR37lMp3XN/i8X6RQ2T8NHP261azhoXdmsQM3ZJAhR0l+w29650zRdfyfc3Z1htZOymVRIwOKFNAB988IF6AxjelY1/vXr1En9/f5k0aZJ6t7q1ZFRBh5i/8PVZVeV//KBPu0QdQvPMM88I3jetvUEM734fNGhQmwzbe4E7CDre4/3kk0+qd5RfddVVCgFeQvP000/Lj3/84xYnKxT09o4WXm8PAhR0e1Blnp0icCbzd1KxLsdqHl1mTpPuf3/M5vzxgMa/cePGme45ceKErFu3ToKCgqS6ulpZ23hrGASppqZGvXVr/PjxsmPHDnUvPsO18+bNU9c70kI3F3OtAe0R9ZaEBu//3rhxo5w/f14qKipkwoQJMnDgQNm+fbt8//336u1jvr6+csstt0hubq7grWR4PWq/fv3Ua0bx3nB8XllZqV43Gh4ervjBQu/Tp4/s3LlTDh8+LCgnISFBxo4dK15eXjb3W3sv1MtCR3+/9tpr0rt3b5k7d66qxptvvqnaiTEUFRWl+h+ppKREMDkaM2aMmHMGF2ts29smXk8C7SVAQW8vMV6vO4Fv+7Ts4ralsLjvLrvKrSVLQce7s9944w256aabJCwsTI4ePSp4n/fkyZOlNQv9/fffVxYbXhVqD0H/rqJG+r+135bmWr2mT6i/fD19cLPPWhL0/Px8uXjxoiQlJalJCt5vDia7d+9WHgwsO0C0Ieb33XefEnjLiREK++yzz8Tb21tdrwk6liL279+vXqna2Ngob731lkycOFHx1iu1JeBtldOSCx5thHena9euqr+Dg4PVuEDd4+Limljo4JaTk6NeG2s+0cOYssbWkUs0bbWfn7snAQq6e/arS7XKkYIO9zusp1tvvVX8/PyUZbVhwwZlfX/11VeKm7aGDpf9pk2bJDQ0VFmyuMcVBd3c5R4dHa2scYgWRFcTWe3/9+zZo0QL/8wnOOYTI4g7rFZY3OXl5Uq4zQUd//fOO+8oaxapS5cuarIAL4deyZ6CjknNlClTlFjDwzB16lQ1NsAElju8D59++qkaC/Do3HXXXU0EHQytscV4YyIBexKgoNuTLvPuEIGzD/1eyt/cZPXe0BlTpcfTj9ucr6WFbqugw8W6du1amTVrloSEhChLFQ90ewl6Sw2yl8sdFnlMTEyzAECtnS0JekpKinJJQ8S7d+/eRPQ1Cx2uaKw7QxQdldoSeFuD4jBeIOjz589XXgsktEPjAg8PlhIwQamtrZW3335b/W5uocObY42to1iwHM8lQEH33L43bMtrvsyX76fdZrV+sRuzJeD662yue0dd7ubCD3FfsWKFcq06WtDR0M4GxVlbIoDL/cyZM2pdGN6HTz75RIl0W4I+atQoNdHB2josToj48OHDm7ncsc6enp6uRA8CB5c7ghLtlewh6OZ11bjA+3DhwgW1bn7o0CHVNksLHS53a2zt1XbmSwIaAQo6x4IhCdQe/PrytrX3clX9QtJuuLxtLf6adtXX1qA4CHVxcbGsXr1abUebOXOmfPjhh/LNN98oyxzu4vj4eKcIuibqHdm21lpQHNzmaDOszhkzZqidAG0JOiYAeXl5yoqFmx7R81hvNne5IygOQnfw4EEVUJiamqoC4+yZHCXo8EpkZWWpgEAEEUK44ZI3t9DxmTW29mw/8yYBEKCgcxyQAAmQAAmQgBsQoKC7QSeyCSRAAiRAAiRAQecYIAESIAESIAE3IEBBd4NOZBNIgARIgARIgILOMUACJEACJEACbkCAgu4GncgmkAAJkAAJkAAFnWOABEiABEiABNyAAAXdDTqRTSABEiABEiABCjrHAAmQAAmQAAm4AQEKuht0IptAAiRAAiRAAhR0jgESIAESIAEScAMCFHQ36EQ2gQRIgARIgAQo6BwDJEACJEACJOAGBCjobtCJbAIJkAAJkAAJUNA5BkiABEiABEjADQhQ0N2gE9kEEiABEiABEqCgcwyQAAmQAAmQgBsQoKC7QSeyCSRAAiRAAiRAQecYIAESIAESIAE3IEBBd4NOZBNIgARIgARIgILOMUACJEACJEACbkCAgu4GncgmkAAJkAAJkAAFnWOABEiABEiABNyAAAXdDTqRTSABEiABEiABCjrHAAmQAAmQAAm4AQEKuht0IptAAiRAAiRAAhR0jgESIAESIAEScAMCFHQ36EQ2gQRIgARIgAQo6BwDJEACJEACJOAGBCjobtCJbAIJkAAJkAAJUNA5BkiABEiABEjADQhQ0N2gE9kEEiABEiABEqCgcwyQAAmQAAmQgBsQoKC7QSeyCSRAAiRAAiRAQecYIAESIAESIAE3IEBBd4NOZBNIgARIgARIgILOMUACJEACJEACbkCAgu4GncgmkAAJkAAJkAAFnWOABEiABEiABNyAAAXdDTqRTSABEiABEiABwwr6/v375dVXX5WamhoJCwuTu+++W6688kqpr6+XpUuXSn5+vvj4+KgevPfeeyUhIUF9tm3bNtm6das0NDRI3759ZdGiRRIeHt6sp4uKiiQrK0sKCwslMDBQ0tPTZdSoUeLl5aXKXLduneTl5Ymvr68MHjxY5s6dKwEBASqfw4cPy6pVq6SkpETVLSMjQ+Lj4zmaSIAESIAESMBpBAwp6AUFBbJx40a5/fbbJSgoqAkciO2mTZtk6tSpSojN04EDB2Tv3r2ycOFCJfb4GxMDiDGEWkt1dXWybNkymTRpksTFxSkBX7FihUyZMkViY2Nl+/btUl1dLZMnT1a37NixQ/0cP368lJWVyfLly1UZkZGRUlpaKitXrpQFCxYocWciARIgARIgAWcQMKSgv/POO9KzZ08ZMmRIMyYQ0A0bNsi8efPEz8+vyefr16+X/v37K2sdqbKyUrKzs9W1oaGhpmvPnj0rOTk5Mn/+fFMesMYh4ikpKUqg09LSJDo6Wt1jfv3x48dl3759Mnv2bFN+luV2pCN37tzZkdt4DwmQAAmQgIsSGDt2rK41N6SgwxV+9OhRCQkJEVjTsMTvueceiYiIUOK6ZMkSZbnD5T106FCZMWOGcodDiJOTk5WrHUmzvOfMmdPE7Q5R3r17txJ0LUGk4RmYMGGCstbN78EkYs2aNcoqP3jwoLoO1ryWNm/eLDExMVYnILr2FjMjARIgARIggRYIGFLQLYUZrvOvvvpKbr311ibNaGxsVNY6xHTEiBEUdA5zEiABEiABjyVgSEFHwNmgQYPUPyRrFrWlZQ2L2ZVd7h47AtlwEiABEiABXQgYUtAtg9s++ugjFXyGIDZEsXfr1k2GDRumotrhHk9KSpKBAweqyHcExcGVjqA4/H7kyBGrQXFw66empqqguKqqKhUkN3PmTBUUl5ubq9bftaC4LVu2KLc/guLKy8tVdDzKQFBccXGxqsPixYsZFKfLkGQmJEACJEACHSFgSEGHUMPa3rVrl2oTxBoCinVziC9c8hB9bClD8NrEiROVgFtuW8NWMkS4Y9vaqVOnVHR6ZmamEl7zbWvBwcFqHT4xMdHqtjVMGKZPn25121pUVJRabx8wYEBH+PMeEiABEiABEtCFgCEFXZeWWWSC9XZsPxs9erRJmO1RDvMkARIgARIgAWcQ8BhBh6sc7nEtAt4ZsFkmCZAACZAACdiLgMcIur0AMl8SIAESIAESMAIBCroReoF1IAESIAESIIFOEqCgdxIgbycBEiABEiABIxCgoBuhF1gHEiABEiABEugkAQp6JwHydhIgARIgARIwAgEKuhF6gXUgARIgARIggU4SoKB3EiBvJwESIAESIAEjEKCgG6EXWAcSIAESIAES6CQBCnonAfJ2EiABEiABEjACAQq6EXqBdSABEiABEiCBThKgoHcSIG8nARIgARIgASMQoKAboRdYBxIgARIgARLoJAEKeicB8nYSIAESIAESMAIBCroReoF1IAESIAESIIFOEqCgdxIgbycBEiABEiABIxCgoBuhF1gHEiABEiABEugkAQp6JwHydhIgARIgARIwAgEKuhF6gXUgARIgARIggU4SoKB3EiBvJwESIAESIAEjEKCgG6EXWAcSIAESIAES6CQBCnonAfJ2EiABEiABEjACAQq6EXqBdSABEiABEiCBThKgoHcSIG8nARIgARIgASMQoKAboRdYBxIgARIgARLoJAEKeicB8nYSIAESIAESMAIBCroReoF1IAESIAESIIFOEqCgdxIgbycBEiABEiABIxCgoBuhF1gHEiABEiABEugkAQp6JwHydhIgARIgARIwAgEKuhF6gXUgARIgARIggU4SoKB3EiBvJwESIAESIAEjEKCgG6EXWAcSIAESIAES6CQBQwp6Y2Oj5ObmSk5Ojly6dEl69uwp9913n0REREhRUZFkZWVJYWGhBAYGSnp6uowaNUq8vLykvr5etm3bJlu3bpWGhgbp27evLFq0SMLDw5thai2fmpoaWbduneTl5Ymvr68MHjxY5s6dKwEBASqfw4cPy6pVq6SkpETCwsIkIyND4uPjO9kVvJ0ESIAESIAEOk7AkIKen58vn332mcybN098fHxMraurq5Nly5bJpEmTJC4uTiC8K1askClTpkhsbKwcOHBA9u7dKwsXLlT34e/9+/crMYbga6mtfLZv3y7V1dUyefJkdcuOHTvUz/Hjx0tZWZksX75clREZGSmlpaWycuVKWbBggRJ3JhIgARIgARJwBgHDCTqsc1i/o0ePVha2eTp79qyy2ufPny9+fn7qI1jREN9x48bJ+vXrpX///pKQkKA+q6yslOzsbDUxCA0NNWXVWj4pKSlKoNPS0iQ6OlrdY3798ePHZd++fTJ79mxTfpblOqMjWSYJkAAJkIBnEzCcoMPqXrJkiVRUVEhwcLCUl5dLnz59lIjDTb579271u5YgrgUFBcpKhxAnJyebJgKaBT9nzpwmbneIckv5TJgwQVn95vfACl+zZo2yyg8ePGgqT6vD5s2bJSYmRoYMGdLh0bRz584O38sbSYAESMds6ZMAACAASURBVIAEXI/A2LFjda20IQXdUlDhAvf29lZC7a6CrmuvMjMSIAESIAGPI2A4Qcf6NoLeYHH37t1bdYhmhSclJdHl7nFDlA0mARIgARKwhYDhBB2VtgxK27Bhg7LOr7vuOiX2qampKiiuqqpKBcnNnDlTBcUhmA5BcXDJIygOvx85csRqUFxr+SDCHuvvWlDcli1bVEQ9guKwBIB7UQaC4oqLi5WLfvHixQyKs2XE8RoSIAESIAG7EDCkoEOosR6OKHWkMWPGyC233KJE2ny7GdbYZ8yYIYmJiVa3rWErGSLcsW3t1KlTKjo9MzNTCW9r+VhuW4NnYPr06Va3rUVFRan19gEDBtilg5gpCZAACZAACdhCwJCCbkvF23sNouex/QzR89p+8vbmwetJgARIgARIQBobpTQrWyq37VIwgiekSNjtc8XrP7uvnEXIYwQdrnK4xy23wjkLPMslARIgARJwPQKXThdJwew75NLJgiaV9+0dIzFrXxLf6Cuc1iiPEXSnEWbBJEACJEACbkOg+NH/ldLl2VbbE744QyIfedhpbaWgOw09CyYBEiABEnA1At8NvUHqz1+wWm2fbl2lz+e5TmsSBd1p6FkwCZAACZCAqxE4Fj9SGquqrVbbKyhQ+h3Kc1qTKOhOQ8+CSYAESIAEXI3AyXHpUnfsO6vV9uvXR3rnbnBakyjoTkPPgkmABEiABFyNQPGjT0rp8pVWq90za4kETxjjtCZR0J2GngWTAAmQAAm4EoHytRvl7C8euVxlvAm0vl796uXnKz2eeUJCpqY5tTkUdKfiZ+EkQAIkQAKuQMBczLs/+ah0mX2zXCooFPHycupWNXN2FHRXGEmsIwmQAAmQgNMIWBNzp1WmlYIp6EbsFdaJBEiABEjAEARcRcyV678RZ6IykQAJkAAJkAAJNCHgSmJOQefgJQESIAESIAErBFxNzCnoHMYkQAIkQAIkYEHAFcWcgs5hTAIkQAIkQAJmBFxVzCnoHMYkQAIkQAIk8B8CrizmFHQOYxIgARIgARIQEVcXcwo6hzEJkAAJkIDHE3AHMaege/wwJgASIAES8GwC7iLmFHTPHsdsPQmQAAl4NAF3EnMKukcPZTaeBEiABDyXgLuJOQXdc8cyW04CJEACHkvAHcWcgu6xw5kNJwESIAHPJOCuYk5B98zxzFaTAAmQgEcSMBfz8DszJPIPD7sVB76cxa26k40hARIgARKwRsBczLvMmibdn3rM7UBR0N2uS9kgEiABEiABcwKeIOZ0uXPMkwAJkAAJuDUBTxFzCrpbD2M2jgRIgAQ8m4AniTkF3bPHOltPAiRAAm5LwNPEnILutkOZDSMBEiABzyFQvfdzES8vCUwcohrtiWJOQfec8c6WkgAJkIDbESh9caUUP/Zkk3aFpk+Wig1b1P+5azR7Sx3JKHe3G+JsEAmQAAm4PwGI9pmf/rrFhnqamNNCd/8xzxaSAAmQgFsSOJkyVepOnLLaNu+QYOmb/6Fbtru1RtFC97guZ4NJgARIwPUJHLsmSRpr66w2xMvfT/p9s9f1G9nOFhhS0Ovr62Xp0qWSn58vPj4+qkn33nuvJCQkSFufbdu2TbZu3SoNDQ3St29fWbRokYSHhzfDUlRUJFlZWVJYWCiBgYGSnp4uo0aNEi8vL6mpqZF169ZJXl6e+Pr6yuDBg2Xu3LkSEBCg8jl8+LCsWrVKSkpKJCwsTDIyMiQ+Pr6d6Hk5CZAACZBARwl8lzhB6s8WW73dp3uk9Pnk/Y5m7bL3GVLQIaibNm2SqVOnKrE1T619duDAAdm7d68sXLhQTQTw9/79+5UYQ6i1VFdXJ8uWLZNJkyZJXFycEvAVK1bIlClTJDY2VrZv3y7V1dUyefJkdcuOHTvUz/Hjx0tZWZksX75clREZGSmlpaWycuVKWbBggRJ3JhIgARIgAfsTOP/E01Ky9BWrBXV94G7p9osf278SBivBkIIOkdywYYPMmzdP/Pz8miBr7bP169dL//79lSWPVFlZKdnZ2Sqf0NBQUz5nz56VnJwcmT9/vil/WOMQ8ZSUFCXQaWlpEh0dre4xv/748eOyb98+mT17tik/y3IN1sesDgmQAAm4FYHa/MNyJvN3Unvom2btChg2WKJXPi9YR/e0ZEhBh4AuWbJEgoKClFt76NChMmPGDOXybu0zCHFycrJytSNplvecOXOauN0hyrt371aCriWIdEFBgUyYMEFZ6+b3YBKxZs0aZZUfPHhQXQdrXkubN2+WmJgYGTLk8h7IjqSdO3d25DbeQwIkQAIeRSDg4BGJevZF8a6skrorY6Xihh+K34nvxauxUaqvGyCVPxjqMjzGjh2ra10NKejmLWxsbFTWOgRzxIgRTRpv+ZkrC7quvcrMSIAESMANCZgfGBOSNk69Mc07rIsbtrRjTTK8oKNZmvVsbhVbWtb4jC73jg0C3kUCJEACRidw9hePqBPgkNzxXeZ68DekoCNSvVu3bjJs2DAV1Q4XeFJSkgwcOFBa+wxR8QiKgysdQXH4/ciRI1aD4hDhnpqaqoLiqqqqVJDczJkzVVBcbm6uWn/XguK2bNmigvMQFFdeXq6i41EGguKKi4tV/RYvXsygOD1GJPMgARIgATMCDWXlUnR3plTlfaL+t/uTj0qX2TeTkRUChhR0CCzc54hSx7YxBKhNnDhRiXRrn0H8zbetYSsZItyxbe3UqVMqOj0zM1MJr/m2teDgYLVGn5iYaHXbGiYT06dPt7ptLSoqSq23DxgwgAOMBEiABEhARwIq+O3njwh+encJlZg1y8U/gc/alhAbUtB1HA+mrLDeju1no0ePNgmzPcphniRAAiRAAp0nAIscljksdP9r+0vPF58R314xnc/YjXPwGEGHqxzucS0C3o37lE0jARIgAZcmwOC3jnWfxwh6x/DwLhIgARIgAUcSYPBbx2lT0DvOjneSAAmQAAnoRIDBb50HSUHvPEPmQAIkQAIk0AkCDH7rBDyzWyno+nBkLiRAAiRAAh0gwOC3DkBr4RYKun4smRMJkAAJkEA7CJgHv3WZNU0i//BLnvzWDn6Wl1LQOwGPt5IACZAACXSMgHnwW8TP7pOIzPs6lhHvMhGgoHMwkAAJkAAJOIyAefAbDouBVc6T3/TBT0HXhyNzIQESIAESaIMAg9/sO0Qo6Pbly9xJgARIgARE1Fns5ie/4RhXvilN36FBQdeXJ3MjARIgARKwIMDgN8cMCQq6YzizFBIgARJwbwKNjVKalS2V23apdgZPSJGw2+fKuV8/ZnrtKYPf7DsEKOj25cvcSYAESMDtCVw6XSQFs++QSycLmrTVKyBAGmtq1JvSGPxm/2FAQbc/Y5ZAAiRAAm5NoPhPf5PSrFVW2+jl7yexG1bytacOGAEUdAdAZhEkQAIk4M4Evht6g9Sfv2C1iT4R4dJn3053br5h2kZBN0xXsCIkQAIk4JoEjsWPlMaqausWelCg9DuU55oNc7FaU9BdrMNYXRIgARIwEoFLpwrk1KQ50lBeYbVafv36SO/cDUaqstvWhYLutl3LhpEACZCA/QjgxDdEtZcuzxb83lLqmbVEgieMsV9FmLOJAAWdg4EESIAESKBdBMrf2CQXnn5OYJ0j4cUqAYOvk+LHnpTGukvq/7z8fKXHM09IyNS0duXNiztOgILecXa8kwRIgAQ8igBOeyt5+nl16htS4MjhEpF5vwSNTDRxuFRQKOLlJb7RV3gUGyM0loJuhF5gHUiABEjAwARgiV945nnTATG+sdFKyPlSFWN1GgXdWP3B2pAACZCAYQhYrpPjgJjwxfMlfHEGz2E3TC/9tyIUdAN2CqtEAiRAAs4mYG2dHFa5b68YZ1eN5bdAgILOoUECJEACJGAiYMs6OXEZkwAF3Zj9wlqRAAmQgEMJcJ3cobjtUhgF3S5YmSkJkAAJuAYBa/vJ8VY0rpO7Rv+Z15KC7np9xhqTAAmQgC4ELNfJQ9LGqbeicZ1cF7wOz4SC7nDkLJAESIAEnEvAcp3c/9r+EvnHXzbZT+7cGrL0jhCgoHeEGu8hARIgAQMTqD30jTqS9eLWHaqWIanjLrvQu4Q22U/O95QbuBM7UDUKegeg8RYSIAESMCqBmi++ku9vzrBaPe+QYGm4WKk+4zq5UXuw4/WioHecHe8kARIgAcMROJP5O6lYl9NivbhObrgu061CFHTdUDIjEiABEnA+gePXjZaGiotWK+IVHCT9Dn7k/EqyBnYhQEG3C1ZmSgIkQAKOI1Cd96lU5e2Vi+/ukNr8wy0WjDXzvgd2O65iLMmhBCjoDsXNwkiABEig8wQg2ohUr877RIm4rSl0xlTp8fTjtl7O61yMgCEFvbKyUp566ik5e/aseHl5SUhIiPzoRz+SXr16SVFRkWRlZUlhYaEEBgZKenq6jBo1Sl1XX18v27Ztk61bt0pDQ4P07dtXFi1aJOHh4c26pbV8ampqZN26dZKXlye+vr4yePBgmTt3rgQEBKh8Dh8+LKtWrZKSkhIJCwuTjIwMiY+Pd7GuZ3VJgARchQBOcavK+1Sq/2OF4zAY84RtZ0GjkiRwZKJ6ben3026z2rTYjdkScP11rtJs1rOdBAwp6KWlpfLee+/JzJkzlVBrqa6uTpYtWyaTJk2SuLg4gfCuWLFCpkyZIrGxsXLgwAHZu3evLFy4UHx8fNTf+/fvV2Lcnny2b98u1dXVMnnyZFX0jh2XZ8Djx4+XsrIyWb58uSojMjJSUNeVK1fKggULlLgzkQAJkIAlgUuni0QaG8U3pqdNcCDY5gIOQTdPeH1p0KhECRyZJCE33tDszWe1B7++vG3tvVx1W0jaDWrbmn/8NTaVz4tck4AhBf348ePy+eefy/Tp05tQhcWek5Mj8+fPFz8/P/UZrGiI77hx42T9+vXSv39/SUhIUJ/B0s/OzpZ58+ZJaGioKa/W8klJSVECnZaWJtHR0eoe8+tRt3379sns2bNN+VmW65pDgbUmARLQm8DFnK1y5me/kca6SyprLz9f6f70nyV02o3NisI6+MWt26Xqo0+arYNj7dtcwHmSm9495R75GVLQv/nmG2WJR0REyIULF2TChAkyceJEOXnypOzevVsJupYgrgUFBcpKhxAnJycrVzuSZsHPmTOnidsdotxSPigLVr/5PbDC16xZo6zygwcPmsrT6rB582aJiYmRIUOGdHhU7Ny5s8P38kYSIAHjEQj6Il+inlpqtWLnHrpHLnXrKoEHj0jQZ19KwMEjza6rib9aaq69WiqHD5a6K2ON10DWqNMExo4d2+k8zDMwpKCbVxDr4i+//LKywOFGd1dB17VXmRkJkIDTCZwcly51x76zXg9vb5GGhiafaevgwTfewCNYnd57rlkBwws6sGoWMNbJ6XJ3zYHGWpOApxE4Fj9SGquqW2y2tg4enDZeudO9w7p4GiK2V2cChhN0RKe/+eabkpiYKP369ZOqqirlfkeAXI8ePVSEe2pqqgqKM/8MYp+fn6+C4uCShzWP348cOWI1KK61fHJzc9X6uxYUt2XLFhVRj6C48vJyVQeUgaC44uJi5aJfvHgxg+J0HpzMjgRcjQCC2S5uzVXR6HiTGQLhrCXvrmHS94tdrtY81tfgBAwn6OCFdfMXXnhBrVVjqxgC0CDwiFQ3324WHBwsM2bMMH1muW0NW8kQ4Y5ta6dOnVLR6ZmZmUp4W8vHcttaUlKSCtCztm0tKipKrbcPGDDA4F3N6pEACdiDACLQ8RKUynd3qL3htqTwO29TryllIgE9CRhS0PVsoJZXY2Oj2n42evRokzDboxzmSQIk4P4EtIh0HOpiuaUscORwCUkbL4FDB0nRT38tl05+3wSIb+9YiVmbpfaLM5GAngQ8RtDhKod7XIuA1xMi8yIBEnBvAuaudIi4+cEu2FKGveDW9oQ31tVJ2SuvSeX7HyhAwRPHSPidGSJm52u4Nzm2zpEEPEbQHQmVZZEACRiTQGNNrVTt+bda2w4clSTewUEtVrQ1Vzoj0o3Zv55eKwq6p48Atp8EPITAhWeWyoWnn2vS2ojM+9R7wbWkBbRZc6XjtaOaFc6DXTxk0LhYMynoLtZhrC4JkED7CZS/vl7O/vKPVm/sMne6NFwoUSe0WXOlc1tZ+3nzDucQoKA7hztLJQEScCCBE8k3NQtOs1a85krvMvtm8U/gzhUHdhGL0oEABV0HiMyCBEjAmAQQjV6Tf0iKH32yxT3hqHnkIw+rwDa60o3Zj6yVbQQo6LZx4lUkQAIGJgBXeW3+11KVt1e92KTuZEGzF5y0VH2fK7pLn4/fM3DrWDUSsI0ABd02TryKBEhAZwI1X+ZL1QcfKcs5aPQPJGDoIJtKsBTvmq8ON9sLrmWEPeEBCfFyqaBQLr7zvtX8I37+I4n46T02lc2LSMDIBCjoRu4d1o0E3JRA0T0PycV3tzdpXciN4+WKF/7e5P86It5Y+w64bkDTNfD6ejl9+4+l6oO8JvkHpYyU6Ff+T8THx01Js1meRICC7km9zbaSgAEIlDz3kpz/67NWaxKWMVt8ekQqd7ktlrdV8W6ljRB0JepeIkFjRinPABMJuAsBCrq79CTbQQIuQuDED9LkUuEZm2uruc3bK942F8ALScBNCFDQ3aQj2QwSMDoBRJwjaA0HvLT0FjIciRp+x23KXd7MbW70BrJ+JOBkAhR0J3cAiycBdyWgCXj1R5/Y/BYyvCP8yg+3uCsStosE7EqAgm5XvMycBDyHQFsCrh3agvPUy7LXWgUT9effStj82Z4DjS0lAR0JUNB1hMmsSMBVCUBka778Svz69BafHlE2NcNWAQ8cmShBoxLFO6yLKd/ix5+S0mWvNikn/J6FEvnbh2wqmxeRAAk0J0BB56ggAQ8m0FhdIxDXslfXmCgETxgj3X7xE/FP6N+ETGcE3Bri+qKzUvXRXvVRUPJI8Ynq5sE9waaTQOcJUNA7z5A5kIDLEii6/xdycfO2ZvXHWnaPvz+ugthaWgPXXOjWLHCXBcKKk4ALE6Cgu3Dnseok0BkCeN/3idFTbM6CAm4zKl5IAk4hQEF3CnYWSgLOJ1Cx8R0588CvWqyId0S4dJk+VWiBO7+vWAMSsIUABd0WSryGBNyIwMWtuVK5dbtytTdcrGyxZRGZ90nEz+5zo5azKSTg3gQo6O7dv2wdCSgCJhF/d4fgfHRT8vYWaWiwSik2Z5UEDEogQRIgARchQEF3kY5iNUmgvQRaEnGshXeZna7e/41zzc/+6tFmWYctvFWiHvt1e4vk9SRAAk4kQEF3InwWTQJ6E7BFxH17xTQptu74SalYt0mqP/tS/K/qJyFT0yQwaajeVWN+JEACdiZAQbczYGZPAvYm0BERt3edmD8JkIDjCVDQHc+cJZJAiwQaSsuk8v1dcunMOQkcfn2LljJFnIOIBEjAkgAFnWOCBAxCoOT5l+X8X55pUhsEpXV/+nHxvyauxcA28zVxS3e6QZrGapAACTiAAAXdAZBZBAm0RaDmi6/k+5szrF7mG32F2l5mHp1OEW+LKD8nAc8jYFdBr6+vl6qqKgkJCREvLy/Po8sWk4CNBIofe1JKX1zZ6tUUcRth8jIS8FACugp6XV2dbN26VcaPH69wvvTSS0rIIyMjZebMmeLj4+OhmNlsEmidwOm5d0nVR5+0eFGPf/5VQqdNIkYSIAESaJGAroJeWloq77//vsyYMUPy8/Pl1KlTkpqaKm+99ZZMnDhRwsLC2BUkQAJmBOBGL39jo1x46l/SUHGxRTZ99u0Un4hwsiMBEiABxwh6RUWFvPPOOzJ9+nTZvHmzxMfHyzXXXCPr1q2TCRMmSHg4H0gciyQAAngxCoS8dHl205PbrOAJHp8iPV/6B8GRAAmQQKsEdLXQGxsbZdu2bZKTkyP9+/eXu+66SxoaGtT/TZo0Sfz8/NgdJODRBCDkF555XsrXbjRxCBw5XCIy75eaLw7I+SeaR7n3+Mdfxa/flR7NjY0nARJom4Cugt52cbyCBDyTQFXeJ1Ly9POCn1rqMmuahM5Ol6CRiab/a7IPPWmo2ovORAIkQAK2ENBd0BHVvmfPHgkICJDk5GQ5d+6cREVFdTjK/dNPP5Uvv/xS7rjjDtUeRM4vXbpUrdFrQXb33nuvJCQkqM/gDUBgHjwDffv2lUWLFll19RcVFUlWVpYUFhZKYGCgpKeny6hRo1Q9a2pq1DJBXl6e+Pr6yuDBg2Xu3LmqTUiHDx+WVatWSUlJiYoLyMjIUMsLTCRgSaD8jU1SsXaDSci9u4SqM9RhkXPPOMcLCZCAngR0FXREua9Zs0aJ69GjR1Vk++7du+XkyZNy6623tjvKHUL+wQcfqAkB7keC2G7atEmmTp2qhNg8HThwQPbu3SsLFy5UZeHv/fv3KzE23zaHei5btkwtA8TFxak8V6xYIVOmTJHY2FjZvn27VFdXy+TJk1X2O3bsUD8RvV9WVibLly9XZSB6H4GAK1eulAULFjDoT8+R6cJ5IdANJ7ldePo5tVaOBCEPXzxfwhdniHdYFxduHatOAiRgVAK6CroW5Y4AOC3aHevqb775pop2b09Q3LFjx1RgHSLmP/roI/UTCWVs2LBB5s2b12xNfv369WrtHhMKpMrKSsnOzlbXhoaGmvrg7Nmzap1//vz5pjxgjUPEU1JSlECnpaVJdHS0usf8+uPHj8u+fftk9uzZpvwsyzVqZ7Ne9iUAIS/Nym4S6OYbG62s8S6zb7Zv4cydBEjA4wnoKuiIcoe7e9y4cZKbm6tEGNbw2rVr5eabb24iqq2RLy4uVoI7a9YsuXTpkmlyoInrkiVLJCgoSLm8hw4dqsqBOxxCDDc/XO1ImuU9Z86cJpMJiDI8BxB0LUGkCwoKVDQ+rHXzezCJgOcBVvnBgwfVdbDmtYSJR0xMjAwZMqTDA2rnzp0dvpc3OpeA77nzEvbWOxLywb9NFamJv1rKbxwnVcMHObdyLJ0ESMCwBMaOHatr3XQVdNTs888/VwJ8/vx5ueqqqwSWNvagQ+RtSRDz1atXK6tac2lr1r7l/bD+Ya1DTEeMGOHSgm4LG17jeAKNdXXi1cLuDAS4lWVly8V3Ly/JIIWkjZOwxfObBLo5vtYskQRIwBMJ6C7ogAirHO5upODg4HZtV0OwG4LetIRAN+SVlJQkd955pykwTftcs6xhMdPl7olD2D5tvrh1h5S9vFqq9nwsXv7+EnrLZOn647vEr29vtT5etnxls4h1BrrZpy+YKwmQgG0EdBd0vaPczU+fQ5MQxd6tWzcZNmyYimqHexxiP3DgQBX5jqA4uNIRFIffjxw5YjUoDhHuWNdHUBzqjCA5BPEhKA7LBZhEaEFxW7ZsUQF4CIorLy9X0fEoAx4EeBRQh8WLFzMozrYxZ/irKja+I2ce+FWzenoFBIhPZIRcKihUnzHQzfBdyQqSgEcR0FXQ9Y5yR09YCjrEF2vliGDHljIEr8GlDwG33LaGrWSIcEcwHo6hRXR6ZmamEl7zbWvwImAdPjEx0eq2NUwYcPqdtW1riMDHevuAAQM8auC4c2O/GzZe6ovPt9hELdAN288Yse7OI4FtIwHXIqCroOsZ5a43Rqy3Y/vZ6NGjm7nt9S6L+bkugYaSMjl+/ZgWG4AT23rn/veUN9dtKWtOAiTgbgR0FXS9otztARmucrjHtQh4e5TBPF2fAF6Qcvy60S02JHBkosS8/qLrN5QtIAEScDsCugo66HQ2yt3tCLNBLkUAe8m/G5EqjVXVVusd+YdfSvidt7lUm1hZEiABzyCgu6ADW2ei3D0DO1tpRALYhlZ0d2aLbz/z69dHem9fL+LtZcTqs04kQAIeTkBXQcdBLjhqFYe9aOesezhfNt9FCOANaBeefl7VFm8/6/aLn0jFurelMne3eAUGSui0G6Xr/XeIV1DT44ZdpHmsJgmQgAcQ0FXQEYGOveCICLc8Z90DWLKJLkgALvazv3jEdDhMxM/uk4jM+1ywJawyCZCApxPQVdABE8eqnjhxQp2Jbv5CFE8HzfYbj0Bt/mEpvDtTvUAFe8q7P/WYehMaEwmQAAm4IgFdBR2R5M8++6x6mYl56t69uzz44IPSpQvfMuWKg8Qd61y+dqOyzJH8r+0vPV98hq8zdceOZptIwIMI6CroHsSNTXVRAnCxFz/6vwJBR+oya5qyzJlIgARIwNUJUNBdvQdZf5sJwMV+5uePCH7CxY4taHytqc34eCEJkIDBCegq6Dj//JlnnlFnnPv7+6tXn3799ddy9dVXq7V1vJoUx7QykYCjCeCNaHCxw0KHi73H3x8T/wQe1+vofmB5JEAC9iOgu6C/8847Mm3aNNMb1s6cOSNffPGF3HDDDSoCftKkSTa/F91+zWbOnkQALvbS5dmqyXi9KVzsPIPdk0YA20oCnkFAV0G3fJGKhnDdunXKOsd7zfETL0thIgF7E4A1XnDrXcrFjhT5yMMSvjjD3sUyfxIgARJwCgFdBR0nxL388ssybtw45WbHtrXTp0/Le++9J7NmzRJY77DQ8XYzJhKwJwHzU9+wXh6zZjld7PYEzrxJgAScTkBXQUdrcLhMTk6O5OXlqTX0IUOGyC233CJdu3ZVL0fB60aZSMCeBCxPfeu57Bm62O0JnHmTAAkYgoDugm6IVrESHkmAp755ZLez0SRAAv8hoLugFxUVyapVq6Rnz54yZ84c2bdvnyQkJEhQUBChk4DdCPDUN7uhZcYkQAIuQkBXQcfLWRAAh2NfP/74Y5kxY4YcOXJEduzYIYsWLTJFvrsIG1bTRQjw1DcX6ShWkwRIwK4EdBV0Lcpdi2iHoCNpUe6MbrdrX3pc5jz1zeO6nA0mARJohYCugo6AuM2bN0tycrLs2bNHWeg43/2tt96S2bNn0+3OodhhAjgYpvbQNxIwOEGCb0hWW9F46luHcfJGEiABNySghTf8cQAAIABJREFUq6CDD9609sorr8ixY8fUATKwyufPny8DBvBULjccP3ZvUsXGd+TMA79qUo53aIg0NjRIY2UVT32zew+wABIgAVchoLugu0rDWU/jE2isrZPjA5OlsabGamV56pvx+5A1JAEScBwBXQUdQXEIgoPrHQmR7ThgJiAgwHEtYkluQ6BiXY6cyfxdi+2Jzl4qQck/cJv2siEkQAIk0BkCugk6Xr7y3HPPSWJiovTr10/VCafE7d69W+6//37p27dvZ+rJez2QgPkZ7NaaH/mHhyX8Th7l6oFDg00mARKwQkAXQceRrytXrpSpU6dK9+7dmxRz9uxZdXIc1tH9/PzYCSRgE4HyNzbJ+T8/JfXnS1q20F9bJkGjkmzKjxeRAAmQgLsT0EXQsV1tw4YNMm/evGaiDbFfvXq1pKen86Us7j6aOtk+bEMrzcoW7Cu/dKrgcm5eXiKNjc1y9uvTS3rvyulkibydBEiABNyHgG6CjjepafvOLfFwH7r7DBh7tATijfPXsTUNoo6Ed5aHL54vXgH+zaLcfbpFSI9//EWCkkfaozrMkwRIgARckoBugv7EE09IdXW1VQiBgYHym9/8hha6Sw4R+1Uab0Qry8pWQq6lwJHDJSLzfgkamdik4IvvbJfaw0ck4PrrJHjcaPtVijmTAAmQgIsS0EXQXbTtrLaTCGB9vHT5StN7ylGNLrOmKSH37RXjpFqxWBIgARJwbQIUdNfuP5epvbX1cbynHG718MUZfL2py/QkK0oCJGBUAhR0o/aMm9QL6+NaoJu2Pu4bG62s8S6zb3aTVrIZJEACJOB8AroIen19vfj4+Di/NayBYQhgfbzijY0qYl1LLa2PG6bSrAgJkAAJuDCBTgt6RUWFbNy4Ub18BQnvQ+/Vq5cLI2HVWyXQ0CCVH+SJ1NZK4MhEgdvcPGF9vGLtBoGga4nr4xxTJEACJGB/Ap0W9LKyMtm0aZPMmjVLRbm3tn3N/s1hCfYkUPL8y3L+L880KaLr/XdI1x/dKeVvbJTS5dmm/ePa+jjc6gx0s2evMG8SIAESuEyg04KOTHB++/r16wXHv1ZWVkqXLl2a8MXpcQ8++GCz/2+rE3Am/IsvvijTpk0zHR0LD0BWVpYUFhYKtsPhwJpRo0aJl5eXwPW/bds22bp1qzQ0NKh7Fi1aZHW7XGv54Ex67J3Py8sTX19fGTx4sMydO9d0Jv3hw4dl1apVUlJSImFhYZKRkSHx8fFtNUfXz2u/+fayJfzvz8TvylgJmTRBQm5K1bUM88wubn5Piu5/2Gr+XoEB0lh9+QUq2vp4yI03MNDNbr3BjEmABEigOQFdBF3LFu8+x3vQJ02a1GnWEPPXX39dIK433nijEmecOrds2TKVf1xcnPpsxYoVMmXKFImNjZUDBw7I3r17ZeHChWpNH3/v379fiTEEX0tt5bN9+3blbZg8ebK6ZceOy/ukx48fL/BILF++XJURGRkpOCUPx94uWLBAibsjUvnaDXL2F39oVlTIlFS54rn/1b0KCGw7nXGf1B0/0WLeWB8Pv3O+QMiZSIAESIAEHE9AV0E3r775G9fa2yxY2jgu9tprrxVMEiDm+GftXHhY0RDfcePGKS9B//79JSEhQRUJb0F2drY6khbvZtdSa/mkpKQogU5LS5Po6Gh1i/n18ELs27fPFDOAzy3LbW9723v98cFjpKG0zOpt0Sufk6CUUcr1fenU6SbX1OQfMp3Epn1Q/dF/17rxf/Vl5U32h9tat75f7RG8p5yJBEiABEjAOQR0F/Svv/5aXnrpJenZs6dqEVzjt99+u80u6cbGRuU2j4iIkOHDh8vOnTtNgg4xxdvb8KIXLUFcCwoKlJUOIU5OTja55zULfs6cOU3c7q3lM2HCBGX1m98DK3zNmjXKKj948KCpPK0OmzdvlpiYGBkyZEiHexHttCX5HzshV/zhKVsu1e2aS1HdxKesQrxqa63m2ejvL6de1N8zoFsDmBEJkAAJGJDA2LFjda2VroIOq/yNN95QZ7qHhFy21i5evKjWoxE0h/ejt5Yg5u+9957gJyxkuMlzc3M9QtBt7dWqD/Lk9Pz72rwca9m+vZueuhaQEN9sXTtwVNMjVn3Cuoh/woBm+Ze+tFqK//g/VssNv2ehRP72oTbrxAtIgARIgATsR0BXQYclay3K3daXs8CiRsDboUOHTC3GhMDf319+8pOfqFezWr6K1dNc7o1V1XIsvuWXkkQ98TsJy5hllxFTdHemXNz633PXUUhg4hDpmbVEvMMdEz9gl4YxUxIgARJwAwK6CjoEGdHfN998swoYQyouLlb71G+77TZTlHh7uJlb6Ahmg+CnpqaqoDh4BBAkN3PmTBUUl5+fr4Li4JJHUBx+RwS+taC41vJBmVh/14LitmzZoiLqERSHNX3cizLQRrQPLvrFixc7LCiu+I9/k9KXVjXD6B0cLH2+3ClednzvfHXeJ1K580NprKuToB+OkODxKe3pTl5LAiRAAiRgJwK6CjrqeOLECRUFji1dSF27dlVid+WVV3aoCeaCjgzMt5sFBwcr935iYqLVbWvYSgYxDw8Pl1OnTql6ZWZmKuFtLR/LbWtJSUkyffp0q9vWoqKi1Hr7gAHN3dQdarCNN114+nn1ylEthdyUJhGZ94r/NVfZmAMvIwESIAEScCcCugu6UeFgXR7bz0aPHt0hT4FR21X79VHx7RUtsM6ZSIAESIAEPJeAxwg6XOVwj2P7GxMJkAAJkAAJuBsBjxF0d+s4tocESIAESIAEzAlQ0DkeSIAESIAESMANCOgq6NhihkNhcMiLnx0jrd2AO5tAAiRAAiRAAroS0FXQsa0Mb17DoTDmR63qWmNmRgIkQAIkQAIk0IyAroKOSHLtrHOcre7t7a0KxE8IvPkLUtgXJEACJEACJEAC+hHQVdBx0Mvbb7+tDl8xT3id6k033dTm0a/6NYs5kQAJkAAJkIBnEdBV0D0LHVtLAiRAAiRAAsYhoLug4wQ2HP+Kt63hBDW8DQ2vM23rxSzGQcKakAAJkAAJkIDrEdBV0LUjU/FO8Y8//lgdy4qz1HFC26JFixj57nrjgzUmARIgARJwEQK6Crr2tjW8U9z8rWu2vm3NRZixmiRAAiRAAiRgOAK6CjqC4jZv3izJycmyZ88eZaEjQO6tt96S2bNn0+1uuO5nhUiABEiABNyFgK6CDih429orr7wix44dU1vV8KYzvGrU0W8jc5cOYjtIgARIgARIwBYCugu6LYXyGhIgARIgARIgAX0J2EXQz58/L9999506SCYuLk69f5yJBEiABEiABEjAfgR0FXScFPfuu+/KN998I0lJSarWWEsfNGiQpKam8qQ4+/UjcyYBEiABEvBwAroKellZmTopDvvPfXx8FFqc77569Wq55ZZbaKl7+GBj80mABEiABOxHQFdBR5T7li1bZNq0aaY95/X19eqFLbDQQ0JC7NcS5kwCJEACJEACHkyg04ION3tFRYU0NDQojIhyxwtasHUNL2UpLCwU7E+HC54vZ/HgkcamkwAJkAAJ2JVApwW9pReymNeaL2exax8ycxIgARIgARKQTgs6GZIACZAACZAACTifgO6CDnc7Ittra2tNraOF7vyOZg1IgARIgATcm4Cugo4o95UrV8rMmTMlMDDQRA5r6Tg1jmvo7j2Y2DoSIAESIAHnEdBV0LGevnHjRrVFLSAgwHmtYskkQAIkQAIk4GEEdBV0sDt58qQcPXpUrr/+ehXljkQL3cNGFZtLAiRAAiTgcAK6Cjr2nK9atUqKi4vVS1m0xDV0h/crCyQBEiABEvAwAroKOvab4+hXvCqV6+UeNpLYXBIgARIgAacS0FXQa2pq5LXXXpOpU6dKZGSkUxvGwkmABEiABEjAkwjoKugIisvOzlZr6P3796fL3ZNGEttKAiRAAiTgVAK6CrrlMbBayxgU59Q+ZuEkQAIkQAIeQEBXQfcAXmwiCZAACZAACRiSgK6CXl5eLs8++6ycPXu2SWO7d+8uDz74oCDanYkESIAESIAESEB/AroKumX14ILPzc2VK664QhISEvSvPXMkARIgARIgARJQBOwq6Cigrq5OvQ998uTJEhQUZBN2bH9DtPyhQ4fUa1lHjhwpM2bMUKfPYa/70qVLJT8/X3x8fFR+9957r5ow4LNt27bJ1q1b1X19+/aVRYsWNdkTr1WgqKhIsrKy1OtdcUxtenq6jBo1Sm23Q7T+unXrJC8vT3x9fWXw4MEyd+5c0+l3hw8fVvvtS0pKJCwsTDIyMiQ+Pt6mtvEiEiABEiABErAHAbsLuraVbfr06Ur8bElbtmyRa665Rq6++mqBlf/mm2/KgAEDZNCgQUpsMUHA1jjz8+KR74EDB2Tv3r2ycOFCJfb4e//+/UqMzffFY5KxbNkymTRpksTFxak8V6xYIVOmTJHY2FjZvn27VFdXq0kI0o4dO9TP8ePHC86rX758uSoDW/Mw+cD59QsWLLC5fbYw4DUkQAIkQAIk0B4Cugq6tTV0rJtDzIcNG9ahw2bOnTunzoeHBa0J6IYNG2TevHni5+fXpK3r169X2+U0935lZaXaRodr8XIYLWGNPycnR+bPn2/KA9Y4RDwlJUUJdFpamkRHR6tbzK/H2+T27dunDs/RkmW57ekAXksCJEACJEACehDQVdD1qJCWhzY5uHjxopoQJCUlqQkBxHXJkiXKfQ+X99ChQ03ueAhxcnKycrUjaZb3nDlzmrjdIcq7d+9Wgq4liHRBQYFMmDBBWevm98AKX7NmjbLKDx48qK6DNa+lzZs3S0xMjAwZMqTDCHbu3Nnhe3kjCZAACZCA6xEYO3asrpU2rKBrrYTLHevViYmJyu1unvAZrHWI6YgRI5Rl7aqCrmuvMjMSIAESIAGPI6CLoLe0XQ004caGNf2nP/3JanCaLcT37NkjsNThBrdMmmUNi5kud1to8hoSIAESIAF3JKCLoFsDg4hzBKjhZS233nqrsq5teWELotMRBAeLvF+/fipyHZY3It2RB6LYu3Xrptbk8Rnc43DHDxw4UEW+o0y40hEUh9+PHDliNSgOEe6pqakqKA5H1iJIbubMmSooDlvtsP6uBcUhSA8BeAiKw+QF96IMrOnjzXKow+LFixkU547fELaJBEiABFyEgO6CDjc4tnW9/vrrcuONNyqx1baX2crkwoUL8sILL6i1ak1IJ06cqPKB+ELgEcGOLWWw2rXPLLetYSsZItzxKtdTp06p6PTMzEwlvObb1oKDg9U6PCYR1ratoQ1Yx8e2OSTzbWtRUVFqvd1yOcDWtvI6EiABEiABEtCDgK6Cfvr0abV/HAfJQABt3XeuR0PaygMTDWw/Gz16tEmY27qHn5MACZAACZCAqxDQRdCxr/uNN96Q8+fPy2233SYRERGGaz9c5XCPaxHwhqsgK0QCJEACJEACnSCgi6C3FhSHuvEs9070EG8lARIgARIgARsI6CLoNpTDS0iABEiABEiABOxIgIJuR7jMmgRIgARIgAQcRYCC7ijSLIcESIAESIAE7EiAgm5HuMyaBEiABEiABBxFgILuKNIshwRIgARIgATsSICCbke4zJoESIAESIAEHEWAgu4o0iyHBEiABEiABOxIgIJuR7jMmgRIgARIgAQcRYCC7ijSLIcESIAESIAE7EiAgm5HuMyaBEiABEiABBxFgILuKNIshwRIgARIgATsSICCbke4zJoESIAESIAEHEWAgu4o0iyHBEiABEiABOxIgIJuR7jMmgRIgARIgAQcRYCC7ijSLIcESIAESIAE7EiAgm5HuMyaBEiABEiABBxFgILuKNIshwRIgARIgATsSICCbke4zJoESIAESIAEHEWAgu4o0iyHBEiABEiABOxIgIJuR7jMmgRIgARIgAQcRYCC7ijSLIcESIAESIAE7EiAgm5HuMyaBEiABEiABBxFgILuKNIshwRIgARIgATsSICCbke4zJoESIAESIAEHEWAgu4o0iyHBEiABEiABOxIgIJuR7jMmgRIgARIgAQcRYCC7ijSLIcESIAESIAE7EiAgm5HuMyaBEiABEiABBxFgILuKNIshwRIgARIgATsSICCbke4zJoESIAESIAEHEWAgu4o0iyHBEiABEiABOxIwJCCXlRUJC+//LIUFhaKt7e3pKWlycSJE8XHx0fwWVZWlvosMDBQ0tPTZdSoUeLl5SX19fWybds22bp1qzQ0NEjfvn1l0aJFEh4e3gxha/nU1NTIunXrJC8vT3x9fWXw4MEyd+5cCQgIUPkcPnxYVq1aJSUlJRIWFiYZGRkSHx9vx25i1iRAAiRAAiTQOgHDCfqlS5dkw4YNkpKSIj169FAiDXGHqPfs2VOWLVsmkyZNkri4OIHwrlixQqZMmSKxsbFy4MAB2bt3ryxcuFCJP/7ev3+/EmMIvpbq6upazWf79u1SXV0tkydPVrfs2LFD/Rw/fryUlZXJ8uXLVRmRkZFSWloqK1eulAULFihxZyIBEiABEvAMAkfKqlVDrw4LNESDDSfo5lQaGxvl5MmT8v777ytRrqiokJycHJk/f774+fmpS2FFQ3zHjRsn69evl/79+0tCQoL6rLKyUrKzs2XevHkSGhpqyvrs2bMt5oOJBAQaE4jo6Gh1j/n1x48fl3379sns2bNN+VmWa4ieZSVIgARIgATsRgBinr7jiMp/ww1XG0LUDSvop06dkn/9618SFBSkxBMubYjp7t27laBrCeJaUFCgrHQIcXJysnK1I2kW/Jw5c5q43VvLZ8KECcrqN78HVviaNWuUVX7w4EFTeVodNm/eLDExMTJkyJAOD56dO3d2+F7eSAIkQAIk4DgC31/ylt+dCRD8RIr1bZDHe9Son+1JY8eObc/lbV5rWEHXaq6J8rRp05Ql7q6C3mZP8QISIAESIAGnE9Asc83drlUIbndnW+qGF3TAWrt2rbLQsYZOl7vTxzMrQAIkQAIeSaDyUoMkvZ0vlmJuLup7b0qQYN/Llrujk+EEHVb466+/LlOnTlVBZ1VVVfLSSy/JjBkz1N+IcE9NTVVBcfgMQXIzZ85UQXH5+fkqKA4ueQTF4fcjR45YDYprLZ/c3Fy1/q4FxW3ZskVF1CMorry8XNUBZaA+xcXFykW/ePFiBsU5evSyPBIgARJwIIHvKmrkyK5MOV1V16zUUF9v+UFUqESPfsqBNWpalOEEHdU7ceKEiiTHtrDg4GAl5omJiSpS3Xy7meVnltvWYNUjmA7b1rAmjzwzMzOV8LaWj+W2taSkJJk+fbrVbWtRUVFqvX3AgAFO60QWTAIkQAIkYD8CJbX18vAnJ2XF0XPyfdiPWi0oKv1j+1WkjZwNKej2oIGIeWw/Gz16tEmY7VEO8yQBEiABEnAPAhDyfx4qkn8cLBL8jkRBN0DfwlUO97gWAW+AKrEKJEACJEACBiRgTcin9e4qTyX2lpD3U2ihG7DPWCUSIAESIAESaELg1aPF8tiXBYL1cqQxV3SR318fo34indswgoLOMUMCJEACJEACRiXQlpA31pVL1bevSeWhZRR0o3Yi60UCJEACJOC5BHYVlcsvPjkpX5yvVBCuDPFXFvnCq6LU3/WVp6XmZI5UHX1NIOptJQbFtUWIn5MACZAACZCAjgQg5I9/USA7iy6LtDUhrzq8TKpP5JhK9YsaJnXnPqOFrmM/MCsSIAESIAES6BABrI3f/eFxk5CH+/nIA9deoaxyzSK3FPKA3jdJ0FXzxDe8v9Sebv2Ybv9ofY9zbU8jPWbbWnug8FoSIAESIAH3IgAhf/zL02ovOZIm5BDzrv4+UnfuU6k8/KL6qSUIeXD8PeITfPlFXUZPFHSj9xDrRwIkQAIk0GEC5ofCaJn8JP6yRW5NyL38QiWw91QJvGqeywi51i4KeoeHCW8kARIgARIwAoG/5xeqajyU0NNUHWt7yRdcFSm/HxwjfUIDpObk22p9XLPIIeRBcfMk6Kq54uV3eYuaqyUKuqv1GOtLAiRAAiRgIgAx//Wnp9TffxneS+68unuz0920Q2E0Ia889IKKXkdyByGnhc4vBAmQAAmQgEsTMBdzrSERAb5yoeaS+lM7FCalm0ht4S4xF3Lv4GgJHnC3BF451aUZmFeeFrrbdCUbQgIkQAKeQ+Dz938qX5VUWW1wiK+3RI58UiDkOAzGfA+5Owo5LXTPGfdsKQmQAAm4HYG2jmANjr+7iZBjDznWyJ25rczenUAL3d6EmT8JkAAJkIBuBDadLFFvP1tVtcCmPCHkcK37RQ236XpXvoiC7sq9x7qTAAmQgAcQ0CLWVxwtNr00pa3XmPr3HKsi1j1ByOly94AvAZtIAiRAAq5MAOer//PQGdNhMGiLdkTrlANTWm2aM89UdxZzWujOIs9ySYAESIAErBLAm89ePXrOdDwrLsLWs59ee4X8MPC0VH/7WpMz1q1lQkHn4CIBEiABEiABJxCw5lbH8awLroqSn17bQ3pe2CZVR1fLpdKvbaodBd0mTLyIBEiABEiABPQh0JpbfVpUtfifXKusce3VpdrRrNiO1lqioOvTP8yFBEiABEiABFolALf6Pw4Vmd5Dbu5W/0HtribHsuIz3/BrJDBungREj1VHsxr5rWfO6nquoTuLPMslARIgATckcLqyTrUqOtivWevwxrNXvy1W287gYkfS3OoP9muQqOKtTfaOwxq/HK1++dWlTK0ToKBzhJAACZAACehCAGKevuMbldeGG64xifquonKBRa69uhSfD44Ilgeu7SFzQ75S1ri5xW1pjetSOQ/IhILuAZ3MJpIACZCAvQloYo41caTruwXLgrgoefXbc03c6njj2eJel+T6qlypOZFjekkK7sH7x3G2uiftHdezXyjoetJkXiRAAiTggQTO7rpX9pdUycW6y250y7S47hfywLVXyB3dTkjXc1ubbDnD2epBcXOVkLvqa0uN0uUUdKP0BOtBAiRAAi5I4NvyagnbPqbVmgcNfEhqv11Na9zO/UtBtzNgZk8CJEAC7kYA56nvLCoXrI3Dxd7WMaxa+2GNB/aeKgFXThWf4Gh3w+L09lDQnd4FrAAJkAAJGJsARPuDM+Wy8cRlITdPiFLPD7q31QYgUh0udXd+05kRepCCboReYB1IgARIwEAEsKUMVjgscAg4tpuZJ0So39y7q4yP8pIkn6+l7N8Pt1p7TzzkxRndSUF3BnWWSQIkQAIOIFD2nyC1MD+fNkuDeG/8j4hrkeraTXghytieXWTMFV0Ep7cFFu+WunOftnm4i3Y/Bb1N/LpcQEHXBSMzIQESIAFjEYCYp2//z57w8deIpajD6t50qkR2Fl5eC9cOetFagZehjL3isohf53NKak6+rUTc8ix17Bm/VHq5nJYSBd0xY4OC7hjOLIUESIAEHEZAE/MPz1SoMn/YI1ReSY5TAWywwltyo0O8YYlP6+kjtYW7lIDXnN5pOkcdeeH0Nr/I4Wo9XDuG9dyGERR0h/VuywVR0A3QCawCCZAACehFwFLMW8oXwWw3X9lVWeCwxHt5n5fawp3KjQ4hN0+ITg/oOVaJuLVDXyyvtyyTB8Xo1but50NBdwxnlkICJEACuhOAm/zLC5XyXUWtfHexRlngz5Xe1mo5q/tvUiKOk9zqzn32HxHPbbJHHBn4RQ1T56j7R4/jFjPde84+GVLQ7cOVuZIACZCAicDf8wvV7w8l9OwQFQj1iYu18oUm3hU16nfLdW9k3tae8C7D/iA1p3OVmGuvJMV92otQYE1rrvQOVZY3OY2AIQW9qqpKVq5cKQcOHFBgxowZI7fccov4+PhIfX29LF26VPLz89XfSPfee68kJCSoz7Zt2yZbt26VhoYG6du3ryxatEjCw8ObAS4qKpKsrCwpLCyUwMBASU9Pl1GjRomXl5fU1NTIunXrJC8vT3x9fWXw4MEyd+5cCQgIUPkcPnxYVq1aJSUlJRIWFiYZGRkSHx/vtE5kwSRAAsYlADH/9aenVAX/MrxXi6KOILXvLtYqixtCvauwXI5frG22ZcyypbC2w/195PqIYGV1//CzNJthIKAN6+E46IVvM7MZm2EvNKSg79q1S4KDgyUxMVEaGxvlzTfflKuvvlqGDBmixHbTpk0ydepUJcTmCROAvXv3ysKFC5XY4+/9+/crMYZQa6murk6WLVsmkyZNkri4OJXnihUrZMqUKRIbGyvbt2+X6upqmTx5srplx44d6uf48eOlrKxMli9frsqIjIyU0tJSNflYsGCBEncmEiABEgCB8s8flfySKvm0+GITIP3DAqV7oJ9s6vpj5SIvra1vdliLJUHs++7q76Nc5fgJ4db+D1HnjXUV0lB1WuorC6Ty0LJWOwBudOVOpyvd7QaqIQXdkvLmzZuVwI8bN04J6IYNG2TevHni59f0fbvr16+X/v37K2sdqbKyUrKzs9W1oaGhpmzPnj0rOTk5Mn/+fFMesMYh4ikpKUqg09LSJDr68tGE5tcfP35c9u3bJ7NnzzblZ1mu240SNogESKBdBGBth7yf0uo9sWX/avI5gtQg1H1C/aVPSICKNu9Wf1YG+JdI46Vy03YxuMqR2gpEa6lwbiFrV1e61MWGF3S43+Eanz59usTExChxXbJkiQQFBSmX99ChQ2XGjBnKHQ4hTk5OVq52JM3ynjNnThO3O0R59+7dStC1BJEuKCiQCRMmKGvd/B5MItasWaOs8oMHD6rrYM1rCRMO1A0ehI6mnTt3dvRW3kcCJNAOAhcbLnvrQrwb23GX9Uu/rPGRokteUnjJS47W+khRPX56q4vbWsv+ldezMtznG4nwbpSBPifFu7FaguoLxLuxSvwbzotfwwWb6lfnHSG13hFS591N8Hv36vdave+rrv9rU768yP4Exo4dq2shhhZ0rImvXr1arr32Whk+fHizhsMdD2sdYjo/UlhWAAAbJklEQVRixAiXFnRde5WZkQAJWCXQ1mEr1m7S1ra1w1e+PF/ZYkCadj9OVvvI565O9wIC1bS1bax1I8FdjoT/t/a6Ue4J7zR2l83AsIKOde7XXntNBZthLd18DdyctmZZw2Kmy91lxyErTgJ2JVB9Ikeq6xvk2YNFcqTs8rnkV4cFyIPXXiGBPt7qxSEQbPPtXwhQszwC1bKSWNMe6HNKBoY2yDCvQxIilXJF3XFpqCxotg3MWgNN4hx2WZyx3xtvIfMOjunwVjEKul2HkqEzN6Sgw83++uuvK6tbWw/XKCKKvVu3bjJs2DAV1Q73eFJSkgwcOFBFviMoDq50BMXh9yNHjlgNioMbPzU1VQXFoTwEyc2cOVMFxeXm5qr1dy0obsuWLSoAD0Fx5eXlagkAZSAorri4WNVh8eLFDIoz9FBn5YxG4L2CUlWl1Jjmu1D0rmtbIme5nm1evjrHPLhQBnVpkMGNhyTWv0bCq78V/5pCm0S7pbZwLVvvXmZ+hhR0rElj21hISIiph0aOHKmC28y3tGFLGYLXJk6caNrSZr5tDdY9Ityxbe3UqVMqOj0zM1MJr/m2NQTcYR1e8wRYblvDhAFr+Na2rUVFRan19gEDBnA0kQAJ2EgAYp6+/Yi6esP4qzss6trBKshH2+6F37HlC6mkrt6m93VD0FMjKmVwYKmk+H0jUT7V0qPumIRdOtOmaGPrF6xruMQ1Fzks7AvvpbdKg4Ju42DhZTYTMKSg21z7dlyI9XZsPxs9erRJmNtxOy8lARLQgQCOFd13vlL+sv+0NDReDkrz9vKSXw+KliHdgk3vy4b7G0lzgeN3bYsXfrd8J3dbVWsrQK2t+zVXuO9/XONwlUPEW9u73ZZXgILeFnV+3l4CHiPocJXDPa5FwLcXFK8nARLoPIG2RK4117e10k1bvRq+k7igOrnSv1Yia49J39AACS7bJ75eXhJcV9Smla0mFv9Zv26PaLdGBOv2rSWs2zORgJ4EPEbQ9YTGvEjA3Qhkf1usmpQRF9nppilLuq5eBZkhae5vWNVtWcqaoCPYDCnar0bGBhep36/xOiHdfarFr6ZQujeeU//X0b3Ylo2ktdzpbmcGBiBAQTdAJ7AKJOBMAhDzO/ccU1XIGt2vTVHXtnGZR4TjtLOWzhY3b1tbgq69lcvWKHEtb8269vL9rxv88rauUBUxzvVsZ44wlu0oAhR0R5H+/+2dWWwVV5rHPy/gBWMDhgSbsDlscRKWsDc4piGAYVDYAgGxtAPqJJ2HRDz0PHXPQ2ZeotbMQ0aaDFggQtiVsAgGEpqwS0FAaDZBCHtiGRzH7Q1vGNuj/3Hqqny5rrouV7nOtf9HssC+dbbfV7f+dc75zvlYDwloRqD0xEopqX2qgn6Y0wvdukpcdJT8Y8RnAZHG3utwzhVHOcaRpPO63ZOk2Bj5XeyPqvh+9fdVaM7WpuCtXc32Zvd+9nyKUOXbTfVzhN5aq/B6HQlQ0HW0CttEAu1AwE7kWlrPxjau8d0q5JX4UhkSWyL9o4slNaZGUmvvSUz948ARpU66kDzhb4FRNfZju5VwrrpV6j7m39yqiuWQgG8EKOi+oWfFJOA9AWNbV6gIXnbT3//V7a8yMa5AkqOqZVDjA+laXynxVXeahdy06kHwyBpT4OXn/mzZaY6Uvb8nWEPHJUBB77i2Zc8ilIB5PTvcLpiPJ1Vr2xbxso0y7QTdqm5j2ttYsw53GtxuVoCCHq7FeR0JPEuAgs67ggQ0IgAxN3ucw0nNnJwcT5rzXIxMjC+Ql6Pz5eWYfEl4UihxZZdse40RtrGFy40jSVGh3QgdU+5MJEACzghQ0J1xYy4ScJUAhO4fxVXyc1VzB7XusdESFxMtH9Z9oEbdLSWsa2Pv9bKUn+R5KZJhUT+rNW2puBX2FHlw2Rwtu2piFkYCnhOgoHuOmBWQgDUB7Nvud3qa5UWGgxo8yBEve0a3Qnk1oUyJdnrNNdtgIMZoGyNtrGXjp/jQDMs6Kei8c0kgsghQ0CPLXmxtByCAaXP8QMiNkJx269lPMtZIUvUdaah6aOlFjnPFY5KHSUxiugqzaRW1i+vZHeBmYhdIwESAgs7bgQQ8JIBp8lOFj9V+bkPEg6tzEjtbjbSTm0ba+DFG3q3pytOypv3hLSWrc8pbUw+vJQESaB8CFPT24cxaIpCAEQt7VK/EsFsP0cYWsZOPKuRySXXIdW9Mm+No06zEhzIh+kdJrrkrdud+Jw7/Y+CsceM0tbAbxQtJgAQ6BQEKeqcwMzvZWgIQ8/nHb6ls+38/VEKJOvZ4ny6sUJG/cJJaqAhgCB7yet/uMqpnosxJvCuZDTek7teLatq8sa7prPNwEtezw6HEa0igcxOgoHdu+7P3IQgYYv6wqk59mpbYRYk60ulfsPZdrcQ7lNc5Rt+jeiXIbMTWji2QF2qvqQAioaa3MU3eJfU1wYj7sc1JZhR03qokQAJ2BCjodoT4eaciAEexCkmUxt9idQd3/qWK/2z2J0yd42d290IZ8vSGdK28rQS8vurhM9zgsNYldawScCOetnERHdQ61W3GzpKAJwQo6J5gZaGRSKCuoVHKDky0bPq/9t4lY3olysz4uzLgCUbfoafPjZPTmgS8aRRuleyClnRNy45EpGwzCZBAOxKgoLcjbFalJwFMnR/IL5Utd4rl0NNcy0bC89tq+hyfQ7zpIa6nrdkqEujIBCjoHdm67FuLBMwibniz42K7/eBGgebp85gU7Pt2LzIYzUYCJEACTghQ0J1QY56IJNCSiMMT/c0BPeTN/j3ldxdnWfYtZcpnttPnEQmHjSYBEoh4AhT0iDchO2BFIBwRf7N/D+XIVn13p9itZdPbnPcbCZCArgQo6Lpahu1yTCBcEUcFtT//n1T9sCGkV3qoBlDQHZuFGUmABDwmQEH3GDCLd4fAvp9KVEELBvQMWWBrRBxbymp/PijVd3YGDnfBnvD4/vOk6maeZYMp6O7Yk6WQAAm4T4CC7j5TlugyAYj52yfvqFJ3Zb8YEPXWiDjyYlodI3LzMatwbovPWC7xA+ap8u1Ob4vq0t3l3rE4EiABEnCHAAXdHY4sxSMCZjE3qvjDkN5y6Z9VKlqZkcyObVgTNydDxCHoRorr/y9KxO32h3vULRZLAiRAAq4ToKC7jpQFukUglJiby7YScYy04eRW+9PBwPo4DntJyFgucQPmcZuZW0ZiOSRAAtoQoKBrYwo2BATMAU+23PlVyp7UhwQzsU+SnMoZ8cxnWB+vvpnXbFod6+OIVhaXli2cMud9RgIk0FEJUNA7qmUjpF9mAQ+OF94/ujhkL2alp8h/TxzYbJT95NFJ5eRmnlbv2jdbEl5cxmn1CLkX2EwSIIG2EaCgt40fc7eSgJWAG0UZAU/+dH+BZempc7+VGji53dnRbFodQp444l1Oq7fSNrycBEggsglQ0CPbfr603hxW1K4BrRHw7L5NkcuMZBeBDNPnhlc6ptUTMpYpRzdOq9tZhZ+TAAl0RAIU9I5oVQ/7BDGff/yWqgExwhEr3JzaIuDBzbYTdFyPSGZwdGM0Mg+NzqJJgAQiggAFPSLMFLqR/365QH3w11Hp7dILQ8yN7WKjeiXKlqkZcqu8Rk4WVkjwGrjRKGMKPXgEbtVoRDQrPbHSsl89pm1lVLN2sTwrIQESiAQCFPRIsFKINkLM/+NKk6D/ZWS6J6KOg1seVD5RdRTXPpW/XMyX2xW1tsRaK+AQ7/ryWyosKX7Mjm1WlfHUNltT8AISIIFOREBLQS8pKZENGzZIQUGBxMbGyrx582TatGkSFRUlhYWFsmnTJnn06JHEx8fL/PnzZfLkyeqz+vp6OXr0qBw5ckQaGhpk0KBBkpubKykpKc+Y1Kqc2tpa2bNnj5w9e1bVP3LkSFm2bJnExcWpcm7evCnbt2+X0tJSSU5OlhUrVsiIEc9uofLiPoLg5f1YJHm3ipoV/8ehfWRs725Sk/his79fKalSW8HMCSPs4O1gl0NcZ86TE3u5xe7Ex0RJ5rAc+X1a8zXwUBnqfr0oDdUPbcUba+INVQ8tEVLQvbjDWCYJkECkEtBS0CGmo0ePloyMDCXSEPCZM2dKv379JC8vT3JyctRnEN4tW7bI3Llz1WfXrl2T8+fPy+rVqyUmJkb9fvXqVSXGEHwj1dXVWZZz7NgxqampkTlz5qgsx48fV/9Onz5dysvLZePGjaqO1NRUKSsrk61bt8qqVauUuHud7NaV+5X/j2tNGNCtqwxKanqJ2VG9qtXiCvF+Wv6j1P828sbLSKiE41djkoep6XPjB45tdn2loLtmahZEAiTQAQhoKejBXCHokyZNkj59+sjBgwdl5cqV0qVLkzMWRtEQX4zg9+3bJ8OGDZPMzEz1WVVVlWzbtk2WL18uSUlJgWKLiopaLCcrK0sJ9KxZsyQtLU3lMV9///59uXTpkixZsiRQXnC9Xt4XdiK3POGLZtWP7JkoPbrGNPsb1r6D/xbqOnMmu3pTpvyvI/G2Onr1n3+fb4my18z9XqJm2SRAAiQQUQS0F/Ti4mIlsGvWrBH8/8yZM0rQjQRxxdQ8Rum4burUqWqqHckYwS9durTZtDtEuaVyZsyYoUb95jwYhe/evVuNym/cuBGoz2jDoUOHJD09Xc0qOE0nT54MK+vLpX+2vO5+0p/CKqe1Fw16/Flrs0hNTHqzn8rY5ssBrS6QGUiABEigAxHIzs52tTdaC3p1dbWabodYDx48WKyEONIFPVyr2o2Uwy3H7euCp80Z9MRtwiyPBEiABKwJaCvolZWVsnnzZpk9e7YMGTJE9cJqqpxT7k2Gxr5sLxLWw60S17O9oM4ySYAESCB8AloKOrzcd+zYIQsXLgysY6NLcGYzHOTgFIcRPJzkFi9erJzirl+/rpziMCUPpzj8//bt2yGd4qzKOXHihFp/N5ziDh8+rDzq4RRXUVGh2oA64BSHZQBM0a9du1YLpzivhNVuZsCresO/lXklCZAACXRuAloKOkT6woULSkSNBHHHKNy83SwxMVEWLVok48aNC7ltDVvJ4OGObWv5+fnKO33dunVKeK3KCd62Nn78ePVyEWrbWu/evdV6+/Dhw9vlTvJLWP2qt12gshISIAES6AAEtBR0L7g2Njaq7WdTpkwJCLMX9XhdZjinp3nRhvJz1s54yRP+5kW1LJMESIAESCBMAp1G0DFVjulxwwM+TD68jARIgARIgAQigkCnEfSIsAYbSQIkQAIkQAIOCVDQHYJjNhIgARIgARLQiQAFXSdrsC0kQAIkQAIk4JAABd0hOGYjARIgARIgAZ0IUNB1sgbbQgIkQAIkQAIOCVDQHYJjNhIgARIgARLQiQAFXSdrsC0kQAIkQAIk4JAABd0hOGYjARIgARIgAZ0IUNB1sgbbQgIkQAIkQAIOCVDQHYJjNhIgARIgARLQiQAFXSdrsC0kQAIkQAIk4JAABd0hOGYjARIgARIgAZ0IUNB1sgbbQgIkQAIkQAIOCVDQHYJjNhIgARIgARLQiQAFXSdrsC0kQAIkQAIk4JAABd0hOGYjARIgARIgAZ0IUNB1sgbbQgIkQAIkQAIOCVDQHYJjNhIgARIgARLQiQAFXSdrsC0kQAIkQAIk4JAABd0hOGYjARIgARIgAZ0IUNB1sgbbQgIkQAIkQAIOCVDQHYJjNhIgARIgARLQiQAFXSdrsC0kQAIkQAIk4JAABd0hOGYjARIgARIgAZ0IUNB1sgbbQgIkQAIkQAIOCVDQHYJjNhIgARIgARLQiQAFXSdrsC0kQAIkQAIk4JAABd0hOGYjARIgARIgAZ0IUNB1sgbbQgIkQAIkQAIOCVDQHYJjNhIgARIgARLQiQAFXSdrsC0kQAIkQAIk4JAABd0hOGYjARIgARIgAZ0IaC3o5eXlsnfvXlm2bJnExcUpbvX19bJ+/Xq5fv26xMTEqL+99957kpmZqT47evSoHDlyRBoaGmTQoEGSm5srKSkpzzAvLCyUTZs2yaNHjyQ+Pl7mz58vkydPlqioKKmtrZU9e/bI2bNnJTY2VkaOHNmsDTdv3pTt27dLaWmpJCcny4oVK2TEiBE62ZVtIQESIAES6GQEtBX06upq2b17t/zyyy/y4YcfBgQdYnvgwAGZN2+eEmJzunbtmpw/f15Wr16txB6/X716VYkxhNpIdXV1kpeXJzk5OZKRkaEEfMuWLTJ37lzp16+fHDt2TGpqamTOnDkqy/Hjx9W/06dPF7xkbNy4UdWRmpoqZWVlsnXrVlm1apUSdyYSIAESIAES8IOAloIOMYeIDh06VE6cOKHE0xihQ0D3798vy5cvly5dujRjtm/fPhk2bJgarSNVVVXJtm3b1LVJSUmBa4uKiuTgwYOycuXKQBkYjUPEs7KylEDPmjVL0tLSVB7z9ffv35dLly7JkiVLAuUF1+uHIVknCZAACZBA5yagpaAbJoF4Y5RuFnSI66effioJCQlqynvMmDGyaNEiJfgQ4qlTp6qpdiRj5L106dJm0+4Q5TNnzihBNxJEuqCgQGbMmKFG6+Y85nbcuHFDXYfRvJEOHTok6enpMnr0aMd308nLDxznZUYSIAESIIHII5A9aqCrjY44QTf3vrGxUY3WIaYTJkyIaEF31aosjARIgARIoNMRiGhBh7WMkTVGzJxy73T3LztMAiRAAiTwG4GIE3R4sffq1Utee+015dWO6fHx48fLK6+8ojzf4RSHqXQ4xeH/t2/fDukUBw/3mTNnKqc4rNnDSW7x4sXKKQ7r9lh/N5ziDh8+rBzw4BRXUVGhvONRB5ziiouLVRvWrl1Lpzh+rUiABEiABHwjEHGCDvHFWjk82LGlDM5rb7zxhhLw4G1r2EoGD3dsW8vPz1fe6evWrVPCa962lpiYqNbhx40bF3LbGl4YFi5cGHDMM29b6927t1pvHz58uG9GZMUkQAIkQAIkoLWgu2kerLfDc37KlCkBYXazfJZFAiRAAiRAAn4S6DSCjqlyTI8bHvB+QmfdJEACJEACJOA2gU4j6G6DY3kkQAIkQAIkoBMBCrpO1mBbSIAESIAESMAhAQq6Q3DMRgIkQAIkQAI6EaCg62QNtoUESIAESIAEHBKgoDsEx2wkQAIkQAIkoBMBCrpG1igpKZENGzaos+Kxxx4R5aZNm6b2xluFe7ULG6tjuFcv+oqtiTgUCIF3nj59qo4Efvfdd6Vnz56+WdmuTVa2sbK5uUPff/+9XLlyRd555x3f+omKveprcLl9+/aV999/31e7ms/DQN9ff/11WbBgQcjzMILDOLdkc6Ofp0+flueff16dnYHDrIxngF/GRcTKL774QsXG6NGjhzpEa8CAAao54dyjocJgI6+OzyUv+mr3vXDTrhR0N2m2sSzEYEeAF5xeB5E2TrPD6XVW4V6twsZiu56O4V696OvDhw9V0B2c+IeDhn744Qc5d+6cCm1rDp/bRjO1Kjtezlpqk5VtEHzIyuZGIyDkEAAccPT222+3qm1uX+xVX3EC5MWLF1XURNhVh3Tq1CnBgVQ4jAoP7K+++kqGDBmivr9Ov48QTAR6Mk66xO84RAuRHf0Kzfz48WP58ssv1b2FexLhrPE7RD06Otr2Hm0pDLaOYai96qvV98Lt5xIFXYenQwttgKBPmjRJ+vTp02K4V7y9W51hD5GLhHCvbvTVHCIXSBFV7+uvv1YPn+BQu36Z3dwmq1C8djZH++/du6cEAKccfvfdd+pfnZIbfc3Ozpbt27erA6F0PkMCdoDAt+X7+Nxzz8muXbuUoON0S7zwIdokTrvs1q2bFqZF5EkMEDDzBbFuKQw1OFiFwb5165b2zyW3+hpsOC+fSxR0Lb4mzzYCh+Dg7XzNmjXqQJyWwr0iKI1V2Fg89L0I9+omNrf6ioegkTBqwhn8xkPWzfY6LSu4TebAQkaZRiheTG1a2RzM8DB966231PLCt99+q5Wgu9VXhDNGuGSMnmBLiNzAgQOV6GHEqEOCcOGFFMdDY5mnLd9HvIB//vnnavSLZbcVK1ao6XddEuJj3L17Vx13/eDBA8t71GhzqDDYVvd+W8JQu8nJrb6a2+T1c4mC7uYd4FJZxgMCYj148GA10uyogu5mX82CjnVlxK7XaZo2uE1OBX3ixImyY8cO1TcECMIDUzdBd6uvEHQEP4KAGPY9duyYEjyMAv1OWBqDLV566SUZO3asao5TQX/11VfVCB0zTSgL/cRLjLE273dfjRkhDDLwMmX3XIpkQXezr2a7ef1coqD7/S0Jqr+yslI2b94ss2fPVmtySEVFRR1yyt3tvuJBiDfgCxcuqPVzTFXqMNXeUpusph2tptwxNbt+/frAnQNRQXRABBHCwzYuLs63u9rtvmKqHaNfvNz2799f9SvUi5AfHa6rq5OdO3cKgkAZgZ3QDqdLYMiL+xYjfaytguXevXuVXY2++9FP1Imold98843k5uYGpv/tnktWgq7zlLvbfQWH9nouUdD9+oaEqBee33jbxxc6LS0tcAUeHFbhXq3CxmKqUsdwr170FcAQgAej/pycHC0cqIygQKHaZBWKFyMgK5ubbx9dRuhe9RUj1ZqamkA44/3796v1dD+nZmFPjKYnTJggmZmZzb7NTr+P8BiH8x9mIyDoeFGDdzlmKfwUdDheXr58WbXL/LJo91yyEnRdw1B70Ver74Xb8kNBd5toG8qDVzNGl4i9biSIO6YWrcK9WoWNRTk6hnv1oq+YAvzkk0/UqNzwHsVI96OPPpLu3bu3wTLOs9q1yco2VjbXUdC96qvVFjHnlmlbTvg6YKeG2VkNDqxYBnH6fUQ+LJ3AwRFr8VhPz8rK8nXbGl4WP/74Y7VlzdhhgD5/8MEH8sILL1g+l6wEXcfnkld9tftetO1ObJ6bgu4mTZZFAiRAAiRAAj4RoKD7BJ7VkgAJkAAJkICbBCjobtJkWSRAAiRAAiTgEwEKuk/gWS0JkAAJkAAJuEmAgu4mTZZFAiRAAiRAAj4RoKD7BJ7VkgAJkAAJkICbBCjobtJkWSRAAiRAAiTgEwEKuk/gWS0JkAAJkAAJuEmAgu4mTZZFAiRAAiRAAj4RoKD7BJ7VkgAJkAAJkICbBCjobtJkWSRAAiRAAiTgEwEKuk/gWS0JkAAJkAAJuEmAgu4mTZZFAiRAAiRAAj4RoKD7BJ7VkgAJkAAJkICbBCjobtJkWSRAAiRAAiTgEwEKuk/gWS0JkAAJkAAJuEmAgu4mTZZFAiRAAiRAAj4RoKD7BJ7VkgAJkAAJkICbBP4fgec1uAuCXEs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png;base64,iVBORw0KGgoAAAANSUhEUgAAAfQAAAImCAYAAAClyHgzAAAgAElEQVR4XuydCXhU1fn/3+wrCSEBSQICUSFGQJaEQkkAgURAMLIKBhDFta21sbX/rrZVa/vrT6vS/qqIREUCCoosERQRAoKm4oKCARQEAUMCBLKRlST/53vonU4mk2SS3Jm5M/M9z8OThLn3LJ9z5n7P+573nOvV2NjYKEwkQAIkQAIkQAIuTcCLgu7S/cfKkwAJkAAJkIAiQEHnQCABEiABEiABNyBAQXeDTmQTSIAESIAESICCzjFAAiRAAiRAAm5AgILuBp3IJpAACZAACZAABZ1jgARIgARIgATcgAAF3Q06kU0gARIgARIgAQo6xwAJkAAJkAAJuAEBCrobdCKbQAIkQAIkQAIUdI4BEiABEiABEnADAhR0N+hENoEESIAESIAEKOgcAyRAAiRAAiTgBgQo6G7QiWwCCZAACZAACVDQOQZIgARIgARIwA0IUNBduBM3b94sL730kvz2t7+VIUOGOK0lhw4dkqVLl8qpU6dk2LBh8rOf/UyCgoKcVp/S0lL5wx/+IFdccYU89NBDEhAQoGtdOsu9s/fr2hgROX78uDz66KMyatQoufvuu/XO3un5GY2304GwAm5LgIKuQ9cuW7ZMtm7dKl26dJFHHnlE+vbtK5qoIPs//elPEh4erkNJTbMwwoOqqqpK/va3v8l3330nI0eOVAxmzZolfn5+qrKNjY3y2Wefyeuvv66u8fLykoSEBLntttvk6quvNjXoq6++kqysLDlx4oQEBwfLpEmTZMaMGSYx1kSnvLy8CYTY2NhmfD1F0DHu/v3vf6vJS+/evTs8vijoHUbnsBuLiorkxRdflP3796vvVFxcnCxatEgGDBhg+p598sknsmLFCiksLFTfmx/+8IeSkZFhevbU1NTIunXr5J133pHKykqJiIiQmTNnysSJE8XHx0flg+9Odna2fPjhh4Lre/bsKQsXLpTExET13bU1ac8Ff3//JpPq+vp62bZtm7z55pty4cIFq991W8vgdc0JUNB1GBWaoCOryZMny+233y4VFRXqQevugt6WeObn58sTTzyhOHTr1k0aGhrk3LlzEhgYKL///e/lqquuUqz+/Oc/Cx4CEHqI1O7du+V3v/udDBo0SN2riU5tba3KR3u4dO/eXR588EE1kdBSW3XqbJd3diLV2fu1+mMC9OWXX3Z6wkhB7+yIsO/9xcXF8te//lVNdiMjI1Vh+L+oqCj1HYLo7tu3T5588kn12dChQ6WgoEBdD1H/yU9+It7e3rJy5UrJyckRfGcwEfjiiy/k4sWLcv/998u4ceOUgD/77LOyd+9eufLKKyUmJkY+//xzledvfvMbNRG3JeF7vGXLFjWJh+dQ85JhIoLJxMsvv6y+/127dpWSkhI1ucDEYu7cubZkz2taIUBB12F4mAt6SEiI+pLhy2Yu6CgGf1933XUmt6blgx35fPTRRzJ79mzJzc2Vb7/9Vrmw582bp2bNeHj36tVLMjMz1U/t/htuuEEOHDggZ8+eVTP3H//4x+oLiXT48GH1BUJesJpTUlJk/vz5gnpq999xxx1KRE+fPq08DMjbPJnnASGFyN51113qC/n3v/9dWeBasnT/a2VgkjN16lR1Ga5HfdLT01WdysrKlCjBMsfDZ9WqVfL1118rjniomAv6Nddc06YbXRN0WB3R0dECy8XX11duueUWmT59unq4mXsNMMmwtERas2beffddtdQBbnjgwWrCJAN11x56tnDXWLVlObXUTxgP8AyBXVhYmBozq1evbtPywQMXltwHH3ygLLNrr71WMPHC2IDL3dKKgiWHhy3GGfofn7/99tuyfv16JQgY0/h/MMbDG+MILvzrr79efQ82bdqk8oVomFtnlvlackCfYJwNHjxYjQFb22f5lW7te4LxARGD+GHso74QmP/5n/9R4+SXv/xlk+UjWJXPP/+8EkNLS7k1btXV1bJkyRL1fcREtV+/fqqvUDd8nyGyjz/+uOoLjCPNw4W2IN/33ntP/ZwyZYqaFP/zn/9UdUCd4aX6xz/+ocY58kpKSlLfKUyS8UzANbDYMU7wvYc4Y2KAZwYm2/g+o9+OHj2q6oD+xN9YNtu+fbs899xzcuONN8rixYvbtNI11lof4PllvuwFTwOEHs80tBk8UOaYMWPccrlHB3lpVxYU9Hbhsn6xJugQLHzxsBaJB+Bjjz2mbsAXyVZBxwMawjZixAjloj527Jh6sOBLhy/Yxx9/LHPmzFEzWu3LA+sULjE8qPE5RAUPIjx8UAe4veC+xpcbD2F8OSHqmEVDmJB/nz591CQAbrzQ0FBTQzHTRx542MKlDgs5Ly9PWdY///nP5ciRI+oBB3GHWOKBhN+1BNHAwwcPkrFjx6oJClztlmvsEElYnHhYoT0//elPlSBolnhLLndr8QOaoENY+vfvr5ZAILxoP+qMBx4mMOgrzTIBl0uXLqlJF4QED9u33npLcYc7GxMQ3AcPDO7TuOFztA35oc8eeOABVY4t3FF3tNGyrIMHD6q+RywCxpLWz5b9tGvXLvVQxwMT8QsoE2whvBBotAfuUtRPSxAhrTxci3+YkHz//feSlpamHqoQTjzEf/CDHygLD+5XiAWEYODAgabPIYZoPzgjD80a0wQdyyMQbUwyMTbw/y3lCxFBvTZs2KDqgb8xaYAAoE8giLa0z9o3tK3vCRg+/fTTamygD8EOIoPJxPjx401ZQlBfeOEF1deYHOJ7snPnTrXEhEkHfm+NG77Lf/nLX9R3Dd/BZ555RlJTU9V3EeMb7YPQW04iLNsE6xxCXFdXp8Qa1i7EG7zBCkKJpD2XMM7wDECb0J+wyDGRs1wWxHfk//7v/9SzC8+X9k6kcT2eE+irkydPqsl+axNwjEXtGYSlATBl6hwBCnrn+DX54vzqV79SYgeX1Y9+9CNlabZX0CGAyAeiDCsSDwBYghASPOTNg5csLXw8cCCeeLjii40ZN76gsNghXHgAYCaPhzc+h1sbwnTfffepB5e1NTI83JEHxGX06NHKKoHrDqIGC7pHjx6tBqDhC/7GG28oKw31Q4IwIS9Y7YgtwIPllVdekT179ihBx+QEgm4u+i253O+9995mrkBrLncE7uEhCA533nlns16HKxLri5qVhgckLM7/9//+X5MJDm7UuKOOycnJaiIFiw4PVogrvCy2cMeDFoJqWRb6B5NAiAQevppHoLV+0kQIoorJG0TD3MrTGqwtb4Azyodlb+5yx4QOYwQeEowRiDaEGPWB2C1YsEB9Dp74HNahJW9N0DG5AyNYh9rYaylfTFLBAQn1glhqbUKd4DWCILXVvtYEXZv8WX5PMM7wvcLEDxOy1157TY1Frf1anlob4BmBCGOCB3743rTVPow5zeUM7wgSysMkCRNYfAZvB1hZ6zetDhhrsPTxbAAXxJrAGre2vGcu6LgffLVJG/62FHS0WfM8wRPQEUHX6qmNqdYE/dNPP1UTKYwxPPO05QQdHskemwUFXYeuN//i4MuJmTZcxVgrhrXdHgsdYqAF1mFdDF9C7UFkudZpbS1Wc9sjDzwQ8QW1TFogmfYFbi1K3loZ5v8Hi8KWiHI8iOBew2QHbYQ1ASsA/zAJgVWKSRCsJeSPB1V8fLxaasD/gyMeuu1xuZtHuVuyg+jAKocwaet4WlAjrMrW2mTJBJMWWCNIEPT333/fZu7W+FkKpJZfa/2EOsDDgQkYxBoWGCx1WOjmEyNrkx1zNrjechlFGz8QA+1zWM5asGdLgm4eNa8xMl+eMc8Xgg7mmMxYJkxoJ0yYYFP7bBF0XGP+PcHkB5NUTKYxAVm+fLny7Nxzzz2mYDEtX3ynIEIYM0iwhjHpwvWtcdN2D2DcYz0cExttkmzrIwictQk7JsP4jmAyoU3S7G2hI3gOAbDWEvpImwS0NRHA5AVeH3gz4P3Cd0bzKtjKgtdZJ0BB12FkmAs6XJCwNuFKQtLEE7/jgQWLDA8AJM3FqD2ozR8ymL23V9BhJWA9EG5wlAVLHXniIaWtQ6JcWMiwgDR3V2tCgSUA5NFRCx0PITws8WWHeCFpngcIhPYg18QXVjEsGIgmEnjBioGbsTOCrq0X3nTTTTJt2jQ1UYJFBDcfLAM8qCGcmAhhPVxb02/NQjdfAzcXdLhebeUOd7RlWS1Z6LZsTzx//ryaHEHYMX4074w2zM3jFbS2WQo6XMFwmT788MNNlk/gtsXYwefwFv3xj39UHhos7WjWrPkauqWgt5Yvxi44YFxiAgdvh5bwu7b1sKX2YcKAZG2LouUEzPJ7AgtR8wZgvGF5BRYjlhesJVj48H7BRQ3vCcYuWKHPW+KmTarMl5bQ9ygHE0jNQod1bq0N6CNMJCDalstRmnfA3mvomHyj3dYSnnPgqKWWLHTUFR47TKbh3YLnwnxJSIfHsUdnQUHXofvNBR0uQW3dGRa6JuiwmCAisGywFo31NAgvUmcFHbNbRLYib4g48kdgjbaWi7VUuEvxMNaC0eAutEXQLdfQIYJYQ0SULNb6tHXnlvZ8aw8wWBIIOAIHWDdYZ8PEBq53WB3IE25/8MN6ML7wsOrh4oUAa8sN7Ylyx/YdLTALsQXID5MD8IJ44MGJhxQEFBMXPKgh6LDYzNeZYX3BokeMAQIWLS1mSwsdkw94aWzhbrmGjvGCPkR5lmvorQk6RBUTSSxhwNUNscEaO8QRwW5a0taBEeyEySfKg5ghKMxyDR2Cg7YjSAz5w8pEP2sCiQkaxoG2Bq8FQGkud8t97dravLV8MTHQJrhavTBOMMGDVwBeh5bah/ZisoexhYmFeQwH2q3Vt6XvCURU22aFiR+E3No6NkQXXi30P5iiThinYI5xBe8TrM6WuGlr6OhzsMLSBdbQ0T48CzBm4IGyLBueLSwXoR9QlrkAIjYBy0hGinIHc2uCDjFHDALGAfpKex7gemu7VXR4NHtcFhR0HbrcUtDxxUdAFR5Q5vukYbnhoQRRgvsKs3bMVjsj6Fj7hZjjYQJrGJY4HuKY9SOZR1vjbywFYGsY1qltEXTLPMyj3PFwb2uLGFjAcli7dq0SZS2iHA8iBMlpwTlYv8YXHQ8tuNfhbscEBZMiRO7CisZDuz370CE4qB8EC3licoCHHxLKevXVV1V5eMCCB/pLW+6wjLg23xvflqBjotAe7rZGubcm6GinJUNMhLSdBObDHNdiTzPGDOqKyR6WOjDJsxbljmsQ04EoZ/Q56ot9xJoXBRNIrCuDd0sWOsq3jAK3lq/5PmkwR94Yr0gttQ9eB6yvQ5Qt1701QW/re4LrNG8UJprmwXAaO8szFfD/EG/EccCj1lr7sNYOLw48DBB/TDoQTIrlp7ai3DVPnbVHlebq1r5nRtmHbk3QW1t2sXaehA6PZo/LgoLucV3OBpOAvgQsXe56n8xnS20RjApvUFsR4i3lpXku4NnQgv1sKZfXkICRCFDQjdQbrAsJuAABWPawzrWzDhDgBZexs7YewZWLyO/hw4ebPDC2YoQHCPui4TXDsg+WHRBwpp2cZms+vI4EjECAgm6EXmAdSMCFCMAahggivgJLKFjegRDCxe8M67wz6BCvgchtLO9YLld1Jl/eSwLOIEBBdwZ1lkkCJEACJEACOhOgoOsMlNmRAAmQAAmQgDMIUNCdQZ1lkgAJkAAJkIDOBCjoOgNldiRAAiRAAiTgDAIUdGdQZ5kkQAIkQAIkoDMBCrrOQJkdCZAACZAACTiDAAXdGdRZJgmQAAmQAAnoTICCrjNQZkcCJEACJEACziBAQXcGdZZJAiRAAiRAAjoToKDrDJTZkQAJkAAJkIAzCFDQnUGdZZIACZAACZCAzgQo6DoDZXb6EKg99I2ULs+Wi1t3qAxDUsdJ+OIM8b+2vz4FWMkFr6lEwjvZW0p49eiaNWvUO6wdeW75A//+TgZFBMs9/bvbrf2dzXjlypWSnJysXiXq6FR37lMp3XN/i8X6RQ2T8NHP261azhoXdmsQM3ZJAhR0l+w29650zRdfyfc3Z1htZOymVRIwOKFNAB988IF6AxjelY1/vXr1En9/f5k0aZJ6t7q1ZFRBh5i/8PVZVeV//KBPu0QdQvPMM88I3jetvUEM734fNGhQmwzbe4E7CDre4/3kk0+qd5RfddVVCgFeQvP000/Lj3/84xYnKxT09o4WXm8PAhR0e1Blnp0icCbzd1KxLsdqHl1mTpPuf3/M5vzxgMa/cePGme45ceKErFu3ToKCgqS6ulpZ23hrGASppqZGvXVr/PjxsmPHDnUvPsO18+bNU9c70kI3F3OtAe0R9ZaEBu//3rhxo5w/f14qKipkwoQJMnDgQNm+fbt8//336u1jvr6+csstt0hubq7grWR4PWq/fv3Ua0bx3nB8XllZqV43Gh4ervjBQu/Tp4/s3LlTDh8+LCgnISFBxo4dK15eXjb3W3sv1MtCR3+/9tpr0rt3b5k7d66qxptvvqnaiTEUFRWl+h+ppKREMDkaM2aMmHMGF2ts29smXk8C7SVAQW8vMV6vO4Fv+7Ts4ralsLjvLrvKrSVLQce7s9944w256aabJCwsTI4ePSp4n/fkyZOlNQv9/fffVxYbXhVqD0H/rqJG+r+135bmWr2mT6i/fD19cLPPWhL0/Px8uXjxoiQlJalJCt5vDia7d+9WHgwsO0C0Ieb33XefEnjLiREK++yzz8Tb21tdrwk6liL279+vXqna2Ngob731lkycOFHx1iu1JeBtldOSCx5thHena9euqr+Dg4PVuEDd4+Limljo4JaTk6NeG2s+0cOYssbWkUs0bbWfn7snAQq6e/arS7XKkYIO9zusp1tvvVX8/PyUZbVhwwZlfX/11VeKm7aGDpf9pk2bJDQ0VFmyuMcVBd3c5R4dHa2scYgWRFcTWe3/9+zZo0QL/8wnOOYTI4g7rFZY3OXl5Uq4zQUd//fOO+8oaxapS5cuarIAL4deyZ6CjknNlClTlFjDwzB16lQ1NsAElju8D59++qkaC/Do3HXXXU0EHQytscV4YyIBexKgoNuTLvPuEIGzD/1eyt/cZPXe0BlTpcfTj9ucr6WFbqugw8W6du1amTVrloSEhChLFQ90ewl6Sw2yl8sdFnlMTEyzAECtnS0JekpKinJJQ8S7d+/eRPQ1Cx2uaKw7QxQdldoSeFuD4jBeIOjz589XXgsktEPjAg8PlhIwQamtrZW3335b/W5uocObY42to1iwHM8lQEH33L43bMtrvsyX76fdZrV+sRuzJeD662yue0dd7ubCD3FfsWKFcq06WtDR0M4GxVlbIoDL/cyZM2pdGN6HTz75RIl0W4I+atQoNdHB2josToj48OHDm7ncsc6enp6uRA8CB5c7ghLtlewh6OZ11bjA+3DhwgW1bn7o0CHVNksLHS53a2zt1XbmSwIaAQo6x4IhCdQe/PrytrX3clX9QtJuuLxtLf6adtXX1qA4CHVxcbGsXr1abUebOXOmfPjhh/LNN98oyxzu4vj4eKcIuibqHdm21lpQHNzmaDOszhkzZqidAG0JOiYAeXl5yoqFmx7R81hvNne5IygOQnfw4EEVUJiamqoC4+yZHCXo8EpkZWWpgEAEEUK44ZI3t9DxmTW29mw/8yYBEKCgcxyQAAmQAAmQgBsQoKC7QSeyCSRAAiRAAiRAQecYIAESIAESIAE3IEBBd4NOZBNIgARIgARIgILOMUACJEACJEACbkCAgu4GncgmkAAJkAAJkAAFnWOABEiABEiABNyAAAXdDTqRTSABEiABEiABCjrHAAmQAAmQAAm4AQEKuht0IptAAiRAAiRAAhR0jgESIAESIAEScAMCFHQ36EQ2gQRIgARIgAQo6BwDJEACJEACJOAGBCjobtCJbAIJkAAJkAAJUNA5BkiABEiABEjADQhQ0N2gE9kEEiABEiABEqCgcwyQAAmQAAmQgBsQoKC7QSeyCSRAAiRAAiRAQecYIAESIAESIAE3IEBBd4NOZBNIgARIgARIgILOMUACJEACJEACbkCAgu4GncgmkAAJkAAJkAAFnWOABEiABEiABNyAAAXdDTqRTSABEiABEiABCjrHAAmQAAmQAAm4AQEKuht0IptAAiRAAiRAAhR0jgESIAESIAEScAMCFHQ36EQ2gQRIgARIgAQo6BwDJEACJEACJOAGBCjobtCJbAIJkAAJkAAJUNA5BkiABEiABEjADQhQ0N2gE9kEEiABEiABEqCgcwyQAAmQAAmQgBsQoKC7QSeyCSRAAiRAAiRAQecYIAESIAESIAE3IEBBd4NOZBNIgARIgARIgILOMUACJEACJEACbkCAgu4GncgmkAAJkAAJkAAFnWOABEiABEiABNyAAAXdDTqRTSABEiABEiABwwr6/v375dVXX5WamhoJCwuTu+++W6688kqpr6+XpUuXSn5+vvj4+KgevPfeeyUhIUF9tm3bNtm6das0NDRI3759ZdGiRRIeHt6sp4uKiiQrK0sKCwslMDBQ0tPTZdSoUeLl5aXKXLduneTl5Ymvr68MHjxY5s6dKwEBASqfw4cPy6pVq6SkpETVLSMjQ+Lj4zmaSIAESIAESMBpBAwp6AUFBbJx40a5/fbbJSgoqAkciO2mTZtk6tSpSojN04EDB2Tv3r2ycOFCJfb4GxMDiDGEWkt1dXWybNkymTRpksTFxSkBX7FihUyZMkViY2Nl+/btUl1dLZMnT1a37NixQ/0cP368lJWVyfLly1UZkZGRUlpaKitXrpQFCxYocWciARIgARIgAWcQMKSgv/POO9KzZ08ZMmRIMyYQ0A0bNsi8efPEz8+vyefr16+X/v37K2sdqbKyUrKzs9W1oaGhpmvPnj0rOTk5Mn/+fFMesMYh4ikpKUqg09LSJDo6Wt1jfv3x48dl3759Mnv2bFN+luV2pCN37tzZkdt4DwmQAAmQgIsSGDt2rK41N6SgwxV+9OhRCQkJEVjTsMTvueceiYiIUOK6ZMkSZbnD5T106FCZMWOGcodDiJOTk5WrHUmzvOfMmdPE7Q5R3r17txJ0LUGk4RmYMGGCstbN78EkYs2aNcoqP3jwoLoO1ryWNm/eLDExMVYnILr2FjMjARIgARIggRYIGFLQLYUZrvOvvvpKbr311ibNaGxsVNY6xHTEiBEUdA5zEiABEiABjyVgSEFHwNmgQYPUPyRrFrWlZQ2L2ZVd7h47AtlwEiABEiABXQgYUtAtg9s++ugjFXyGIDZEsXfr1k2GDRumotrhHk9KSpKBAweqyHcExcGVjqA4/H7kyBGrQXFw66empqqguKqqKhUkN3PmTBUUl5ubq9bftaC4LVu2KLc/guLKy8tVdDzKQFBccXGxqsPixYsZFKfLkGQmJEACJEACHSFgSEGHUMPa3rVrl2oTxBoCinVziC9c8hB9bClD8NrEiROVgFtuW8NWMkS4Y9vaqVOnVHR6ZmamEl7zbWvBwcFqHT4xMdHqtjVMGKZPn25121pUVJRabx8wYEBH+PMeEiABEiABEtCFgCEFXZeWWWSC9XZsPxs9erRJmO1RDvMkARIgARIgAWcQ8BhBh6sc7nEtAt4ZsFkmCZAACZAACdiLgMcIur0AMl8SIAESIAESMAIBCroReoF1IAESIAESIIFOEqCgdxIgbycBEiABEiABIxCgoBuhF1gHEiABEiABEugkAQp6JwHydhIgARIgARIwAgEKuhF6gXUgARIgARIggU4SoKB3EiBvJwESIAESIAEjEKCgG6EXWAcSIAESIAES6CQBCnonAfJ2EiABEiABEjACAQq6EXqBdSABEiABEiCBThKgoHcSIG8nARIgARIgASMQoKAboRdYBxIgARIgARLoJAEKeicB8nYSIAESIAESMAIBCroReoF1IAESIAESIIFOEqCgdxIgbycBEiABEiABIxCgoBuhF1gHEiABEiABEugkAQp6JwHydhIgARIgARIwAgEKuhF6gXUgARIgARIggU4SoKB3EiBvJwESIAESIAEjEKCgG6EXWAcSIAESIAES6CQBCnonAfJ2EiABEiABEjACAQq6EXqBdSABEiABEiCBThKgoHcSIG8nARIgARIgASMQoKAboRdYBxIgARIgARLoJAEKeicB8nYSIAESIAESMAIBCroReoF1IAESIAESIIFOEqCgdxIgbycBEiABEiABIxCgoBuhF1gHEiABEiABEugkAQp6JwHydhIgARIgARIwAgEKuhF6gXUgARIgARIggU4SoKB3EiBvJwESIAESIAEjEKCgG6EXWAcSIAESIAES6CQBQwp6Y2Oj5ObmSk5Ojly6dEl69uwp9913n0REREhRUZFkZWVJYWGhBAYGSnp6uowaNUq8vLykvr5etm3bJlu3bpWGhgbp27evLFq0SMLDw5thai2fmpoaWbduneTl5Ymvr68MHjxY5s6dKwEBASqfw4cPy6pVq6SkpETCwsIkIyND4uPjO9kVvJ0ESIAESIAEOk7AkIKen58vn332mcybN098fHxMraurq5Nly5bJpEmTJC4uTiC8K1askClTpkhsbKwcOHBA9u7dKwsXLlT34e/9+/crMYbga6mtfLZv3y7V1dUyefJkdcuOHTvUz/Hjx0tZWZksX75clREZGSmlpaWycuVKWbBggRJ3JhIgARIgARJwBgHDCTqsc1i/o0ePVha2eTp79qyy2ufPny9+fn7qI1jREN9x48bJ+vXrpX///pKQkKA+q6yslOzsbDUxCA0NNWXVWj4pKSlKoNPS0iQ6OlrdY3798ePHZd++fTJ79mxTfpblOqMjWSYJkAAJkIBnEzCcoMPqXrJkiVRUVEhwcLCUl5dLnz59lIjDTb579271u5YgrgUFBcpKhxAnJyebJgKaBT9nzpwmbneIckv5TJgwQVn95vfACl+zZo2yyg8ePGgqT6vD5s2bJSYmRoYMGdLh0bRz584O38sbSYAESMds6ZMAACAASURBVIAEXI/A2LFjda20IQXdUlDhAvf29lZC7a6CrmuvMjMSIAESIAGPI2A4Qcf6NoLeYHH37t1bdYhmhSclJdHl7nFDlA0mARIgARKwhYDhBB2VtgxK27Bhg7LOr7vuOiX2qampKiiuqqpKBcnNnDlTBcUhmA5BcXDJIygOvx85csRqUFxr+SDCHuvvWlDcli1bVEQ9guKwBIB7UQaC4oqLi5WLfvHixQyKs2XE8RoSIAESIAG7EDCkoEOosR6OKHWkMWPGyC233KJE2ny7GdbYZ8yYIYmJiVa3rWErGSLcsW3t1KlTKjo9MzNTCW9r+VhuW4NnYPr06Va3rUVFRan19gEDBtilg5gpCZAACZAACdhCwJCCbkvF23sNouex/QzR89p+8vbmwetJgARIgARIQBobpTQrWyq37VIwgiekSNjtc8XrP7uvnEXIYwQdrnK4xy23wjkLPMslARIgARJwPQKXThdJwew75NLJgiaV9+0dIzFrXxLf6Cuc1iiPEXSnEWbBJEACJEACbkOg+NH/ldLl2VbbE744QyIfedhpbaWgOw09CyYBEiABEnA1At8NvUHqz1+wWm2fbl2lz+e5TmsSBd1p6FkwCZAACZCAqxE4Fj9SGquqrVbbKyhQ+h3Kc1qTKOhOQ8+CSYAESIAEXI3AyXHpUnfsO6vV9uvXR3rnbnBakyjoTkPPgkmABEiABFyNQPGjT0rp8pVWq90za4kETxjjtCZR0J2GngWTAAmQAAm4EoHytRvl7C8euVxlvAm0vl796uXnKz2eeUJCpqY5tTkUdKfiZ+EkQAIkQAKuQMBczLs/+ah0mX2zXCooFPHycupWNXN2FHRXGEmsIwmQAAmQgNMIWBNzp1WmlYIp6EbsFdaJBEiABEjAEARcRcyV678RZ6IykQAJkAAJkAAJNCHgSmJOQefgJQESIAESIAErBFxNzCnoHMYkQAIkQAIkYEHAFcWcgs5hTAIkQAIkQAJmBFxVzCnoHMYkQAIkQAIk8B8CrizmFHQOYxIgARIgARIQEVcXcwo6hzEJkAAJkIDHE3AHMaege/wwJgASIAES8GwC7iLmFHTPHsdsPQmQAAl4NAF3EnMKukcPZTaeBEiABDyXgLuJOQXdc8cyW04CJEACHkvAHcWcgu6xw5kNJwESIAHPJOCuYk5B98zxzFaTAAmQgEcSMBfz8DszJPIPD7sVB76cxa26k40hARIgARKwRsBczLvMmibdn3rM7UBR0N2uS9kgEiABEiABcwKeIOZ0uXPMkwAJkAAJuDUBTxFzCrpbD2M2jgRIgAQ8m4AniTkF3bPHOltPAiRAAm5LwNPEnILutkOZDSMBEiABzyFQvfdzES8vCUwcohrtiWJOQfec8c6WkgAJkIDbESh9caUUP/Zkk3aFpk+Wig1b1P+5azR7Sx3JKHe3G+JsEAmQAAm4PwGI9pmf/rrFhnqamNNCd/8xzxaSAAmQgFsSOJkyVepOnLLaNu+QYOmb/6Fbtru1RtFC97guZ4NJgARIwPUJHLsmSRpr66w2xMvfT/p9s9f1G9nOFhhS0Ovr62Xp0qWSn58vPj4+qkn33nuvJCQkSFufbdu2TbZu3SoNDQ3St29fWbRokYSHhzfDUlRUJFlZWVJYWCiBgYGSnp4uo0aNEi8vL6mpqZF169ZJXl6e+Pr6yuDBg2Xu3LkSEBCg8jl8+LCsWrVKSkpKJCwsTDIyMiQ+Pr6d6Hk5CZAACZBARwl8lzhB6s8WW73dp3uk9Pnk/Y5m7bL3GVLQIaibNm2SqVOnKrE1T619duDAAdm7d68sXLhQTQTw9/79+5UYQ6i1VFdXJ8uWLZNJkyZJXFycEvAVK1bIlClTJDY2VrZv3y7V1dUyefJkdcuOHTvUz/Hjx0tZWZksX75clREZGSmlpaWycuVKWbBggRJ3JhIgARIgAfsTOP/E01Ky9BWrBXV94G7p9osf278SBivBkIIOkdywYYPMmzdP/Pz8miBr7bP169dL//79lSWPVFlZKdnZ2Sqf0NBQUz5nz56VnJwcmT9/vil/WOMQ8ZSUFCXQaWlpEh0dre4xv/748eOyb98+mT17tik/y3IN1sesDgmQAAm4FYHa/MNyJvN3Unvom2btChg2WKJXPi9YR/e0ZEhBh4AuWbJEgoKClFt76NChMmPGDOXybu0zCHFycrJytSNplvecOXOauN0hyrt371aCriWIdEFBgUyYMEFZ6+b3YBKxZs0aZZUfPHhQXQdrXkubN2+WmJgYGTLk8h7IjqSdO3d25DbeQwIkQAIeRSDg4BGJevZF8a6skrorY6Xihh+K34nvxauxUaqvGyCVPxjqMjzGjh2ra10NKejmLWxsbFTWOgRzxIgRTRpv+ZkrC7quvcrMSIAESMANCZgfGBOSNk69Mc07rIsbtrRjTTK8oKNZmvVsbhVbWtb4jC73jg0C3kUCJEACRidw9hePqBPgkNzxXeZ68DekoCNSvVu3bjJs2DAV1Q4XeFJSkgwcOFBa+wxR8QiKgysdQXH4/ciRI1aD4hDhnpqaqoLiqqqqVJDczJkzVVBcbm6uWn/XguK2bNmigvMQFFdeXq6i41EGguKKi4tV/RYvXsygOD1GJPMgARIgATMCDWXlUnR3plTlfaL+t/uTj0qX2TeTkRUChhR0CCzc54hSx7YxBKhNnDhRiXRrn0H8zbetYSsZItyxbe3UqVMqOj0zM1MJr/m2teDgYLVGn5iYaHXbGiYT06dPt7ptLSoqSq23DxgwgAOMBEiABEhARwIq+O3njwh+encJlZg1y8U/gc/alhAbUtB1HA+mrLDeju1no0ePNgmzPcphniRAAiRAAp0nAIscljksdP9r+0vPF58R314xnc/YjXPwGEGHqxzucS0C3o37lE0jARIgAZcmwOC3jnWfxwh6x/DwLhIgARIgAUcSYPBbx2lT0DvOjneSAAmQAAnoRIDBb50HSUHvPEPmQAIkQAIk0AkCDH7rBDyzWyno+nBkLiRAAiRAAh0gwOC3DkBr4RYKun4smRMJkAAJkEA7CJgHv3WZNU0i//BLnvzWDn6Wl1LQOwGPt5IACZAACXSMgHnwW8TP7pOIzPs6lhHvMhGgoHMwkAAJkAAJOIyAefAbDouBVc6T3/TBT0HXhyNzIQESIAESaIMAg9/sO0Qo6Pbly9xJgARIgARE1Fns5ie/4RhXvilN36FBQdeXJ3MjARIgARKwIMDgN8cMCQq6YzizFBIgARJwbwKNjVKalS2V23apdgZPSJGw2+fKuV8/ZnrtKYPf7DsEKOj25cvcSYAESMDtCVw6XSQFs++QSycLmrTVKyBAGmtq1JvSGPxm/2FAQbc/Y5ZAAiRAAm5NoPhPf5PSrFVW2+jl7yexG1bytacOGAEUdAdAZhEkQAIk4M4Evht6g9Sfv2C1iT4R4dJn3053br5h2kZBN0xXsCIkQAIk4JoEjsWPlMaqausWelCg9DuU55oNc7FaU9BdrMNYXRIgARIwEoFLpwrk1KQ50lBeYbVafv36SO/cDUaqstvWhYLutl3LhpEACZCA/QjgxDdEtZcuzxb83lLqmbVEgieMsV9FmLOJAAWdg4EESIAESKBdBMrf2CQXnn5OYJ0j4cUqAYOvk+LHnpTGukvq/7z8fKXHM09IyNS0duXNiztOgILecXa8kwRIgAQ8igBOeyt5+nl16htS4MjhEpF5vwSNTDRxuFRQKOLlJb7RV3gUGyM0loJuhF5gHUiABEjAwARgiV945nnTATG+sdFKyPlSFWN1GgXdWP3B2pAACZCAYQhYrpPjgJjwxfMlfHEGz2E3TC/9tyIUdAN2CqtEAiRAAs4mYG2dHFa5b68YZ1eN5bdAgILOoUECJEACJGAiYMs6OXEZkwAF3Zj9wlqRAAmQgEMJcJ3cobjtUhgF3S5YmSkJkAAJuAYBa/vJ8VY0rpO7Rv+Z15KC7np9xhqTAAmQgC4ELNfJQ9LGqbeicZ1cF7wOz4SC7nDkLJAESIAEnEvAcp3c/9r+EvnHXzbZT+7cGrL0jhCgoHeEGu8hARIgAQMTqD30jTqS9eLWHaqWIanjLrvQu4Q22U/O95QbuBM7UDUKegeg8RYSIAESMCqBmi++ku9vzrBaPe+QYGm4WKk+4zq5UXuw4/WioHecHe8kARIgAcMROJP5O6lYl9NivbhObrgu061CFHTdUDIjEiABEnA+gePXjZaGiotWK+IVHCT9Dn7k/EqyBnYhQEG3C1ZmSgIkQAKOI1Cd96lU5e2Vi+/ukNr8wy0WjDXzvgd2O65iLMmhBCjoDsXNwkiABEig8wQg2ohUr877RIm4rSl0xlTp8fTjtl7O61yMgCEFvbKyUp566ik5e/aseHl5SUhIiPzoRz+SXr16SVFRkWRlZUlhYaEEBgZKenq6jBo1Sl1XX18v27Ztk61bt0pDQ4P07dtXFi1aJOHh4c26pbV8ampqZN26dZKXlye+vr4yePBgmTt3rgQEBKh8Dh8+LKtWrZKSkhIJCwuTjIwMiY+Pd7GuZ3VJgARchQBOcavK+1Sq/2OF4zAY84RtZ0GjkiRwZKJ6ben3026z2rTYjdkScP11rtJs1rOdBAwp6KWlpfLee+/JzJkzlVBrqa6uTpYtWyaTJk2SuLg4gfCuWLFCpkyZIrGxsXLgwAHZu3evLFy4UHx8fNTf+/fvV2Lcnny2b98u1dXVMnnyZFX0jh2XZ8Djx4+XsrIyWb58uSojMjJSUNeVK1fKggULlLgzkQAJkIAlgUuni0QaG8U3pqdNcCDY5gIOQTdPeH1p0KhECRyZJCE33tDszWe1B7++vG3tvVx1W0jaDWrbmn/8NTaVz4tck4AhBf348ePy+eefy/Tp05tQhcWek5Mj8+fPFz8/P/UZrGiI77hx42T9+vXSv39/SUhIUJ/B0s/OzpZ58+ZJaGioKa/W8klJSVECnZaWJtHR0eoe8+tRt3379sns2bNN+VmW65pDgbUmARLQm8DFnK1y5me/kca6SyprLz9f6f70nyV02o3NisI6+MWt26Xqo0+arYNj7dtcwHmSm9495R75GVLQv/nmG2WJR0REyIULF2TChAkyceJEOXnypOzevVsJupYgrgUFBcpKhxAnJycrVzuSZsHPmTOnidsdotxSPigLVr/5PbDC16xZo6zygwcPmsrT6rB582aJiYmRIUOGdHhU7Ny5s8P38kYSIAHjEQj6Il+inlpqtWLnHrpHLnXrKoEHj0jQZ19KwMEjza6rib9aaq69WiqHD5a6K2ON10DWqNMExo4d2+k8zDMwpKCbVxDr4i+//LKywOFGd1dB17VXmRkJkIDTCZwcly51x76zXg9vb5GGhiafaevgwTfewCNYnd57rlkBwws6sGoWMNbJ6XJ3zYHGWpOApxE4Fj9SGquqW2y2tg4enDZeudO9w7p4GiK2V2cChhN0RKe/+eabkpiYKP369ZOqqirlfkeAXI8ePVSEe2pqqgqKM/8MYp+fn6+C4uCShzWP348cOWI1KK61fHJzc9X6uxYUt2XLFhVRj6C48vJyVQeUgaC44uJi5aJfvHgxg+J0HpzMjgRcjQCC2S5uzVXR6HiTGQLhrCXvrmHS94tdrtY81tfgBAwn6OCFdfMXXnhBrVVjqxgC0CDwiFQ3324WHBwsM2bMMH1muW0NW8kQ4Y5ta6dOnVLR6ZmZmUp4W8vHcttaUlKSCtCztm0tKipKrbcPGDDA4F3N6pEACdiDACLQ8RKUynd3qL3htqTwO29TryllIgE9CRhS0PVsoJZXY2Oj2n42evRokzDboxzmSQIk4P4EtIh0HOpiuaUscORwCUkbL4FDB0nRT38tl05+3wSIb+9YiVmbpfaLM5GAngQ8RtDhKod7XIuA1xMi8yIBEnBvAuaudIi4+cEu2FKGveDW9oQ31tVJ2SuvSeX7HyhAwRPHSPidGSJm52u4Nzm2zpEEPEbQHQmVZZEACRiTQGNNrVTt+bda2w4clSTewUEtVrQ1Vzoj0o3Zv55eKwq6p48Atp8EPITAhWeWyoWnn2vS2ojM+9R7wbWkBbRZc6XjtaOaFc6DXTxk0LhYMynoLtZhrC4JkED7CZS/vl7O/vKPVm/sMne6NFwoUSe0WXOlc1tZ+3nzDucQoKA7hztLJQEScCCBE8k3NQtOs1a85krvMvtm8U/gzhUHdhGL0oEABV0HiMyCBEjAmAQQjV6Tf0iKH32yxT3hqHnkIw+rwDa60o3Zj6yVbQQo6LZx4lUkQAIGJgBXeW3+11KVt1e92KTuZEGzF5y0VH2fK7pLn4/fM3DrWDUSsI0ABd02TryKBEhAZwI1X+ZL1QcfKcs5aPQPJGDoIJtKsBTvmq8ON9sLrmWEPeEBCfFyqaBQLr7zvtX8I37+I4n46T02lc2LSMDIBCjoRu4d1o0E3JRA0T0PycV3tzdpXciN4+WKF/7e5P86It5Y+w64bkDTNfD6ejl9+4+l6oO8JvkHpYyU6Ff+T8THx01Js1meRICC7km9zbaSgAEIlDz3kpz/67NWaxKWMVt8ekQqd7ktlrdV8W6ljRB0JepeIkFjRinPABMJuAsBCrq79CTbQQIuQuDED9LkUuEZm2uruc3bK942F8ALScBNCFDQ3aQj2QwSMDoBRJwjaA0HvLT0FjIciRp+x23KXd7MbW70BrJ+JOBkAhR0J3cAiycBdyWgCXj1R5/Y/BYyvCP8yg+3uCsStosE7EqAgm5XvMycBDyHQFsCrh3agvPUy7LXWgUT9effStj82Z4DjS0lAR0JUNB1hMmsSMBVCUBka778Svz69BafHlE2NcNWAQ8cmShBoxLFO6yLKd/ix5+S0mWvNikn/J6FEvnbh2wqmxeRAAk0J0BB56ggAQ8m0FhdIxDXslfXmCgETxgj3X7xE/FP6N+ETGcE3Bri+qKzUvXRXvVRUPJI8Ynq5sE9waaTQOcJUNA7z5A5kIDLEii6/xdycfO2ZvXHWnaPvz+ugthaWgPXXOjWLHCXBcKKk4ALE6Cgu3Dnseok0BkCeN/3idFTbM6CAm4zKl5IAk4hQEF3CnYWSgLOJ1Cx8R0588CvWqyId0S4dJk+VWiBO7+vWAMSsIUABd0WSryGBNyIwMWtuVK5dbtytTdcrGyxZRGZ90nEz+5zo5azKSTg3gQo6O7dv2wdCSgCJhF/d4fgfHRT8vYWaWiwSik2Z5UEDEogQRIgARchQEF3kY5iNUmgvQRaEnGshXeZna7e/41zzc/+6tFmWYctvFWiHvt1e4vk9SRAAk4kQEF3InwWTQJ6E7BFxH17xTQptu74SalYt0mqP/tS/K/qJyFT0yQwaajeVWN+JEACdiZAQbczYGZPAvYm0BERt3edmD8JkIDjCVDQHc+cJZJAiwQaSsuk8v1dcunMOQkcfn2LljJFnIOIBEjAkgAFnWOCBAxCoOT5l+X8X55pUhsEpXV/+nHxvyauxcA28zVxS3e6QZrGapAACTiAAAXdAZBZBAm0RaDmi6/k+5szrF7mG32F2l5mHp1OEW+LKD8nAc8jYFdBr6+vl6qqKgkJCREvLy/Po8sWk4CNBIofe1JKX1zZ6tUUcRth8jIS8FACugp6XV2dbN26VcaPH69wvvTSS0rIIyMjZebMmeLj4+OhmNlsEmidwOm5d0nVR5+0eFGPf/5VQqdNIkYSIAESaJGAroJeWloq77//vsyYMUPy8/Pl1KlTkpqaKm+99ZZMnDhRwsLC2BUkQAJmBOBGL39jo1x46l/SUHGxRTZ99u0Un4hwsiMBEiABxwh6RUWFvPPOOzJ9+nTZvHmzxMfHyzXXXCPr1q2TCRMmSHg4H0gciyQAAngxCoS8dHl205PbrOAJHp8iPV/6B8GRAAmQQKsEdLXQGxsbZdu2bZKTkyP9+/eXu+66SxoaGtT/TZo0Sfz8/NgdJODRBCDkF555XsrXbjRxCBw5XCIy75eaLw7I+SeaR7n3+Mdfxa/flR7NjY0nARJom4Cugt52cbyCBDyTQFXeJ1Ly9POCn1rqMmuahM5Ol6CRiab/a7IPPWmo2ovORAIkQAK2ENBd0BHVvmfPHgkICJDk5GQ5d+6cREVFdTjK/dNPP5Uvv/xS7rjjDtUeRM4vXbpUrdFrQXb33nuvJCQkqM/gDUBgHjwDffv2lUWLFll19RcVFUlWVpYUFhZKYGCgpKeny6hRo1Q9a2pq1DJBXl6e+Pr6yuDBg2Xu3LmqTUiHDx+WVatWSUlJiYoLyMjIUMsLTCRgSaD8jU1SsXaDSci9u4SqM9RhkXPPOMcLCZCAngR0FXREua9Zs0aJ69GjR1Vk++7du+XkyZNy6623tjvKHUL+wQcfqAkB7keC2G7atEmmTp2qhNg8HThwQPbu3SsLFy5UZeHv/fv3KzE23zaHei5btkwtA8TFxak8V6xYIVOmTJHY2FjZvn27VFdXy+TJk1X2O3bsUD8RvV9WVibLly9XZSB6H4GAK1eulAULFjDoT8+R6cJ5IdANJ7ldePo5tVaOBCEPXzxfwhdniHdYFxduHatOAiRgVAK6CroW5Y4AOC3aHevqb775pop2b09Q3LFjx1RgHSLmP/roI/UTCWVs2LBB5s2b12xNfv369WrtHhMKpMrKSsnOzlbXhoaGmvrg7Nmzap1//vz5pjxgjUPEU1JSlECnpaVJdHS0usf8+uPHj8u+fftk9uzZpvwsyzVqZ7Ne9iUAIS/Nym4S6OYbG62s8S6zb7Zv4cydBEjA4wnoKuiIcoe7e9y4cZKbm6tEGNbw2rVr5eabb24iqq2RLy4uVoI7a9YsuXTpkmlyoInrkiVLJCgoSLm8hw4dqsqBOxxCDDc/XO1ImuU9Z86cJpMJiDI8BxB0LUGkCwoKVDQ+rHXzezCJgOcBVvnBgwfVdbDmtYSJR0xMjAwZMqTDA2rnzp0dvpc3OpeA77nzEvbWOxLywb9NFamJv1rKbxwnVcMHObdyLJ0ESMCwBMaOHatr3XQVdNTs888/VwJ8/vx5ueqqqwSWNvagQ+RtSRDz1atXK6tac2lr1r7l/bD+Ya1DTEeMGOHSgm4LG17jeAKNdXXi1cLuDAS4lWVly8V3Ly/JIIWkjZOwxfObBLo5vtYskQRIwBMJ6C7ogAirHO5upODg4HZtV0OwG4LetIRAN+SVlJQkd955pykwTftcs6xhMdPl7olD2D5tvrh1h5S9vFqq9nwsXv7+EnrLZOn647vEr29vtT5etnxls4h1BrrZpy+YKwmQgG0EdBd0vaPczU+fQ5MQxd6tWzcZNmyYimqHexxiP3DgQBX5jqA4uNIRFIffjxw5YjUoDhHuWNdHUBzqjCA5BPEhKA7LBZhEaEFxW7ZsUQF4CIorLy9X0fEoAx4EeBRQh8WLFzMozrYxZ/irKja+I2ce+FWzenoFBIhPZIRcKihUnzHQzfBdyQqSgEcR0FXQ9Y5yR09YCjrEF2vliGDHljIEr8GlDwG33LaGrWSIcEcwHo6hRXR6ZmamEl7zbWvwImAdPjEx0eq2NUwYcPqdtW1riMDHevuAAQM8auC4c2O/GzZe6ovPt9hELdAN288Yse7OI4FtIwHXIqCroOsZ5a43Rqy3Y/vZ6NGjm7nt9S6L+bkugYaSMjl+/ZgWG4AT23rn/veUN9dtKWtOAiTgbgR0FXS9otztARmucrjHtQh4e5TBPF2fAF6Qcvy60S02JHBkosS8/qLrN5QtIAEScDsCugo66HQ2yt3tCLNBLkUAe8m/G5EqjVXVVusd+YdfSvidt7lUm1hZEiABzyCgu6ADW2ei3D0DO1tpRALYhlZ0d2aLbz/z69dHem9fL+LtZcTqs04kQAIeTkBXQcdBLjhqFYe9aOesezhfNt9FCOANaBeefl7VFm8/6/aLn0jFurelMne3eAUGSui0G6Xr/XeIV1DT44ZdpHmsJgmQgAcQ0FXQEYGOveCICLc8Z90DWLKJLkgALvazv3jEdDhMxM/uk4jM+1ywJawyCZCApxPQVdABE8eqnjhxQp2Jbv5CFE8HzfYbj0Bt/mEpvDtTvUAFe8q7P/WYehMaEwmQAAm4IgFdBR2R5M8++6x6mYl56t69uzz44IPSpQvfMuWKg8Qd61y+dqOyzJH8r+0vPV98hq8zdceOZptIwIMI6CroHsSNTXVRAnCxFz/6vwJBR+oya5qyzJlIgARIwNUJUNBdvQdZf5sJwMV+5uePCH7CxY4taHytqc34eCEJkIDBCegq6Dj//JlnnlFnnPv7+6tXn3799ddy9dVXq7V1vJoUx7QykYCjCeCNaHCxw0KHi73H3x8T/wQe1+vofmB5JEAC9iOgu6C/8847Mm3aNNMb1s6cOSNffPGF3HDDDSoCftKkSTa/F91+zWbOnkQALvbS5dmqyXi9KVzsPIPdk0YA20oCnkFAV0G3fJGKhnDdunXKOsd7zfETL0thIgF7E4A1XnDrXcrFjhT5yMMSvjjD3sUyfxIgARJwCgFdBR0nxL388ssybtw45WbHtrXTp0/Le++9J7NmzRJY77DQ8XYzJhKwJwHzU9+wXh6zZjld7PYEzrxJgAScTkBXQUdrcLhMTk6O5OXlqTX0IUOGyC233CJdu3ZVL0fB60aZSMCeBCxPfeu57Bm62O0JnHmTAAkYgoDugm6IVrESHkmAp755ZLez0SRAAv8hoLugFxUVyapVq6Rnz54yZ84c2bdvnyQkJEhQUBChk4DdCPDUN7uhZcYkQAIuQkBXQcfLWRAAh2NfP/74Y5kxY4YcOXJEduzYIYsWLTJFvrsIG1bTRQjw1DcX6ShWkwRIwK4EdBV0Lcpdi2iHoCNpUe6MbrdrX3pc5jz1zeO6nA0mARJohYCugo6AuM2bN0tycrLs2bNHWeg43/2tt96S2bNn0+3OodhhAjgYpvbQNxIwOEGCb0hWW9F46luHcfJGEiABNySghTf8cQAAIABJREFUq6CDD9609sorr8ixY8fUATKwyufPny8DBvBULjccP3ZvUsXGd+TMA79qUo53aIg0NjRIY2UVT32zew+wABIgAVchoLugu0rDWU/jE2isrZPjA5OlsabGamV56pvx+5A1JAEScBwBXQUdQXEIgoPrHQmR7ThgJiAgwHEtYkluQ6BiXY6cyfxdi+2Jzl4qQck/cJv2siEkQAIk0BkCugk6Xr7y3HPPSWJiovTr10/VCafE7d69W+6//37p27dvZ+rJez2QgPkZ7NaaH/mHhyX8Th7l6oFDg00mARKwQkAXQceRrytXrpSpU6dK9+7dmxRz9uxZdXIc1tH9/PzYCSRgE4HyNzbJ+T8/JfXnS1q20F9bJkGjkmzKjxeRAAmQgLsT0EXQsV1tw4YNMm/evGaiDbFfvXq1pKen86Us7j6aOtk+bEMrzcoW7Cu/dKrgcm5eXiKNjc1y9uvTS3rvyulkibydBEiABNyHgG6CjjepafvOLfFwH7r7DBh7tATijfPXsTUNoo6Ed5aHL54vXgH+zaLcfbpFSI9//EWCkkfaozrMkwRIgARckoBugv7EE09IdXW1VQiBgYHym9/8hha6Sw4R+1Uab0Qry8pWQq6lwJHDJSLzfgkamdik4IvvbJfaw0ck4PrrJHjcaPtVijmTAAmQgIsS0EXQXbTtrLaTCGB9vHT5StN7ylGNLrOmKSH37RXjpFqxWBIgARJwbQIUdNfuP5epvbX1cbynHG718MUZfL2py/QkK0oCJGBUAhR0o/aMm9QL6+NaoJu2Pu4bG62s8S6zb3aTVrIZJEACJOB8AroIen19vfj4+Di/NayBYQhgfbzijY0qYl1LLa2PG6bSrAgJkAAJuDCBTgt6RUWFbNy4Ub18BQnvQ+/Vq5cLI2HVWyXQ0CCVH+SJ1NZK4MhEgdvcPGF9vGLtBoGga4nr4xxTJEACJGB/Ap0W9LKyMtm0aZPMmjVLRbm3tn3N/s1hCfYkUPL8y3L+L880KaLr/XdI1x/dKeVvbJTS5dmm/ePa+jjc6gx0s2evMG8SIAESuEyg04KOTHB++/r16wXHv1ZWVkqXLl2a8MXpcQ8++GCz/2+rE3Am/IsvvijTpk0zHR0LD0BWVpYUFhYKtsPhwJpRo0aJl5eXwPW/bds22bp1qzQ0NKh7Fi1aZHW7XGv54Ex67J3Py8sTX19fGTx4sMydO9d0Jv3hw4dl1apVUlJSImFhYZKRkSHx8fFtNUfXz2u/+fayJfzvz8TvylgJmTRBQm5K1bUM88wubn5Piu5/2Gr+XoEB0lh9+QUq2vp4yI03MNDNbr3BjEmABEigOQFdBF3LFu8+x3vQJ02a1GnWEPPXX39dIK433nijEmecOrds2TKVf1xcnPpsxYoVMmXKFImNjZUDBw7I3r17ZeHChWpNH3/v379fiTEEX0tt5bN9+3blbZg8ebK6ZceOy/ukx48fL/BILF++XJURGRkpOCUPx94uWLBAibsjUvnaDXL2F39oVlTIlFS54rn/1b0KCGw7nXGf1B0/0WLeWB8Pv3O+QMiZSIAESIAEHE9AV0E3r775G9fa2yxY2jgu9tprrxVMEiDm+GftXHhY0RDfcePGKS9B//79JSEhQRUJb0F2drY6khbvZtdSa/mkpKQogU5LS5Po6Gh1i/n18ELs27fPFDOAzy3LbW9723v98cFjpKG0zOpt0Sufk6CUUcr1fenU6SbX1OQfMp3Epn1Q/dF/17rxf/Vl5U32h9tat75f7RG8p5yJBEiABEjAOQR0F/Svv/5aXnrpJenZs6dqEVzjt99+u80u6cbGRuU2j4iIkOHDh8vOnTtNgg4xxdvb8KIXLUFcCwoKlJUOIU5OTja55zULfs6cOU3c7q3lM2HCBGX1m98DK3zNmjXKKj948KCpPK0OmzdvlpiYGBkyZEiHexHttCX5HzshV/zhKVsu1e2aS1HdxKesQrxqa63m2ejvL6de1N8zoFsDmBEJkAAJGJDA2LFjda2VroIOq/yNN95QZ7qHhFy21i5evKjWoxE0h/ejt5Yg5u+9957gJyxkuMlzc3M9QtBt7dWqD/Lk9Pz72rwca9m+vZueuhaQEN9sXTtwVNMjVn3Cuoh/woBm+Ze+tFqK//g/VssNv2ehRP72oTbrxAtIgARIgATsR0BXQYclay3K3daXs8CiRsDboUOHTC3GhMDf319+8pOfqFezWr6K1dNc7o1V1XIsvuWXkkQ98TsJy5hllxFTdHemXNz633PXUUhg4hDpmbVEvMMdEz9gl4YxUxIgARJwAwK6CjoEGdHfN998swoYQyouLlb71G+77TZTlHh7uJlb6Ahmg+CnpqaqoDh4BBAkN3PmTBUUl5+fr4Li4JJHUBx+RwS+taC41vJBmVh/14LitmzZoiLqERSHNX3cizLQRrQPLvrFixc7LCiu+I9/k9KXVjXD6B0cLH2+3ClednzvfHXeJ1K580NprKuToB+OkODxKe3pTl5LAiRAAiRgJwK6CjrqeOLECRUFji1dSF27dlVid+WVV3aoCeaCjgzMt5sFBwcr935iYqLVbWvYSgYxDw8Pl1OnTql6ZWZmKuFtLR/LbWtJSUkyffp0q9vWoqKi1Hr7gAHN3dQdarCNN114+nn1ylEthdyUJhGZ94r/NVfZmAMvIwESIAEScCcCugu6UeFgXR7bz0aPHt0hT4FR21X79VHx7RUtsM6ZSIAESIAEPJeAxwg6XOVwj2P7GxMJkAAJkAAJuBsBjxF0d+s4tocESIAESIAEzAlQ0DkeSIAESIAESMANCOgq6NhihkNhcMiLnx0jrd2AO5tAAiRAAiRAAroS0FXQsa0Mb17DoTDmR63qWmNmRgIkQAIkQAIk0IyAroKOSHLtrHOcre7t7a0KxE8IvPkLUtgXJEACJEACJEAC+hHQVdBx0Mvbb7+tDl8xT3id6k033dTm0a/6NYs5kQAJkAAJkIBnEdBV0D0LHVtLAiRAAiRAAsYhoLug4wQ2HP+Kt63hBDW8DQ2vM23rxSzGQcKakAAJkAAJkIDrEdBV0LUjU/FO8Y8//lgdy4qz1HFC26JFixj57nrjgzUmARIgARJwEQK6Crr2tjW8U9z8rWu2vm3NRZixmiRAAiRAAiRgOAK6CjqC4jZv3izJycmyZ88eZaEjQO6tt96S2bNn0+1uuO5nhUiABEiABNyFgK6CDih429orr7wix44dU1vV8KYzvGrU0W8jc5cOYjtIgARIgARIwBYCugu6LYXyGhIgARIgARIgAX0J2EXQz58/L9999506SCYuLk69f5yJBEiABEiABEjAfgR0FXScFPfuu+/KN998I0lJSarWWEsfNGiQpKam8qQ4+/UjcyYBEiABEvBwAroKellZmTopDvvPfXx8FFqc77569Wq55ZZbaKl7+GBj80mABEiABOxHQFdBR5T7li1bZNq0aaY95/X19eqFLbDQQ0JC7NcS5kwCJEACJEACHkyg04ION3tFRYU0NDQojIhyxwtasHUNL2UpLCwU7E+HC54vZ/HgkcamkwAJkAAJ2JVApwW9pReymNeaL2exax8ycxIgARIgARKQTgs6GZIACZAACZAACTifgO6CDnc7Ittra2tNraOF7vyOZg1IgARIgATcm4Cugo4o95UrV8rMmTMlMDDQRA5r6Tg1jmvo7j2Y2DoSIAESIAHnEdBV0LGevnHjRrVFLSAgwHmtYskkQAIkQAIk4GEEdBV0sDt58qQcPXpUrr/+ehXljkQL3cNGFZtLAiRAAiTgcAK6Cjr2nK9atUqKi4vVS1m0xDV0h/crCyQBEiABEvAwAroKOvab4+hXvCqV6+UeNpLYXBIgARIgAacS0FXQa2pq5LXXXpOpU6dKZGSkUxvGwkmABEiABEjAkwjoKugIisvOzlZr6P3796fL3ZNGEttKAiRAAiTgVAK6CrrlMbBayxgU59Q+ZuEkQAIkQAIeQEBXQfcAXmwiCZAACZAACRiSgK6CXl5eLs8++6ycPXu2SWO7d+8uDz74oCDanYkESIAESIAESEB/AroKumX14ILPzc2VK664QhISEvSvPXMkARIgARIgARJQBOwq6Cigrq5OvQ998uTJEhQUZBN2bH9DtPyhQ4fUa1lHjhwpM2bMUKfPYa/70qVLJT8/X3x8fFR+9957r5ow4LNt27bJ1q1b1X19+/aVRYsWNdkTr1WgqKhIsrKy1OtdcUxtenq6jBo1Sm23Q7T+unXrJC8vT3x9fWXw4MEyd+5c0+l3hw8fVvvtS0pKJCwsTDIyMiQ+Pt6mtvEiEiABEiABErAHAbsLuraVbfr06Ur8bElbtmyRa665Rq6++mqBlf/mm2/KgAEDZNCgQUpsMUHA1jjz8+KR74EDB2Tv3r2ycOFCJfb4e//+/UqMzffFY5KxbNkymTRpksTFxak8V6xYIVOmTJHY2FjZvn27VFdXq0kI0o4dO9TP8ePHC86rX758uSoDW/Mw+cD59QsWLLC5fbYw4DUkQAIkQAIk0B4Cugq6tTV0rJtDzIcNG9ahw2bOnTunzoeHBa0J6IYNG2TevHni5+fXpK3r169X2+U0935lZaXaRodr8XIYLWGNPycnR+bPn2/KA9Y4RDwlJUUJdFpamkRHR6tbzK/H2+T27dunDs/RkmW57ekAXksCJEACJEACehDQVdD1qJCWhzY5uHjxopoQJCUlqQkBxHXJkiXKfQ+X99ChQ03ueAhxcnKycrUjaZb3nDlzmrjdIcq7d+9Wgq4liHRBQYFMmDBBWevm98AKX7NmjbLKDx48qK6DNa+lzZs3S0xMjAwZMqTDCHbu3Nnhe3kjCZAACZCA6xEYO3asrpU2rKBrrYTLHevViYmJyu1unvAZrHWI6YgRI5Rl7aqCrmuvMjMSIAESIAGPI6CLoLe0XQ004caGNf2nP/3JanCaLcT37NkjsNThBrdMmmUNi5kud1to8hoSIAESIAF3JKCLoFsDg4hzBKjhZS233nqrsq5teWELotMRBAeLvF+/fipyHZY3It2RB6LYu3Xrptbk8Rnc43DHDxw4UEW+o0y40hEUh9+PHDliNSgOEe6pqakqKA5H1iJIbubMmSooDlvtsP6uBcUhSA8BeAiKw+QF96IMrOnjzXKow+LFixkU547fELaJBEiABFyEgO6CDjc4tnW9/vrrcuONNyqx1baX2crkwoUL8sILL6i1ak1IJ06cqPKB+ELgEcGOLWWw2rXPLLetYSsZItzxKtdTp06p6PTMzEwlvObb1oKDg9U6PCYR1ratoQ1Yx8e2OSTzbWtRUVFqvd1yOcDWtvI6EiABEiABEtCDgK6Cfvr0abV/HAfJQABt3XeuR0PaygMTDWw/Gz16tEmY27qHn5MACZAACZCAqxDQRdCxr/uNN96Q8+fPy2233SYRERGGaz9c5XCPaxHwhqsgK0QCJEACJEACnSCgi6C3FhSHuvEs9070EG8lARIgARIgARsI6CLoNpTDS0iABEiABEiABOxIgIJuR7jMmgRIgARIgAQcRYCC7ijSLIcESIAESIAE7EiAgm5HuMyaBEiABEiABBxFgILuKNIshwRIgARIgATsSICCbke4zJoESIAESIAEHEWAgu4o0iyHBEiABEiABOxIgIJuR7jMmgRIgARIgAQcRYCC7ijSLIcESIAESIAE7EiAgm5HuMyaBEiABEiABBxFgILuKNIshwRIgARIgATsSICCbke4zJoESIAESIAEHEWAgu4o0iyHBEiABEiABOxIgIJuR7jMmgRIgARIgAQcRYCC7ijSLIcESIAESIAE7EiAgm5HuMyaBEiABEiABBxFgILuKNIshwRIgARIgATsSICCbke4zJoESIAESIAEHEWAgu4o0iyHBEiABEiABOxIgIJuR7jMmgRIgARIgAQcRYCC7ijSLIcESIAESIAE7EiAgm5HuMyaBEiABEiABBxFgILuKNIshwRIgARIgATsSICCbke4zJoESIAESIAEHEWAgu4o0iyHBEiABEiABOxIgIJuR7jMmgRIgARIgAQcRYCC7ijSLIcESIAESIAE7EiAgm5HuMyaBEiABEiABBxFgILuKNIshwRIgARIgATsSICCbke4zJoESIAESIAEHEWAgu4o0iyHBEiABEiABOxIwJCCXlRUJC+//LIUFhaKt7e3pKWlycSJE8XHx0fwWVZWlvosMDBQ0tPTZdSoUeLl5SX19fWybds22bp1qzQ0NEjfvn1l0aJFEh4e3gxha/nU1NTIunXrJC8vT3x9fWXw4MEyd+5cCQgIUPkcPnxYVq1aJSUlJRIWFiYZGRkSHx9vx25i1iRAAiRAAiTQOgHDCfqlS5dkw4YNkpKSIj169FAiDXGHqPfs2VOWLVsmkyZNkri4OIHwrlixQqZMmSKxsbFy4MAB2bt3ryxcuFCJP/7ev3+/EmMIvpbq6upazWf79u1SXV0tkydPVrfs2LFD/Rw/fryUlZXJ8uXLVRmRkZFSWloqK1eulAULFihxZyIBEiABEvAMAkfKqlVDrw4LNESDDSfo5lQaGxvl5MmT8v777ytRrqiokJycHJk/f774+fmpS2FFQ3zHjRsn69evl/79+0tCQoL6rLKyUrKzs2XevHkSGhpqyvrs2bMt5oOJBAQaE4jo6Gh1j/n1x48fl3379sns2bNN+VmWa4ieZSVIgARIgATsRgBinr7jiMp/ww1XG0LUDSvop06dkn/9618SFBSkxBMubYjp7t27laBrCeJaUFCgrHQIcXJysnK1I2kW/Jw5c5q43VvLZ8KECcrqN78HVviaNWuUVX7w4EFTeVodNm/eLDExMTJkyJAOD56dO3d2+F7eSAIkQAIk4DgC31/ylt+dCRD8RIr1bZDHe9Son+1JY8eObc/lbV5rWEHXaq6J8rRp05Ql7q6C3mZP8QISIAESIAGnE9Asc83drlUIbndnW+qGF3TAWrt2rbLQsYZOl7vTxzMrQAIkQAIeSaDyUoMkvZ0vlmJuLup7b0qQYN/Llrujk+EEHVb466+/LlOnTlVBZ1VVVfLSSy/JjBkz1N+IcE9NTVVBcfgMQXIzZ85UQXH5+fkqKA4ueQTF4fcjR45YDYprLZ/c3Fy1/q4FxW3ZskVF1CMorry8XNUBZaA+xcXFykW/ePFiBsU5evSyPBIgARJwIIHvKmrkyK5MOV1V16zUUF9v+UFUqESPfsqBNWpalOEEHdU7ceKEiiTHtrDg4GAl5omJiSpS3Xy7meVnltvWYNUjmA7b1rAmjzwzMzOV8LaWj+W2taSkJJk+fbrVbWtRUVFqvX3AgAFO60QWTAIkQAIkYD8CJbX18vAnJ2XF0XPyfdiPWi0oKv1j+1WkjZwNKej2oIGIeWw/Gz16tEmY7VEO8yQBEiABEnAPAhDyfx4qkn8cLBL8jkRBN0DfwlUO97gWAW+AKrEKJEACJEACBiRgTcin9e4qTyX2lpD3U2ihG7DPWCUSIAESIAESaELg1aPF8tiXBYL1cqQxV3SR318fo34indswgoLOMUMCJEACJEACRiXQlpA31pVL1bevSeWhZRR0o3Yi60UCJEACJOC5BHYVlcsvPjkpX5yvVBCuDPFXFvnCq6LU3/WVp6XmZI5UHX1NIOptJQbFtUWIn5MACZAACZCAjgQg5I9/USA7iy6LtDUhrzq8TKpP5JhK9YsaJnXnPqOFrmM/MCsSIAESIAES6BABrI3f/eFxk5CH+/nIA9deoaxyzSK3FPKA3jdJ0FXzxDe8v9Sebv2Ybv9ofY9zbU8jPWbbWnug8FoSIAESIAH3IgAhf/zL02ovOZIm5BDzrv4+UnfuU6k8/KL6qSUIeXD8PeITfPlFXUZPFHSj9xDrRwIkQAIk0GEC5ofCaJn8JP6yRW5NyL38QiWw91QJvGqeywi51i4KeoeHCW8kARIgARIwAoG/5xeqajyU0NNUHWt7yRdcFSm/HxwjfUIDpObk22p9XLPIIeRBcfMk6Kq54uV3eYuaqyUKuqv1GOtLAiRAAiRgIgAx//Wnp9TffxneS+68unuz0920Q2E0Ia889IKKXkdyByGnhc4vBAmQAAmQgEsTMBdzrSERAb5yoeaS+lM7FCalm0ht4S4xF3Lv4GgJHnC3BF451aUZmFeeFrrbdCUbQgIkQAKeQ+Dz938qX5VUWW1wiK+3RI58UiDkOAzGfA+5Owo5LXTPGfdsKQmQAAm4HYG2jmANjr+7iZBjDznWyJ25rczenUAL3d6EmT8JkAAJkIBuBDadLFFvP1tVtcCmPCHkcK37RQ236XpXvoiC7sq9x7qTAAmQgAcQ0CLWVxwtNr00pa3XmPr3HKsi1j1ByOly94AvAZtIAiRAAq5MAOer//PQGdNhMGiLdkTrlANTWm2aM89UdxZzWujOIs9ySYAESIAErBLAm89ePXrOdDwrLsLWs59ee4X8MPC0VH/7WpMz1q1lQkHn4CIBEiABEiABJxCw5lbH8awLroqSn17bQ3pe2CZVR1fLpdKvbaodBd0mTLyIBEiABEiABPQh0JpbfVpUtfifXKusce3VpdrRrNiO1lqioOvTP8yFBEiABEiABFolALf6Pw4Vmd5Dbu5W/0HtribHsuIz3/BrJDBungREj1VHsxr5rWfO6nquoTuLPMslARIgATckcLqyTrUqOtivWevwxrNXvy1W287gYkfS3OoP9muQqOKtTfaOwxq/HK1++dWlTK0ToKBzhJAACZAACehCAGKevuMbldeGG64xifquonKBRa69uhSfD44Ilgeu7SFzQ75S1ri5xW1pjetSOQ/IhILuAZ3MJpIACZCAvQloYo41caTruwXLgrgoefXbc03c6njj2eJel+T6qlypOZFjekkK7sH7x3G2uiftHdezXyjoetJkXiRAAiTggQTO7rpX9pdUycW6y250y7S47hfywLVXyB3dTkjXc1ubbDnD2epBcXOVkLvqa0uN0uUUdKP0BOtBAiRAAi5I4NvyagnbPqbVmgcNfEhqv11Na9zO/UtBtzNgZk8CJEAC7kYA56nvLCoXrI3Dxd7WMaxa+2GNB/aeKgFXThWf4Gh3w+L09lDQnd4FrAAJkAAJGJsARPuDM+Wy8cRlITdPiFLPD7q31QYgUh0udXd+05kRepCCboReYB1IgARIwEAEsKUMVjgscAg4tpuZJ0So39y7q4yP8pIkn6+l7N8Pt1p7TzzkxRndSUF3BnWWSQIkQAIOIFD2nyC1MD+fNkuDeG/8j4hrkeraTXghytieXWTMFV0Ep7cFFu+WunOftnm4i3Y/Bb1N/LpcQEHXBSMzIQESIAFjEYCYp2//z57w8deIpajD6t50qkR2Fl5eC9cOetFagZehjL3isohf53NKak6+rUTc8ix17Bm/VHq5nJYSBd0xY4OC7hjOLIUESIAEHEZAE/MPz1SoMn/YI1ReSY5TAWywwltyo0O8YYlP6+kjtYW7lIDXnN5pOkcdeeH0Nr/I4Wo9XDuG9dyGERR0h/VuywVR0A3QCawCCZAACehFwFLMW8oXwWw3X9lVWeCwxHt5n5fawp3KjQ4hN0+ITg/oOVaJuLVDXyyvtyyTB8Xo1but50NBdwxnlkICJEACuhOAm/zLC5XyXUWtfHexRlngz5Xe1mo5q/tvUiKOk9zqzn32HxHPbbJHHBn4RQ1T56j7R4/jFjPde84+GVLQ7cOVuZIACZCAicDf8wvV7w8l9OwQFQj1iYu18oUm3hU16nfLdW9k3tae8C7D/iA1p3OVmGuvJMV92otQYE1rrvQOVZY3OY2AIQW9qqpKVq5cKQcOHFBgxowZI7fccov4+PhIfX29LF26VPLz89XfSPfee68kJCSoz7Zt2yZbt26VhoYG6du3ryxatEjCw8ObAS4qKpKsrCwpLCyUwMBASU9Pl1GjRomXl5fU1NTIunXrJC8vT3x9fWXw4MEyd+5cCQgIUPkcPnxYVq1aJSUlJRIWFiYZGRkSHx/vtE5kwSRAAsYlADH/9aenVAX/MrxXi6KOILXvLtYqixtCvauwXI5frG22ZcyypbC2w/195PqIYGV1//CzNJthIKAN6+E46IVvM7MZm2EvNKSg79q1S4KDgyUxMVEaGxvlzTfflKuvvlqGDBmixHbTpk0ydepUJcTmCROAvXv3ysKFC5XY4+/9+/crMYZQa6murk6WLVsmkyZNkri4OJXnihUrZMqUKRIbGyvbt2+X6upqmTx5srplx44d6uf48eOlrKxMli9frsqIjIyU0tJSNflYsGCBEncmEiABEgCB8s8flfySKvm0+GITIP3DAqV7oJ9s6vpj5SIvra1vdliLJUHs++7q76Nc5fgJ4db+D1HnjXUV0lB1WuorC6Ty0LJWOwBudOVOpyvd7QaqIQXdkvLmzZuVwI8bN04J6IYNG2TevHni59f0fbvr16+X/v37K2sdqbKyUrKzs9W1oaGhpmzPnj0rOTk5Mn/+fFMesMYh4ikpKUqg09LSJDr68tGE5tcfP35c9u3bJ7NnzzblZ1mu240SNogESKBdBGBth7yf0uo9sWX/avI5gtQg1H1C/aVPSICKNu9Wf1YG+JdI46Vy03YxuMqR2gpEa6lwbiFrV1e61MWGF3S43+Eanz59usTExChxXbJkiQQFBSmX99ChQ2XGjBnKHQ4hTk5OVq52JM3ynjNnThO3O0R59+7dStC1BJEuKCiQCRMmKGvd/B5MItasWaOs8oMHD6rrYM1rCRMO1A0ehI6mnTt3dvRW3kcCJNAOAhcbLnvrQrwb23GX9Uu/rPGRokteUnjJS47W+khRPX56q4vbWsv+ldezMtznG4nwbpSBPifFu7FaguoLxLuxSvwbzotfwwWb6lfnHSG13hFS591N8Hv36vdave+rrv9rU768yP4Exo4dq2shhhZ0rImvXr1arr32Whk+fHizhsMdD2sdYjo/UlhWAAAbJklEQVRixAiXFnRde5WZkQAJWCXQ1mEr1m7S1ra1w1e+PF/ZYkCadj9OVvvI565O9wIC1bS1bax1I8FdjoT/t/a6Ue4J7zR2l83AsIKOde7XXntNBZthLd18DdyctmZZw2Kmy91lxyErTgJ2JVB9Ikeq6xvk2YNFcqTs8rnkV4cFyIPXXiGBPt7qxSEQbPPtXwhQszwC1bKSWNMe6HNKBoY2yDCvQxIilXJF3XFpqCxotg3MWgNN4hx2WZyx3xtvIfMOjunwVjEKul2HkqEzN6Sgw83++uuvK6tbWw/XKCKKvVu3bjJs2DAV1Q73eFJSkgwcOFBFviMoDq50BMXh9yNHjlgNioMbPzU1VQXFoTwEyc2cOVMFxeXm5qr1dy0obsuWLSoAD0Fx5eXlagkAZSAorri4WNVh8eLFDIoz9FBn5YxG4L2CUlWl1Jjmu1D0rmtbIme5nm1evjrHPLhQBnVpkMGNhyTWv0bCq78V/5pCm0S7pbZwLVvvXmZ+hhR0rElj21hISIiph0aOHKmC28y3tGFLGYLXJk6caNrSZr5tDdY9Ityxbe3UqVMqOj0zM1MJr/m2NQTcYR1e8wRYblvDhAFr+Na2rUVFRan19gEDBnA0kQAJ2EgAYp6+/Yi6esP4qzss6trBKshH2+6F37HlC6mkrt6m93VD0FMjKmVwYKmk+H0jUT7V0qPumIRdOtOmaGPrF6xruMQ1Fzks7AvvpbdKg4Ju42DhZTYTMKSg21z7dlyI9XZsPxs9erRJmNtxOy8lARLQgQCOFd13vlL+sv+0NDReDkrz9vKSXw+KliHdgk3vy4b7G0lzgeN3bYsXfrd8J3dbVWsrQK2t+zVXuO9/XONwlUPEW9u73ZZXgILeFnV+3l4CHiPocJXDPa5FwLcXFK8nARLoPIG2RK4117e10k1bvRq+k7igOrnSv1Yia49J39AACS7bJ75eXhJcV9Smla0mFv9Zv26PaLdGBOv2rSWs2zORgJ4EPEbQ9YTGvEjA3Qhkf1usmpQRF9nppilLuq5eBZkhae5vWNVtWcqaoCPYDCnar0bGBhep36/xOiHdfarFr6ZQujeeU//X0b3Ylo2ktdzpbmcGBiBAQTdAJ7AKJOBMAhDzO/ccU1XIGt2vTVHXtnGZR4TjtLOWzhY3b1tbgq69lcvWKHEtb8269vL9rxv88rauUBUxzvVsZ44wlu0oAhR0R5H+/+2dWWwVV5rHPy/gBWMDhgSbsDlscRKWsDc4piGAYVDYAgGxtAPqJJ2HRDz0PHXPQ2ZeotbMQ0aaDFggQtiVsAgGEpqwS0FAaDZBCHtiGRzH7Q1vGNuj/3Hqqny5rrouV7nOtf9HssC+dbbfV7f+dc75zvlYDwloRqD0xEopqX2qgn6Y0wvdukpcdJT8Y8RnAZHG3utwzhVHOcaRpPO63ZOk2Bj5XeyPqvh+9fdVaM7WpuCtXc32Zvd+9nyKUOXbTfVzhN5aq/B6HQlQ0HW0CttEAu1AwE7kWlrPxjau8d0q5JX4UhkSWyL9o4slNaZGUmvvSUz948ARpU66kDzhb4FRNfZju5VwrrpV6j7m39yqiuWQgG8EKOi+oWfFJOA9AWNbV6gIXnbT3//V7a8yMa5AkqOqZVDjA+laXynxVXeahdy06kHwyBpT4OXn/mzZaY6Uvb8nWEPHJUBB77i2Zc8ilIB5PTvcLpiPJ1Vr2xbxso0y7QTdqm5j2ttYsw53GtxuVoCCHq7FeR0JPEuAgs67ggQ0IgAxN3ucw0nNnJwcT5rzXIxMjC+Ql6Pz5eWYfEl4UihxZZdse40RtrGFy40jSVGh3QgdU+5MJEACzghQ0J1xYy4ScJUAhO4fxVXyc1VzB7XusdESFxMtH9Z9oEbdLSWsa2Pv9bKUn+R5KZJhUT+rNW2puBX2FHlw2Rwtu2piFkYCnhOgoHuOmBWQgDUB7Nvud3qa5UWGgxo8yBEve0a3Qnk1oUyJdnrNNdtgIMZoGyNtrGXjp/jQDMs6Kei8c0kgsghQ0CPLXmxtByCAaXP8QMiNkJx269lPMtZIUvUdaah6aOlFjnPFY5KHSUxiugqzaRW1i+vZHeBmYhdIwESAgs7bgQQ8JIBp8lOFj9V+bkPEg6tzEjtbjbSTm0ba+DFG3q3pytOypv3hLSWrc8pbUw+vJQESaB8CFPT24cxaIpCAEQt7VK/EsFsP0cYWsZOPKuRySXXIdW9Mm+No06zEhzIh+kdJrrkrdud+Jw7/Y+CsceM0tbAbxQtJgAQ6BQEKeqcwMzvZWgIQ8/nHb6ls+38/VEKJOvZ4ny6sUJG/cJJaqAhgCB7yet/uMqpnosxJvCuZDTek7teLatq8sa7prPNwEtezw6HEa0igcxOgoHdu+7P3IQgYYv6wqk59mpbYRYk60ulfsPZdrcQ7lNc5Rt+jeiXIbMTWji2QF2qvqQAioaa3MU3eJfU1wYj7sc1JZhR03qokQAJ2BCjodoT4eaciAEexCkmUxt9idQd3/qWK/2z2J0yd42d290IZ8vSGdK28rQS8vurhM9zgsNYldawScCOetnERHdQ61W3GzpKAJwQo6J5gZaGRSKCuoVHKDky0bPq/9t4lY3olysz4uzLgCUbfoafPjZPTmgS8aRRuleyClnRNy45EpGwzCZBAOxKgoLcjbFalJwFMnR/IL5Utd4rl0NNcy0bC89tq+hyfQ7zpIa6nrdkqEujIBCjoHdm67FuLBMwibniz42K7/eBGgebp85gU7Pt2LzIYzUYCJEACTghQ0J1QY56IJNCSiMMT/c0BPeTN/j3ldxdnWfYtZcpnttPnEQmHjSYBEoh4AhT0iDchO2BFIBwRf7N/D+XIVn13p9itZdPbnPcbCZCArgQo6Lpahu1yTCBcEUcFtT//n1T9sCGkV3qoBlDQHZuFGUmABDwmQEH3GDCLd4fAvp9KVEELBvQMWWBrRBxbymp/PijVd3YGDnfBnvD4/vOk6maeZYMp6O7Yk6WQAAm4T4CC7j5TlugyAYj52yfvqFJ3Zb8YEPXWiDjyYlodI3LzMatwbovPWC7xA+ap8u1Ob4vq0t3l3rE4EiABEnCHAAXdHY4sxSMCZjE3qvjDkN5y6Z9VKlqZkcyObVgTNydDxCHoRorr/y9KxO32h3vULRZLAiRAAq4ToKC7jpQFukUglJiby7YScYy04eRW+9PBwPo4DntJyFgucQPmcZuZW0ZiOSRAAtoQoKBrYwo2BATMAU+23PlVyp7UhwQzsU+SnMoZ8cxnWB+vvpnXbFod6+OIVhaXli2cMud9RgIk0FEJUNA7qmUjpF9mAQ+OF94/ujhkL2alp8h/TxzYbJT95NFJ5eRmnlbv2jdbEl5cxmn1CLkX2EwSIIG2EaCgt40fc7eSgJWAG0UZAU/+dH+BZempc7+VGji53dnRbFodQp444l1Oq7fSNrycBEggsglQ0CPbfr603hxW1K4BrRHw7L5NkcuMZBeBDNPnhlc6ptUTMpYpRzdOq9tZhZ+TAAl0RAIU9I5oVQ/7BDGff/yWqgExwhEr3JzaIuDBzbYTdFyPSGZwdGM0Mg+NzqJJgAQiggAFPSLMFLqR/365QH3w11Hp7dILQ8yN7WKjeiXKlqkZcqu8Rk4WVkjwGrjRKGMKPXgEbtVoRDQrPbHSsl89pm1lVLN2sTwrIQESiAQCFPRIsFKINkLM/+NKk6D/ZWS6J6KOg1seVD5RdRTXPpW/XMyX2xW1tsRaK+AQ7/ryWyosKX7Mjm1WlfHUNltT8AISIIFOREBLQS8pKZENGzZIQUGBxMbGyrx582TatGkSFRUlhYWFsmnTJnn06JHEx8fL/PnzZfLkyeqz+vp6OXr0qBw5ckQaGhpk0KBBkpubKykpKc+Y1Kqc2tpa2bNnj5w9e1bVP3LkSFm2bJnExcWpcm7evCnbt2+X0tJSSU5OlhUrVsiIEc9uofLiPoLg5f1YJHm3ipoV/8ehfWRs725Sk/his79fKalSW8HMCSPs4O1gl0NcZ86TE3u5xe7Ex0RJ5rAc+X1a8zXwUBnqfr0oDdUPbcUba+INVQ8tEVLQvbjDWCYJkECkEtBS0CGmo0ePloyMDCXSEPCZM2dKv379JC8vT3JyctRnEN4tW7bI3Llz1WfXrl2T8+fPy+rVqyUmJkb9fvXqVSXGEHwj1dXVWZZz7NgxqampkTlz5qgsx48fV/9Onz5dysvLZePGjaqO1NRUKSsrk61bt8qqVauUuHud7NaV+5X/j2tNGNCtqwxKanqJ2VG9qtXiCvF+Wv6j1P828sbLSKiE41djkoep6XPjB45tdn2loLtmahZEAiTQAQhoKejBXCHokyZNkj59+sjBgwdl5cqV0qVLkzMWRtEQX4zg9+3bJ8OGDZPMzEz1WVVVlWzbtk2WL18uSUlJgWKLiopaLCcrK0sJ9KxZsyQtLU3lMV9///59uXTpkixZsiRQXnC9Xt4XdiK3POGLZtWP7JkoPbrGNPsb1r6D/xbqOnMmu3pTpvyvI/G2Onr1n3+fb4my18z9XqJm2SRAAiQQUQS0F/Ti4mIlsGvWrBH8/8yZM0rQjQRxxdQ8Rum4burUqWqqHckYwS9durTZtDtEuaVyZsyYoUb95jwYhe/evVuNym/cuBGoz2jDoUOHJD09Xc0qOE0nT54MK+vLpX+2vO5+0p/CKqe1Fw16/Flrs0hNTHqzn8rY5ssBrS6QGUiABEigAxHIzs52tTdaC3p1dbWabodYDx48WKyEONIFPVyr2o2Uwy3H7euCp80Z9MRtwiyPBEiABKwJaCvolZWVsnnzZpk9e7YMGTJE9cJqqpxT7k2Gxr5sLxLWw60S17O9oM4ySYAESCB8AloKOrzcd+zYIQsXLgysY6NLcGYzHOTgFIcRPJzkFi9erJzirl+/rpziMCUPpzj8//bt2yGd4qzKOXHihFp/N5ziDh8+rDzq4RRXUVGh2oA64BSHZQBM0a9du1YLpzivhNVuZsCresO/lXklCZAACXRuAloKOkT6woULSkSNBHHHKNy83SwxMVEWLVok48aNC7ltDVvJ4OGObWv5+fnKO33dunVKeK3KCd62Nn78ePVyEWrbWu/evdV6+/Dhw9vlTvJLWP2qt12gshISIAES6AAEtBR0L7g2Njaq7WdTpkwJCLMX9XhdZjinp3nRhvJz1s54yRP+5kW1LJMESIAESCBMAp1G0DFVjulxwwM+TD68jARIgARIgAQigkCnEfSIsAYbSQIkQAIkQAIOCVDQHYJjNhIgARIgARLQiQAFXSdrsC0kQAIkQAIk4JAABd0hOGYjARIgARIgAZ0IUNB1sgbbQgIkQAIkQAIOCVDQHYJjNhIgARIgARLQiQAFXSdrsC0kQAIkQAIk4JAABd0hOGYjARIgARIgAZ0IUNB1sgbbQgIkQAIkQAIOCVDQHYJjNhIgARIgARLQiQAFXSdrsC0kQAIkQAIk4JAABd0hOGYjARIgARIgAZ0IUNB1sgbbQgIkQAIkQAIOCVDQHYJjNhIgARIgARLQiQAFXSdrsC0kQAIkQAIk4JAABd0hOGYjARIgARIgAZ0IUNB1sgbbQgIkQAIkQAIOCVDQHYJjNhIgARIgARLQiQAFXSdrsC0kQAIkQAIk4JAABd0hOGYjARIgARIgAZ0IUNB1sgbbQgIkQAIkQAIOCVDQHYJjNhIgARIgARLQiQAFXSdrsC0kQAIkQAIk4JAABd0hOGYjARIgARIgAZ0IUNB1sgbbQgIkQAIkQAIOCVDQHYJjNhIgARIgARLQiQAFXSdrsC0kQAIkQAIk4JAABd0hOGYjARIgARIgAZ0IUNB1sgbbQgIkQAIkQAIOCVDQHYJjNhIgARIgARLQiQAFXSdrsC0kQAIkQAIk4JAABd0hOGYjARIgARIgAZ0IaC3o5eXlsnfvXlm2bJnExcUpbvX19bJ+/Xq5fv26xMTEqL+99957kpmZqT47evSoHDlyRBoaGmTQoEGSm5srKSkpzzAvLCyUTZs2yaNHjyQ+Pl7mz58vkydPlqioKKmtrZU9e/bI2bNnJTY2VkaOHNmsDTdv3pTt27dLaWmpJCcny4oVK2TEiBE62ZVtIQESIAES6GQEtBX06upq2b17t/zyyy/y4YcfBgQdYnvgwAGZN2+eEmJzunbtmpw/f15Wr16txB6/X716VYkxhNpIdXV1kpeXJzk5OZKRkaEEfMuWLTJ37lzp16+fHDt2TGpqamTOnDkqy/Hjx9W/06dPF7xkbNy4UdWRmpoqZWVlsnXrVlm1apUSdyYSIAESIAES8IOAloIOMYeIDh06VE6cOKHE0xihQ0D3798vy5cvly5dujRjtm/fPhk2bJgarSNVVVXJtm3b1LVJSUmBa4uKiuTgwYOycuXKQBkYjUPEs7KylEDPmjVL0tLSVB7z9ffv35dLly7JkiVLAuUF1+uHIVknCZAACZBA5yagpaAbJoF4Y5RuFnSI66effioJCQlqynvMmDGyaNEiJfgQ4qlTp6qpdiRj5L106dJm0+4Q5TNnzihBNxJEuqCgQGbMmKFG6+Y85nbcuHFDXYfRvJEOHTok6enpMnr0aMd308nLDxznZUYSIAESIIHII5A9aqCrjY44QTf3vrGxUY3WIaYTJkyIaEF31aosjARIgARIoNMRiGhBh7WMkTVGzJxy73T3LztMAiRAAiTwG4GIE3R4sffq1Utee+015dWO6fHx48fLK6+8ojzf4RSHqXQ4xeH/t2/fDukUBw/3mTNnKqc4rNnDSW7x4sXKKQ7r9lh/N5ziDh8+rBzw4BRXUVGhvONRB5ziiouLVRvWrl1Lpzh+rUiABEiABHwjEHGCDvHFWjk82LGlDM5rb7zxhhLw4G1r2EoGD3dsW8vPz1fe6evWrVPCa962lpiYqNbhx40bF3LbGl4YFi5cGHDMM29b6927t1pvHz58uG9GZMUkQAIkQAIkoLWgu2kerLfDc37KlCkBYXazfJZFAiRAAiRAAn4S6DSCjqlyTI8bHvB+QmfdJEACJEACJOA2gU4j6G6DY3kkQAIkQAIkoBMBCrpO1mBbSIAESIAESMAhAQq6Q3DMRgIkQAIkQAI6EaCg62QNtoUESIAESIAEHBKgoDsEx2wkQAIkQAIkoBMBCrpG1igpKZENGzaos+Kxxx4R5aZNm6b2xluFe7ULG6tjuFcv+oqtiTgUCIF3nj59qo4Efvfdd6Vnz56+WdmuTVa2sbK5uUPff/+9XLlyRd555x3f+omKveprcLl9+/aV999/31e7ms/DQN9ff/11WbBgQcjzMILDOLdkc6Ofp0+flueff16dnYHDrIxngF/GRcTKL774QsXG6NGjhzpEa8CAAao54dyjocJgI6+OzyUv+mr3vXDTrhR0N2m2sSzEYEeAF5xeB5E2TrPD6XVW4V6twsZiu56O4V696OvDhw9V0B2c+IeDhn744Qc5d+6cCm1rDp/bRjO1Kjtezlpqk5VtEHzIyuZGIyDkEAAccPT222+3qm1uX+xVX3EC5MWLF1XURNhVh3Tq1CnBgVQ4jAoP7K+++kqGDBmivr9Ov48QTAR6Mk66xO84RAuRHf0Kzfz48WP58ssv1b2FexLhrPE7RD06Otr2Hm0pDLaOYai96qvV98Lt5xIFXYenQwttgKBPmjRJ+vTp02K4V7y9W51hD5GLhHCvbvTVHCIXSBFV7+uvv1YPn+BQu36Z3dwmq1C8djZH++/du6cEAKccfvfdd+pfnZIbfc3Ozpbt27erA6F0PkMCdoDAt+X7+Nxzz8muXbuUoON0S7zwIdokTrvs1q2bFqZF5EkMEDDzBbFuKQw1OFiFwb5165b2zyW3+hpsOC+fSxR0Lb4mzzYCh+Dg7XzNmjXqQJyWwr0iKI1V2Fg89L0I9+omNrf6ioegkTBqwhn8xkPWzfY6LSu4TebAQkaZRiheTG1a2RzM8DB966231PLCt99+q5Wgu9VXhDNGuGSMnmBLiNzAgQOV6GHEqEOCcOGFFMdDY5mnLd9HvIB//vnnavSLZbcVK1ao6XddEuJj3L17Vx13/eDBA8t71GhzqDDYVvd+W8JQu8nJrb6a2+T1c4mC7uYd4FJZxgMCYj148GA10uyogu5mX82CjnVlxK7XaZo2uE1OBX3ixImyY8cO1TcECMIDUzdBd6uvEHQEP4KAGPY9duyYEjyMAv1OWBqDLV566SUZO3asao5TQX/11VfVCB0zTSgL/cRLjLE273dfjRkhDDLwMmX3XIpkQXezr2a7ef1coqD7/S0Jqr+yslI2b94ss2fPVmtySEVFRR1yyt3tvuJBiDfgCxcuqPVzTFXqMNXeUpusph2tptwxNbt+/frAnQNRQXRABBHCwzYuLs63u9rtvmKqHaNfvNz2799f9SvUi5AfHa6rq5OdO3cKgkAZgZ3QDqdLYMiL+xYjfaytguXevXuVXY2++9FP1Imold98843k5uYGpv/tnktWgq7zlLvbfQWH9nouUdD9+oaEqBee33jbxxc6LS0tcAUeHFbhXq3CxmKqUsdwr170FcAQgAej/pycHC0cqIygQKHaZBWKFyMgK5ubbx9dRuhe9RUj1ZqamkA44/3796v1dD+nZmFPjKYnTJggmZmZzb7NTr+P8BiH8x9mIyDoeFGDdzlmKfwUdDheXr58WbXL/LJo91yyEnRdw1B70Ver74Xb8kNBd5toG8qDVzNGl4i9biSIO6YWrcK9WoWNRTk6hnv1oq+YAvzkk0/UqNzwHsVI96OPPpLu3bu3wTLOs9q1yco2VjbXUdC96qvVFjHnlmlbTvg6YKeG2VkNDqxYBnH6fUQ+LJ3AwRFr8VhPz8rK8nXbGl4WP/74Y7VlzdhhgD5/8MEH8sILL1g+l6wEXcfnkld9tftetO1ObJ6bgu4mTZZFAiRAAiRAAj4RoKD7BJ7VkgAJkAAJkICbBCjobtJkWSRAAiRAAiTgEwEKuk/gWS0JkAAJkAAJuEmAgu4mTZZFAiRAAiRAAj4RoKD7BJ7VkgAJkAAJkICbBCjobtJkWSRAAiRAAiTgEwEKuk/gWS0JkAAJkAAJuEmAgu4mTZZFAiRAAiRAAj4RoKD7BJ7VkgAJkAAJkICbBCjobtJkWSRAAiRAAiTgEwEKuk/gWS0JkAAJkAAJuEmAgu4mTZZFAiRAAiRAAj4RoKD7BJ7VkgAJkAAJkICbBCjobtJkWSRAAiRAAiTgEwEKuk/gWS0JkAAJkAAJuEmAgu4mTZZFAiRAAiRAAj4RoKD7BJ7VkgAJkAAJkICbBP4fgec1uAuCXEs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png;base64,iVBORw0KGgoAAAANSUhEUgAAAfQAAAImCAYAAAClyHgzAAAgAElEQVR4XuydB5QVRdqGPxjiEIYsDNEECAoowUAUUIKIEQQJohhXXVd33V9X3V13XcO6usY1IoIEFUEQAUWCCAiKigKCAkoechjyAAP/eWuosW5P39B3uvv2vfPWORxgprvCU+Gt76vqqmInTpw4IQwkQAIkQAIkQAJJTaAYBT2p64+ZJwESIAESIAFFgILOhkACJEACJEACKUCAgp4ClcgikAAJkAAJkAAFnW2ABEiABEiABFKAAAU9BSqRRSABEiABEiABCjrbAAmQAAmQAAmkAAEKegpUIotAAiRAAiRAAhR0tgESIAESIAESSAECFPQUqEQWgQRIgARIgAQo6GwDJEACJEACJJACBCjoKVCJLAIJkAAJkAAJUNDZBkiABEiABEggBQhQ0FOgElkEEiABEiABEqCgsw2QAAmQAAmQQAoQoKCnQCU6KcLUqVNl+PDh8tBDD0mLFi2cvOrrsz/99JO89tprsnHjRjnvvPPkD3/4g5QtW9bXPJiJZWdny9/+9jc55ZRT5L777pPSpUu7mpc33nhDFixYIH/961+lQYMGjuMOWr2uXbtW/vGPf8iFF14ot9xyi+PyBP2FwtaXWb7c3Fz55JNP5P3335ecnBy5+uqrVVtAO/jd734nJUuWjIgjWt2nel0Eva34mb+UFPTt27fLo48+KjVr1pQ//elPUqZMGfn+++/liSeeUCKmB+Tly5fLY489JpdddpkMGDDAT+4xpYWOOmLECHn44YflnHPOiemdaA9F6/zR3vfj94cOHZJ///vfsm7dOrngggukQoUKcu211+YPbCdOnJDvvvtO3nvvPfVMsWLFpEmTJnL99dfLGWecobKIQXLKlCkyceJE2bdvn2oLgwcPllatWqnnEfRAh9+boXbt2qr9ZGRk5P+4KAi6LmOtWrXUBKowk5ZUFxE3Bf2XX36Rf/7zn1KjRg3Vfhs1aiTffPONoB326dNH0tLSfBX0rVu3yptvvilLly4V9LXTTjtNhgwZovKFgJ8hfyNHjpQtW7aodnLRRRepMVT3GUxMJkyYoCYqBw8elMqVK8s111wjXbt2zS8P2tvo0aPlyy+/VBMZuz4ay3ij+fXt21d69uyZ/0oseYgl/mR6JiUF/ejRo/Liiy/KypUrlVWFAQoNB4N71apV8382fvx4NSt+8MEHA2mtTp8+Xd599924rTa7hpgMgh5NPDERe/zxx1XxqlSpIsePH5cdO3aoidsjjzwip59+uujJWps2baRt27aq/jEwoj1UrFgxRNCPHDmi4tFCX716dbnnnnvUREKHaHkqbKcvrEC4Ua979+5VE5nGjRsX2qqmoMfeImBs/Otf/5Ibb7wxRJBijSFa3Tupi507d8qTTz4p69evV2MlAn5WrVo11bcgusjvf/7zH/W7c889V7KystTzEPW77rpLihcvLqNGjZKPP/5Y0JcwEfjhhx/kwIEDcscdd0inTp2UgD///POyaNEiqVevnmRmZsrixYtVnH/5y1/UBD1awMQC/f71119XeTL5YUKPCQfYYJKRnp4uu3btEmgD8ti+ffto0Sfl71NS0FETaEywbv/4xz8qsUYDRKNCwM/QEJ999lnZtGmTGuTR8CLNTPWAjplm8+bN5aOPPlIzz379+inXGBoVGj4a60033aRmrdYZIjrDzTffLM2aNVPioQdxWI6zZ88WuJkR15133qkaORrpCy+8kC/o6DSvvPKK/Prrr+p9WO2ID25gM+zevVteffVVVV7rDFt3fjR+dCDMwiFmaOToRMjz5MmTBZMJxAMRNNPRgwMYoJPjWbhUUe4ZM2YIJkl4D5zA5uKLL84XSjOPP//8s7z99tsFylKpUiVVL7DAdbAuD+gy3HDDDdKrVy/1GJ4HlyuuuEJZ8igXvC+w7Fu2bKnihNCjnNqFqcty5plnRnWj6/oHD0wQYaGUKFFCrrzySrnqqqvUIGZ6DTDJsFockdqXbguwyL744gtVFrSFu+++W+rUqaM8DpH4Wgf1aNaJmR7iRf7/7//+T7VJ1CvqFGliEqzbup2VpesIXhUMoHPnzlVt5qyzzlKTKgycOq5I+cf7mFx/9tlncuzYMWndurXqj6gbvB9vu4vUB5H3zz//XMaOHavaLAb97t27K5d3NO8EOKGs8CChLUCs0K/hIi9fvrwSK/RXLKGAJ8aKp556SnH+85//nL98ZPUSwSrH+PTMM8+ELO+Y/QXtF1wHDhwo5cqVU6JlLqNFq4tPP/1U9b3bbrtN9VszoM5RB/gb1i7a8UsvvaTGEpQF+YOxhDLfe++9qp4wEcSEBJ5RPAN2mBgibxBnTAyWLVumJuEYS+AhhVWN/tm0aVP1fyynzZo1S41v3bp1k6FDh9qOGzqvqFfrOGGdEIEZxtVBgwapvMyfP1+ee+65uCdOyaDwKSvopju9c+fOqoFhYMSaLDqD/lnDhg3VoHn48GHV4DZs2KA6aalSpWThwoWqk0Pw8X/8jQkAGjVmnZhdwl2LZ2AJwv0LFxRmsnCdYaCYNGmSXHrpparhwgWMQQrxIA4MChBODIDnn3++GhQgRL1791buKwg6Oh7yjvThhkb8GHCQXwgIRM1cc0VHxOTiq6++UmKDwWXOnDlK2DDgTJs2TXV+DCzoXGjoeBb5BwcMph988IEagDDpgZcDbjOsY+P3KD/WRlFuDPBwx0HQNm/erDojyoGZOtxo6PTo0GeffXZIX8CMHi5GdEqwhoUM1hBcDGarV69WExKIO+KGOODfOmAgxSCDvHfs2FHlDbzNNXbTAsB7mKz8/ve/z7c68LNwLne7/QVa0FFOtBkwx4QIgxjyjIENHDEYagsEYgieqG/Ug9m+MOihnKg/lA8uzkhtAcITia85qGOyhbb34YcfqjquW7eurFixQrVPuNKxrm22PbBDmdCuMFjjfQzmX3/9tRKWDh06qEkx6ggTTbQrc10Xk0adHuLCH7RjtBW0fQhypPyjb5jvIy9od+Cj3zfrKtZ2p+MN1wfRh9AOkV9MPDFmoL4wwUbbihQ0PxgC6CdoFygzxpVbb71VjQ3//e9/VdtA39LjESbgeEYH9HkILMoPdzT6DiaMEDu9XwOGAvKJMQB1hDaHtgXhg6jrPo12a9Z9uLrAu/BYYYxBXUYKSBvtFpYtxBpeMIg3+r82hPC+5oE8IJ/IP8oCixzjm+4/eBbjGfrOyy+/rCb9cMWb/TGWCTbaHNhhvJs5c6biF8nDgecw7qF/6jpJBoF2mseUFfQ9e/aohgP3KgQcDQ6ChApF6NKlixq8dCPQHQ4CAvGDBaxnjGgAGHTRgOGGxQwbA7QWTqxxQ9jMQRWdCQ0fAY0cz+s0sB6FgUrP8jFDxYCp1/7RKa0bifbv35/fkTDjxGCFOK1BLzcsWbJEdXYIDRhod7LOI8StXbt2gtk8LAd0VLvNXhj04N1Ap8TvMXBB0MEDcUCY7JY48Bz4YzCDx8IMGNzRmSEucIejc8JFh7rBZAhriZE2oEGsMemAdwAdFQETFMQFgYSLDbNz1A+sJPwOzGF9aQ7mAGJ1ucNysbr87Fzu8KhgsNNeGWtdwEuEdUQMhJggYZAz25f5vG4LDzzwgErbbAvIu3UJycrXru3BgwCrG+0E4or6wKQOg+xbb72lLEzd9uwGDl1PaKvYZwKBsVvP1W0T1hzaOtqb6eaNln+sfaKvhHvftNCdtDsdb7g+iAk+6gR9D0JZv379qBvQNCfrEgkYoB+hntF20abQT7SXBUtnsBD1EqDJ2+pyt7Y1bJBDf4HnDm1N9zftXZw3b16+ha7HnUgs0WfQ7zFpMfuDtQ3gGXgIYTjo/gNrHGXQwqzXzE1Bx+9Qn3oyhv9bBR0sILCmCDvxmJl5Nb2O5hq6fgbjC4wSGEeY/GPcSuQGW6ci7eT5lBV0NFpYNGiMmNFjNoeGCJHGjA4WMiwWCAhmhHbrWObPIBZWkUEj/vHHH/M3UJmD6qmnnppv0VsrRDdi66CgGz3E2m5nMAZYdAIMGgiYRGj3vJkGJg6wDjCpQYAVgUEc1pqdaxauKwQM7phdgxnECKKCNSqwREcwBd3cvWzn/tL5MTu1/pndmp8du2g7yjHgQLhhDWHQg9WA2T4sSlg0GLAxqEO84HnBhA71BS8N3IWwPjDoxmIR2Am6dW0SIgvrB0IP9qgnTAAh6Ph/pHXSSG0BFqPVvWjlG42fNf9wj0fbVY93MKBjcoiAyZteYjCFPRqbaPlHHVn7lpWt3TpwtHan44Xw2fVBTOrRNtCvIIAoEyx15DfagG+tL50XeOC0IYFJKiZNEJBhw4YpLwisd+ukKJqgY7xCv7cGvXlTiyMmU3rcMfuOkzV0nQbqFF4weB0wSdaTYdOw8NJCh7cCHkm7YLXEIwk6xi5M/GHBY0MslkSieV+cCGjQnk1ZQQdouDDR8RC0IMH1iN3u6MCYzWrr2VxzjWShmx0lkqBDbNGxYR2hEcEC1gH/xuDoVNDxPgYOuCPhzkZH165w66ctaMhYp4JrCy495Btlxfqsud6mByIt6KtWrVJWJyw5WAMQeLgstQWvLXSroGNtCqJ5//33h7jH8b51cNT1Eq+FjsEGgyVm4xjAEDAJQb1iAgGvhCmeeqMPBjYEWMn9+/dXE7rCCLpeF4T1evnll6s0MXGE6GHdEBMr1BEEHZMNvaav25c5GEQT9Gh8TUHXbQ9LQZEs9GiCjvzButm2bZuaCMHKwWQIHinTg6E305npmSICgYyUf1ic6Cvh3jctdCftTscbqQ+ijNgshXEBwg5x1ZYw+oaeyFgHbmt96XVkeIOsHjmMM9gTAe+LdfkJ8UYTdCyZIT1MDNAvdUBaKJvpcrere6ugY2zAZBO87TwueB4GAdos0oTHUFvy2jvg9Ro6JuYYv+wCJjJYltAhnKCjL2LCBg8G+qT5pUzQhNit/KS0oEOcYKnBktNrNdqViZm0ufkCjddc40QDxhoiLCxzDT1WQddrWRBDWMZohLDS4AbFAAdXlRNBR0fCgAqRwNoUNvHAGkQ65reqGIAxY4eQYKkBExc8h/Swno3BIZKgYwKAdVOsTWNG++233yorA+mEs9DRGPUaKQYUWCIYMJBHDMbWTXvWNXR0PKw/Y18CljP0unM4Cx0TFHRU1BE2HGFQAlssD8ATgfRR74gH+xEQD9Z/UQ7UJzhgkNUDnZNd7tjDoDcEon2gbSE+eEEgSpioYTCCVYiJCwZPCDoEHu1rzZo1ap8B3NJ6Ex8mIFhDNwXW6q2JxjfSGjraHiasmIyZa+jRBB3ijbaCXe9Yh0ceMImBV0t/woS61/s24P3SbR3tFMsd1jV0u/aBOsQGVggT3sdgDbaoU+sauvW79khcsHSj97HY9UH0DaSLvgFXPto+JrzoT/g/Jnv6ywhzDwfKrF3M2FOAyQ3W+/FHTxbRNvXnl2AGITc3w5kDeDRB12voaM9YwoKQm23HFHSUE0tNkeoC7n9sXrVbQ4fHC+0U/RdcTGsWZcMkPyi73CMJOsYUWPhoh+iT5lcsaM9647JbQhqUeFJa0LV7CJaYtipMN52eievKiGWXe6yCjnU56w5bzIixCQzfSzsVdAyaEGNsdIKoYKCBsMCFpz8v0RaVudsaP8MginVhrOdFc7ljkIM7FrtD0RFgeSI9THgiCbp1FzbexUCH3apWQUeewu1yx7PRPhHT38GOGzdOWdl6RzkGHExEwAaD65gxY1SHRt4wuGONFJYm/g1rCWXSG/zMDhnpO3R4BJA/xIv6xH4GvVMY4vLOO++owRB1gwkRBEUfFmO2L+TJ3AUfTdCj8Y13l3ukg2yQX2yeQntCW4705QKYoAxY/kDdQ3iwMxqTFbtd7tb2ob0umHSBK9hhEqZ3yYdzG0fjEqkPos6xxwH1pi1WtHd8KQGLGx4ViLLdujcEHQYD2gPyiXTs3PXaG4WJprkZzomgg5XZX/AuPvPCOAJOpqBj3IlWF5F2uevJhZ1AaVd30L5Dt7PQ9Rhit9yivbXRvmQIikg7yUdKC7oTEHyWBEggOATiWfd1O/cQaohfOMs6WnracwHLX3/ZEu0d/p4ECkOAgl4YenyXBEjAFQL4pBPLAvDQwOOilwgS9YkRlriwIRBnGFi/1Y5WYGwkxSmGWMrBUhKWDbCxLNqJb9Hi5e9JIBoBCno0Qvw9CZCApwTgwoXbGKKODXgIWI4wl1A8zYDLkWPvAdZvsWShD5vBcgUDCXhNgILuNWHGTwIkQAIkQAI+EKCg+wCZSZAACZAACZCA1wQo6F4TZvwkQAIkQAIk4AMBCroPkJkECZAACZAACXhNgILuNWHGTwIkQAIkQAI+EKCg+wCZSXhLQF++gENccIlEuCtbdS6sB9fYHWcbS45xghcOH8GBPeZpfea7sTwTS1qFfSbafes47xoH9eDYUvMUuMKmG+T3cQoirjnFme64yIiflQW5tpi3WAhQ0GOhxGcCTUAfRYmTs3r06BHxBikUxC1Bx/GSuOYVJ8vhHnOcTIgDRMzLdazPJEo0ogk6DlHBhTw4URDHvBaFoCeCOA3vnnvuUafaMZBAMhOgoCdz7THv6jIUfSsTTvSK5SYltwTdij/abXmJrK5ogp7IvCUybRzZCisdnhR99Wsi88O0SaAwBCjohaHHdxNOAJd44GYoXIeK88MRYHmZ59nrs95xKQ7OvtZ3Outz+aO53MOd8Y/DT/S1nzizHpdamGdH211niXPycb63GfQFJGY6+L15Vr8+ChXnUMOCxqU/OInMvM4Ul6HgymBc3IHLQXBRx80336xOX9OCDk8CLiDBM/qublwzaz0LXj+Pq2Vx/j0uBkF+br/9dnWmuzXgMBW8g6tjMamCtYtT0nAZDM4XN9OfMWOGumBE3xOPM+BxMhzqDfcOYNlEu/2tNxpaj4RFvnHZCO4NwI1puKAHceDsdFycguNXcTnRRx99pM5rR95xeQ6u59TeEn1rHu5FcHoqXMI7ADNAAgYBCjqbQ9ISgADgnmkIDoRV34iFn0NMPvvsMzVAwwrDoK5vccPlH+b925EE3XoLHy50wMUvOMoTF2T8/e9/V4KJu9YhDLgFDpfA4CY/3OgGYTXTguDjuk4EXICDayhx8xNu0MOEAKJ+3XXXqd/j+FAIFdzBeE9fJAMXP24Dw7vmbWDwVOAinauvvloJGyY1yCeEW98Ohudx2xs8GxBR3EaHW7fsBB0TD32bGNLH87hgxHqnt2akb5LDlZ76tjRMarSgIz6kDy64Ea9Xr17y9NNPq2t3cWkRrtqF61/XD26wi0XQcSMcnj333HPVZA1pgxs8Nsgzbg/s0KGDygfiR5kwEdJXDutLnMAVE4FELYskbUdkxgNDgIIemKpgRpwSsN7lHun2JKwP42YtWIWw0mIVdNyqho1vOIbUeo+51XUPEbWuoYe7OQ4bsuBZwFnhd911l7q5C+ngbnUILALWdiH6iBOWJgQdQo47qlFWXIGJ41JRJlxBivvYIa64AQ7r+BBWHSCMuMkMt8xB7PQ1wrC6cRtaOAtd38am7/vWkyJc/6qDZoT9C9hchkmMXXxIHzf2QVgR7Nji2k94GXCGO0Q+VkHXEwecwQ4XOjwF4IY7tV9++WV1njrYYvJlFWy0I9zXDgse98djQsFAAslIgIKejLXGPCsCkQQdVjescgzsuFcbgzXuQncq6Na7qk308Qo61muffPJJFRUEFtffhru2UucZz0LQzfvAIZoffPBB/vWsuAYU1irKigDXM64IhkVqXUO3rvdHE3TNGh4E3PuO6391sGMULT68a/ee9WdOBR3xmmXF5A2XrCxZskRlFxMhc5nCnPDA02MtG7saCSQTAQp6MtUW8xpCIJyga2sSbmUM3hBMWIMzZ850LOhw2cJyhnUeq4UOKxpuaViqVtHHej4EBpbjgw8+qO7TRjDTgTWpA+LAmjTc0tEEXU9yVq5cqdzxKC/W3LEc8Pbbb8uCBQvyxd+poGumWPuGNWxa/3aM4BEZMWKEetZcQzfvX7d7z85Cx73qsLbhVofgP/vss/n3pFsnDtpCx7KIvsccSzC49AWC/cknnwjW+x9++GHlqUDAOy+++KKqK1roHGSSmQAFPZlrr4jnPdwaunYnwxrDBiis/2L9Fm5rpxa6dX0YrmZsKLviiivUOrBeQ4crGRMMWHj4u3v37sp1C5e6du9jLRzfekPs8Hu4uxFghcMV/NRTT0lWVpba3Id3sQEMbmcIfDRBx/ovxAoTF6zH7969W3kokAa+kY9H0MEM8WJzHQQSf7D00L9//5BPA7En4IknnhB4RZBfCCT2MIB3JEG37k/A5AXr3+ChBRzLDtjQBiaYTOh49UZCLejYP4Fn4EHARAH5wFIG/g+vRePGjdVmQngxsNfhkUceyd94xzX0Ij6QpFDxKegpVJlFsSjhdrlj4H7nnXeU+xmiht3tOHjGqaCDqbn7HCKF3e3YMY8d4KagY1OXmS7Wk9u3b58v6HB/Yz0Xm9XMACsaEwIsDegd30inRo0aatMadmRHE3SI1Zw5c+TDDz9UG+OwTmzuko/H5Y41b717HJMUHNiDcpctW7ZAU/v555/VhkBMduDqx5o+6iaSoFvZ2u1yhzUN6xmTG4gy8oAvBfTSgxZ0TJyQNqxs88pS1B0mBWCOMsAF369fv5DDh7jLvSiOHKlZZgp6atZrkSmV/g4dYgpRtBObIgPDxYIW9rt1q8vdxayFRGV1uTtNh9+hOyXG54NMgIIe5Nph3mIi4PSkuJgiLeIPORH0Q4cOqRPzsMSBCRW8IrDOsXFO78D3CmdhBJ0nxXlVK4w3UQQo6Ikiz3RdI+D0LHfXEk7hiJwIOtbCsQFu0aJFSszh7oerHkfx4ptzL0NhBJ1nuXtZM4w7EQQo6ImgzjRJgARIgARIwGUCFHSXgTI6EiABEiABEkgEAQp6IqgzTRIgARIgARJwmQAF3WWgjI4ESIAESIAEEkGAgp4I6kyTBEiABEiABFwmQEF3GSijIwESIAESIIFEEKCgJ4I60yQBEiABEiABlwlQ0F0GyuhIgARIgARIIBEEAivoR35aJdnDRsuB6bMVl3KXdJKMoQOk1FkNfeGEAysyMzPz7272I1G7NHE0JS7JwGUeJUuW9CMbBdLA+djvv/++Oscbd37jFq+rr77albzgjO558+ape7QZwhO4+6t1ck7ldLm1YXVXMKFO3axHJ5lindvTyj24WXZ/dkVElNWu+NoJ6oQ/i7sNGjRooP4weE8gkIKe88OPsqn3ANvS1548Rko3y7v2MFLAgPXcc8+p26KOHDmibp8aNGiQuhsaN1LhsoZIIlIYQY8lfru826WJazZxi1W7du2iFTnq7+PNV5AFHbeT4dzwIUOGCM5zT8UAMX995XZVtBfPr+9I1CGew4YNUxem4ArRKlWqqHaPPlFYQY+3PRVW0FO1zqMJevH0WlLlkkkxNXEwxmVEuB1wx44d0rFjR/UHN9r5GfwU9Hjbo588vE4rkIK+7d6HZf+Ej23LXuGay6X6s/+MysUUIZwxvWrVKlm/fr106dJF3dyEP506dVJCP2bMGClRooTgGsU+ffoo0TfFFe9NmDBBnVMNCxWWKm5twru4lhJXXeKmLNzCdcMNN4TEj3dxjSXutMYgiuMwEQduxUK+cNVnr1691FGZVkHHkab42fnnn69ur8LVkYsXL1Z5xRGbSAvnZSMNdF5cIYmbtnATFa6XRGfClZMLFy5Ut0vhPmldbrt8oTz69wCMMoMXAix0XJsJEUA+mjZtqrwGuKpSz8BNqw/xoINhMMEgcvnll6v4EMAKt5916NBBpWdnoeMGLKSFe7fxB9d24kjRKVOmqOtQjx07Jueee6662lMLE24ow1WbuM4TdYm8n3322YI7tvEObu5CHeDqU9zRjfK+++67aiKA+75xCxfqELeW4fYwxId6wUCIu7St+fFjAmGKuW70TkTdyhcswLNRo0by2WefqXaFu9PRtm+++WY1eUS99ezZUyWHukY7rV+/fj4rXI+K+sAZ7mY/srLENahoN8la52inuky6zLjm1qvglqCjLb/33ntqrMG4g3Fk2rRpqs9ibPviiy/UOIL+BIMH/QH9BXWFNo9/o39gMoBn4am87rrr1M9fe+015SksU6aMVK1aVV1PjHj0WIHxSI+vmETiSGDEgxsFcfPgunXr1JiGOPCnb9++6jZDc6zAOIMxDgFtDPkCf3grMa7hlsNo45ddOuj7iAt/I17d5tGP0eeRB4xVYILxCuMIyoUxFO9gfMAYq59FuTH2IU9+T5TCtcFACPqv9VsUqo+ctu77Au+bgo7GgasgURloqKagT5o0SYkLKhHig0H72muvlU8//VQ1ZHSCDz74QC677DLVMGExr1y5Unr06KFEGaKCSrWKGdJo27ZtyLt2hYSoYJBFx7AKOgaUL7/8UqVlbTDwMKChIX9opHgG1pdZNtyPjc4CiwyNT/8uXL7Md+0E3c7lbs7ArQxGjRold9xxh+r4ZsCEBlY1Og0ExE7QzQFCv4sOBysTEzEdzDTxe9y+1rp1azVpAk/UG+LHBAx1hTpGnjFxM+tex4f8YJKCToqBEHWM60tnzJihJggYsLwI6/bnSMMPl8Yddf3ypWTlVc0KvG8VdFxkA4aYJMKDhUkh2i9YYfKCfoD2hLrBgKfbPq4mRUD/0SFcP7IrRDLWuV2Z464gmxejCXi0tMJZ7OgHEDSMCdaA9o1JGkQcYwqEvmHDhmpihz6HSQDa/f/+9z9lBKDPmBN7jIvoO3gX/QhX/KLd2Ak6+qk5PkCUJ0+erAwBGEHaOMHEL9xYYR2TUB7EY47J1vaI8c0uHUxmxo8frwwTtG3d5jFhNZno+GA8tGnTJt8QwiQC/QY/x7iC94IWUlrQtcsdjQ9uOjRw3JuMxo6GAkt23LhxcuWVVyqrBTNAzMghrnpmilkmrD7MUDGjhApQmykAACAASURBVIBACLCGDMtbv2sn6JiVmu/qykc6aBTIBxo2GhfE0irosJwwE4aViQBxRoNEeXAhBkTHmj+zA1jdXfp34fLltqCb1j5m/pjZ4kIMiCsYaIvQTtAxsYJFDesY1iHKjIkPLGgMIHaCjt9DjDHxQqhVq5YS4fnz5xfwIqBDmnWv48P7mAhhgEPAYINnMbGy5sfNzuyHoOv2jeUblM90uZttBfWByS/qacWKFfn3sWMQxSB/1llnqcFMtxdrP9Jckr3OMfmzltnNOvdK0DFpw3invSxmntG+YUTAO4aAZ2E4QLh1e9DjkxYtU9DNNmN6PWMRdHgOcCsfPIU6oH8eP348xDNo5hd5hdhjzMJkEh4HxGM3rprjm106mIzbtXmMpSYTpA8Gw4cPV54CGEMIMPww9mAMxs8xccCEJijWOfIYCEG3dpLt9z0i+8ZPtu075a/uJTX++1jUfmV1uWNWB7c0BBiuFDcEHRUL8cdkwE7Q0Ukg/pgRmhvaMBtEI8ZAaL5nCrqezWISAsHH4IjJBkQcHQIdEeHUU08NSSMWQQ+XLy8FHZ0fbmwMEnBf6VluOAsdZYNbDJ4IWByY8GBCUKdOnbCCHm7fg50XAfnQkzfUnw6RBkNrfvyYobvhctdr6BiYLrjgAuWyxKAYTtAhZJjQYgCE9X766acrPGiDa9asUd4rWPB6IEY7tmOZCnVuLTOsPK9CNIGPdQ09koWeSEG3jsmao50VbjKGxwBLZphoQ1StY541HoxvehOv2UetG0H1uIAJDf6Ynj8I+siRI9WSgJ1XDv0HE18sQ+hlB6/ahZN4AynoOUuWy6bLr7ctR+2PRkvp5k2jljEWQUcFFsblbr7rxOWuLU1YOgsWLFDr+3B9moJk3QyHBqYtSkwOMGuFt8G6JBCLoEdyuSNdvc8AgzRc5gjhdrmjLPASwIqePXu2bNiwocA+ArxvDiQ//fSTEpNIFrpZwXDPN2/eXHklornc9e8xaYOHQ+8lsFvnD+dy1+43vXEMLndzvVznp27dulHboRsPFHZTnJ0HJNzgBk4YQLGvBBMYtEvr1xWYmGGARb1rL4wdy1Sqc13mzp07u1GltnG4JegQG/RdGBLwMKE+0d9Qt7Bww7ncnVro+PpGT7Bh3IANJsf4N5b/rH3P6ipHu0QbQj8zvXnhAKNvY+m0d+/eUV3upktep4Oy201iw7nczTaNiT4MK+w90QGTPYyLejnWs4bhIOJACjryf2TFyrzP1j77XBWn3KUX53221vjMmIpn3eWOzWdwQWGGp13uhd0UBxc4hBUzOFg12DBz4403FtgUh/UcuM6xjoiNFdjQhffgGsamLrjH4MI3BR0ND+4duI11wOY2NE78DGudek8A1vSx1gs3KtZ5INjWzoQ4TLHHc9Z8oTNikx8mD3BvgRnEzBR0uJrQYbH5Du5X5AGDP96FGw+TE5TFOuvG2vZbb72lXFVYQkDnxGZAOwsdAxBEE1xgBerNN8gHGOHnGATAB/VpbopD3nbu3KnW2ZAPDDjh1vnhZsMkCXnCv7E2CJFGfHA1I+1LLrlEuZjt8qNdcTE1yEI+FO9na+E2HUYSdGQVd5tjwIJFjwAe2EeAJSLU5YABA9QEy9wUZ2WJekvWOkfbsiuzdT9IIas15PVogo6HY/1sDRMQuMHRP2F9Yu0X/RUh3Ka4WAT92WefVUsx2L+DvgJxRT9YsmSJWo+HkKNPon1hfEX7gDDi59ibpJcN0Y7wPjyQMALCCTrGB7QrTEwwSYc1jImJ3fhltkfEh7HATAfWtJ2gwxgBE9Q3xh54QOHJRRlGjx6tlpcQD6x1uNfh6cUYjo3JGBtgAAXF7R5YQXezo/gRFwQB1rbdupXT9DHDhuULt6ZT0UBDhtjqgdhp2nyeBCDksHAwUOm9BKRCAok8u4D0YyNAQY+Nk+1TmNFBeDF7w2wNAuzGGpt1M1y0LGLD1g8//KBmkpg5wtLELJqBBJwSgEsT1hY8R3rjlNM4+HxqEqCgB79eKejBryPmkARIgARIgASiEqCgR0XEB0iABEiABEgg+AQo6MGvI+aQBEiABEiABKISoKBHRcQHSIAESIAESCD4BCjowa8j5pAESIAESIAEohIIvKDP/XWJKkT70wqeUx21dHE+EO675Tiji/k1ffqbeV52zC/bPIiDPfB9pD461vpILDchOd3Z6nYZClP+cO8u/3a6HD1y2PbX1WudLpkNoh9c5EW+imqcY8ePk5fffF3WbVgvtWtlyo0DBsltQ25KOA6nbR8ZxvkSOFo3Ka8L/fQZkYbtRU5tk3D24TKQ1Hx9oBp4Qb/h3ScVhhH9HnCEA53x73//uzotCQfsI+Dggccff1ydyx5JNIMi6DjAAJ8PhRPkSEDwLTEOjsHpTfpsczcEPdoVhVZBL0wZHFW4g4e3b/5Fstb+aPtGk5aXSslSZaLGhu/99ZGq+mF8t+30s0UckIMbqXDABg7B8SIEsQ50OR/8x99kxNjRBYrdrXNXGf7yqzHhwGFDuJ0Ph77g0CgcoIJDTQp72EeREnSI+a9f5fHu8WeRBq1iYo+HcBAVDrbCXQcIOP0Nl784PUMjlmtxCyvo0cavmAsd0AcDLeiwzk1Bd2KlozO++eab6gQz3DaGY/9wVCGOrMRZvzhKFP/HwIwTwXCsH8QfJxmZV/41a9bM9ppJfPMd7ipAnDmOg2bQ0HHSGE6Rw5nkSBcnuOGUNOv1qThlDo0V7yBN81IRnGRkd71fpCs9UU59sYbdFYTIv1lOff4x2qm+3hRndGOwNK9L1acx4dIU6zWCOIoWJyu5VQYv+4ydle7EOo90Alu4KxoxUcTlNDi3AO0MpwrCkrNeUxvuekfrla5ot3bXxSI+XBqB9HB7Fk7V0kff4lpNxI/BEycX3nTTTerErnBXAbtZBzgjQV+LiXg3bd4srTu3D5vEpNHvSevzWkbNgvUOhHfeeSf/BDPr9acQfky6cJ49Jr04hQy3f+GEMOv1r6gnuytmcQyw3WlrEDAtOPr0Mes1pThhza4doJB219a65a2LCNEUc/1gzwdE6p8XlT0egCcQ4w04ImCsQz1jHIt09bQdb32SW7irou0EnVes/lZNgRD00x63P7c9ptYkIr/+ZUyBR/VZ7meccYaaqaNx4XB/dGScTW3tKGhIuIQCA5/VQg93zWS4qwDRoDFDxYlvL730kgwaNEgd12p37Z55farVutX5CHfWsN0VoxoEBhyUB0fEhrv8IJzL3bzqEv82j0s0b9iyK4+bZYi1/iM9d+hAtqxcMifuqMqWy5CGzToWeD+SoIe7ohG3vul73U32pqCHe9fuSldYRHbXxWLQg7Wv72k204K1joka2rl5W1a4q4DjBmfz4hsj35a/PRH9YqVwad4yeIg8+uDDBX5tvZQHk0ocioMjgBHMvg7h+frrr9XRnjhRUZ9rjomRvkZZJ6CPj7ZeMWvtj/oKUvQ3LTjhnsEkwa4dhLu2Npx3La56WbNI5JOn43pVvXRqa5Hu9xd4HxNNTO5xHDAMJx2sZ7ebV0/bnf0fziOir4pGPdoJOq9YLUKCjvN30Xgwe8Y92TjRTXfy1atXK7c0rHicEwxXvJ2g253/i7OJo10FaDZQ80pCpG93fWo4MbS73g9x2F0xip9jxopBBifXYfJidwUhnjMH+nBXXYYT9Pbt29teI+hWGeIfdULf9FLQTZe7vqoV7SuWKxrDCXq4d+2udMVRw3bXxaJNm3e326WF+wfCXX8aj6s5lvryQ9Bx9jfEGbfz2V1/aooMTsRDvWHyY3eVbrjz7q39UV9BCje/Fpxwz2BZwLyqM9q1tbFwjfkZjwQd3g19Cx/aFCZGuKcBrGO5etqcQOn2b3dVdDhB5xWrARN0uwYJV7veEKd/D5d7rGvp5m1rcE3D1YYZJAZAhIYNG6pOjAsDMKs0O1akNXT9OxytandFnzlbDCfoGADsrk8NJ4Z21/tpJnZXeqKsEGJ0LB2sVxCic5jlDHfVZThB11cNWq8R1Hy1VRTpisJIZYh5kCrEg+Zaeqxr5zo5p5eeWOvQiaDjXbv7rcNdF2v13MQi6Ob1p14JutXlvm37dmnR4cKwNfjRmPel1bnR3b56DR2XasCixb4RffSx3fWn+uIZLJnhchG4we2uf/VC0PVlKbr/mHUT7traQjTx2F4tpMvdTATjDI6u/vXXX9W+kHCCbl49bRV0eDftrooOJ+h4n1es5lEMhMvd2urMtXPr7yDosaylh7t7V4smNm7oxgarCnffwqKN1UKHi8zuij7zKsBwgg6XW82aNdVNPeb1qU7d1SYbfaVnZmZmxM1w+gpC3FpkDibhrrqMJujIg3mNIDoyglXQwy0b2JXBr2tJkTbW0itVre14Z7tTQbeW34mgm++aV7rCw2R3XaxTQbdeI+yVoNupS9hNcV26yvCXYt8Uh3Yfab3ZvP4UE6T//e9/yi2PHekIsbiAwy2BOXW5m9eXmu0g2rW1salznE8VYlMcljCwrAkDAn9jWUMvK5hjZKwud1xHandVdCRB16Uu6lesBlLQ7axzXWGxWunRBB2b4uD2hmUKEcemuMaNG6t/m1f+YVMbLj/BVZwIZge0u6LPvAownKBjQLG7PhVrfljjxAAOzwEuXEF+7K73wywWbljrFaNwP6GDmbe+hbuC0CwnZtNI23q9qfW6VFxjiPcuuugi22sEsXRR2DI43R0b5xCmXoOVDkGPZWe7mU64Xe5wZdu5zTFJ+fTTT1V7w6Yq1Ak2pFk3xYW73tF6pSuu98REyu662HgEPdxVwIVhG+u7o8e9J6+89abx2dpAuW3I0FhfD7l22Hwp3PWnegMcrgaGVY9gd5VuuLoMt+Etlk1xSCtcO8DvrNfWxgzBjQch6me2EzntfEexoR3COAJvLF/CazhkyBB1nXSkTXHW63ZN3uGuirZbQ+cVq79VVyAF3VFr4sMhBPR96digwxBcApgYNmrUKOS++6Dk1s2rgINSJjMfcG1jgoRJs5+TRzsWZjvgtbVBbC3JlScKenLVV8TcWjfDpVDRkr4ocJXDIsESBtaS4SKGFyXRgqLBenUVcJAqDv0DGwaxux0eN6+++49U5nDtAF5AXlsbpNaSnHmhoCdnvTHXJEACJEACJBBCgILOBkECJEACJEACKUCAgp4ClcgikAAJkAAJkAAFnW2ABEiABEiABFKAAAU9BSqRRSABEiABEiABCjrbAAmQAAmQAAmkAAEKegpUIotAAiRAAiRAAhR0tgESIAESIAESSAECFPQUqEQWgQRIgARIgAQo6GwDJEACJEACJJACBCjoKVCJLAIJkAAJkAAJUNDZBkiABEiABEggBQhQ0FOgElkEEiABEiABEqCgsw2QAAmQAAmQQAoQoKCnQCWyCCRAAiRAAiRAQWcbIAESIAESIIEUIEBBT4FKZBFIgARIgARIgILONkACJEACJEACKUCAgp4ClcgikAAJkAAJkAAFnW2ABEiABEiABFKAAAU9BSqRRSABEiABEiABCjrbAAmQAAmQAAmkAAEKegpUIotAAiRAAiRAAhR0tgESIAESIAESSAECFPQUqEQWgQRIgARIgAQo6GwDJEACJEACJJACBCjoKVCJLAIJkAAJkAAJUNDZBkiABEiABEggBQhQ0FOgElkEEiABEiABEqCgsw2QAAmQAAmQQAoQoKCnQCWyCCRAAiRAAiRAQWcbIAESIAESIIEUIEBBT4FKZBFIgARIgARIgILONkACJEACJEACKUCAgp4ClcgikAAJkAAJkAAFnW2ABEiABEiABFKAAAU9BSqRRSABEiABEiABCjrbAAmQAAmQAAmkAIFAC/qyZcskKytLLr300nzUOTk5MmHCBFm4cKGUKFFCmjVrJv369ZPSpUtLbm6uzJgxQ6ZPny7Hjx+XBg0ayJAhQyQjI0P9btKkSbJp0ybZv3+/9OrVS8455xwV7/Lly2XXrl3Srl27FKhSFoEESIAESKAoEgisoG/cuFGGDx8uLVu2lJ49e+bXzaxZs+Tw4cPSo0cP9bPZs2ervzt37iyYACxatEgGDx4saWlp6v9Lly5Vgo/45s2bp/69b98+Je59+/ZVwj9x4kTp3bu3lCtXrii2AZaZBEiABEggBQgEUtDXr18vK1eulAoVKsjOnTvzBR1W9qhRo5TFXqtWLYV/+/bt8vHHH8vAgQNlypQp0rBhQ2nSpIn63cGDB2X06NHSv39/2bJliyBeCD+s/JEjRypBh+BXqVIl/x036nTOnDluRMM4SIAESIAEUphAx44dXS1dIAVdl/D7779XLndtoZtCDDc6QnZ2trz//vvKKh83bpxym8PVjmA+v3fv3gIWeteuXWX+/PnSokULZbGnp6dL1apV5ZprrlEWPgMJkAAJkAAJJAuBIiPo5cuXl8mTJ6sJAlz2EHNY7M2bNxdY1N26dZPq1avL1KlTlbWuJwXJUpHMJwmQAAmQQNEmkFSCXhiXOwTdDGvXrpUVK1ZIp06dlBsf7ndY/RD0zMxMZbUzkAAJkAAJkECyEEgqQQfUzz//XK2N601x06ZNkzJlyqi1cexWx6Y4rKfDZY5/r169Wm2EK1asWH6dHD16VG2E6969u3Kzjx07lhZ6srRY5pMESIAESMCWQNIJuvWztdatW8tVV11l+9la48aNlZjr9XZNYPHixQJRb9OmjfoRrPXx48dzDZ2dhARIgARIIGkJBFrQk5YqM04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k7Qc3NzZdKkSfLjjz9K1apVZfPmzdK3b18555xzBL+bMWOGTJ8+XY4fPy4NGjSQIUOGSEZGhvod3tu0aZPs379fevXqpd5BWL58uezatUvatWvnBWPGSQIkQAIkQAKeE0g6QV+1apUS4N69e0uxYsVkz549MmHCBBkwYIDgd4sWLZLBgwdLWlqaLFu2TJYuXSr9+vWTjRs3yrx589S/9+3bp8QdEwEI/8SJE1V85cqV8xw4EyABEiABEiABLwgknaD/8ssv8vnnn8vAgQOldOnSykKHVQ6hnjJlijRs2FCaNGmiWB08eFBGjx4t/fv3ly1btsj69eulc+fOkpOTIyNHjlSCDsGvUqVK/jteQGacJEACJEACJOA1gaQT9BMnTsjKlStlzJgxUr58ealcubL06dNHudVHjRql3OZwtSOYwr13794CFnrXrl1l/vz50qJFC2Wxp6enKzf+Nddcoyz8eMOcOXPifZXvkQAJkAAJFBECHTt2dLWkSSfohw4dkuHDh8vZZ58t9erVk2nTpknjxo2lU6dOyhoPJ+gQ/8mTJ0tWVpYcPnxYIOaw2Js3by4Q4G7dukn16tVl6tSpylrXkwJXaTMyEiABEiABEvCIQNIJOtztJUuWlLZt2yokR48elbFjx8qVV14ps2bNCutyh6CbYe3atbJixQo1EYBlD/c7rHwIemZmprLaGUiABEiABEggWQgknaAvXLhQrY1jLRzhwIEDaj0cm+Kw8Q2b4rC+Dpc5/r169Wq1vo4NdDpgEoCNcN27d1dudkwIaKEnS5NlPkmABEiABOwIJJ2gY138ww8/VDvaa9asqUT82muvtf1sDa54iDksbzMsXrxYWfZt2rRRP4a1Pn78eNfW0NnUSIAESIAESMBvAkkn6H4DYnqpR+CHZUtlzpfzRE6ItLvgQjmvuffLKytW/ixvjHxbPpnxmQLa85JL5ZbBQ6TRmQ09B5zItD0vHBMgARLIJ0BBL8KNAV8MvDnybZk+e5ai0LXTxXLTgEFqj4KXIVHpokxD7/6dTJsxPaR4PbpeKsNe/J9nRcYEokefq2zj/+SDidKs6dkpmTYKtW37dpn31QK15NWpbXupXKmSZ2U1I05Uur4UjomQQBgCFPQi2jSytmyWqwb2lw2bNoYQqFu7jkwc9a7UqlnTEzKJSheFefnN1+Vfz/zbtlwP/+n/5HdDb/GkzPc8cL+Mm/Shbdx9r7xannvCPk9uZCaRaf/j30/Iq8OHhRTjjptulkfuf8CNooWNI1HpmhnamJUl27Zv88X7o9M9duyYfPDRRPnm+8VyWv0G0qPrJXJq/bxPeP0IP61aKXLihDRu2MiP5JiGDQEKehFtFn99/DF58523bUt/y+Ab5dEHH/KEjBvpYhKCATNa+HHFcsnetzf/sdfefksd+2sXypQu7drgm713r/z404po2Uv477Fx9PyWrfLzcWGb80PylFGhojQ9K++QJh0qVqggTRufFTXvI98bKw/8/RHb5576+z9l0HX9o8YRzwOJSlfn9cuvF8rQu++U7L3Z+dn//a13yAP3/jGe4sT8zufz5spt994t+yzt+8/33Ct/uP3OmOOJ58ExH7wvf3rkLyGvPv2Pf8mAPtfFE13M7xw5ckSGjRops77IO/cDHsahAwdLiRIlYo4j1R6koKdajcZQHojNNYOvl7379tk+XbJECWl9XssYYnL+yKLvvpWjx47ZvgiBwZn7DMlFAF6durVrh2QaywwHDh60LQgmBbfccKMnhXxjxPCw7bp6tWry6rMvhKTbtHFjqVihoit52bp9m7S6uL1tG779xqHy1z8/6Eo6dpFcfHkP+Xn1Ktv4506dLqefeponaU/97FO5+ff2E4Y3X3hZel7SzZN0E+npQ4E+/nSafPHl/LylpHYdlDckCIGCHoBa2JOdLcNGjZDps2aq3FzSqbMMHTRYKleqHFfutAWLv9W/N21Sfy9bsUL2GhZrXJEH4KU6mbULCIhdtmBdwsrU4Y2R4Qd7sH7j+ZdcKV1GxYohVmwkt/e1va+UF576jyvp2kUSKe2ObdvJ3bfekf/agq+/CokC3g14OcywYdMm2Zi1ybP8BiViiPzZZ9l7Ipo2biIVK1YokNUfli6RGXM+D1uE94a/IyXCnEBp9SY54bBz1y55e8yosK+0v/AiaWN4YpzEjWcvanNB2FfuvP9e2bJ1q+3va55yirz89H9DflcnM1MwASxscMPTF08eMEntN/QG+fb7xSGvt2xxrrw3bIT6UiqRgYKeSPoismbdWrm8fx/ZtXt3SE6qVK4sk9/9QE6tV79ADiHKP/70k+A422U/LZe9e/fJjz8tFwy21jVxu+JBEHfs2qlOzLMLmTVrygtPPeMJmd//3x8la8sW27iRr69nendsbiR37JN//6cM9sgNHGlT3NT3J0iLc5p5whqR+pF23sQxVORvuuv2sJZy+XLl5bYhN3lSZrWscsB+WaVUqVLS0vJFA7xV4TxVnmSQkXpOwPQwWpeRdOJ5XiX7icWFrfM+Z7YL/37hv/LcKy/b/u7e390l99/9B8/LFykBCnpC8Ys88OhfZeS7Y2xz0b3LJdL0pJUA6ynWtVm9zqkbbZ3asGjz3KK6Ec+YM1sG326/CWzEK68rL4EXIVHp6rI8+tQT8trboRu1vHaHIu3lP/8kcAdPn53nhena8WK5dchNMa1HF7YeEpH2/4a9IY/95ynbrD/0xz/LnTffWthi2b7vVrqYAb8sawAAIABJREFUNMOjZRcwecYk2homfPyRmqCHC+c2ay7Yq2EXrN4kJ3Cwbv76iLfCvoK+XJgvKbAvIFzABjyc6WEX8LVMqxbnhvwqmT08GDu3bNsatrxY0vlhbnhWTuo03mcp6PGSc+m9phe2kt179jiODbPIihUrytkn3X9wA1pdvdEinTR1ivz+gT/lN1B0wBefekZ69+gZ7dVC/T5R6epMb9m2Tb48+SlV+wvbSrWqVQtVHr5sTyARnwgiJ4lKF0tmQ+68zRYG1rCxlu1VuPHO2+XTWTMKRF++XDn5fu5CSS9b1pOk8dUIvh6xC3cMvUUe+dP/eZJuux6XyK9r19jGbXoYrctI+gW9HGkXwYJFX8eV51IlS8raJYndDEtBj6vq3HvpjJbN1FG2diGteHH5wx13qV9p19FFlp3IbuQka/NmkWIimTVruRFdzHEkKt2YM8gHC01AHeIzf57g7IG2518grc49r9BxxhJBotK9/b7fy0fTpoZkEZs93375NenSsVMsWY/rme07tstDjz0qH3/6Sf77WNp49dnnpXMHd2/0MjOIpcJrhwyQn1auDMk3Pl374O13pErlKnGVJ9pLM7/4XAbddrPtYyNffUN5wNwOmAT0vr6vbN22zTbq+nXryYLpeWd6JCpQ0BNF/mS6HXpeKqvX/Bo2F1krVic4h0yeBEjACYHPZs9S1jLcsxe0aiP9rr5GqlWt5iSKuJ+Fy/+7JT+o79Dh4vcrjB0/TmbOma2S69qps/S7+lrPk8ZO8zvvv89XD+OHH08WbAS0Cy/9+xm5+vIrPC93pAQo6AnFLzJ3wZdy3U2DbXPx7rAR0uGivFvlGEiABEiABAoS2Lx1i/IA+eVhxMbLR596PCQj+CQRe3ESHSjoia4BEYH76A8P/lnw+YkOo18fJhe3985VFoBiMwskQAIkkLQEvv72GzWROL9V68CUgYIemKoQdcoTDirARhYG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K3UI3D42x/k8JdfixQrJmU7XCSlmzVJvUKyRCRAAgkjQEFPGHomXJQIbL31Pjnw6ayQIpfr1llOef1Z7zGcOCHZb42WgzO+UGmld2kvFW/oJ8VKlvQ87dwdu+TQvIUqnbIXtpa0U6p7niYTIIGiSiApBX337t3y+uuvS1ZWlpQoUUJ69uwpXbp0kdzcXJkxY4ZMnz5djh8/Lg0aNJAhQ4ZIRkaG+t2kSZNk06ZNsn//funVq5ecc845qt6XL18uu3btknbt2hXVdlBkyn1k+c+S/eYoOTAzT9zKXdJJMoYOkFJnNfSMwZ5XhsuuJ5+3jb/Kg3+QSrcP8SztY5u3SlafG+XYhqyQNErUzZTMccOlRK1TPEt757+elezXR4bEn3HLIKn68B89S5MRk0BRJpB0gn706FF5++23pWvXrnLqqaeG1N2yZctk0aJFMnjwYElLSxP8f+nSpdKvXz/ZuHGjzJs3T/173759Stz79u2rhH/ixInSu3dvKVeuXFFuCylf9pwffpRNvQfYlrP25DGuuMCPbcySYxs3h6Sx5dZ75Xj2Xtt0i5cvJxA5ayjVpLGkVawQtU7KXNAy4jM7H/23ZL81xvYZTGSq/vX+qGnE88De0eNkx1/+ZftqtX89JBUH9oknWr5DAiQQgUDSCfratWtl/vz5cv3110uxYsVCigZhbtiwoTRpkrc2efDgQRk9erT0799ftmzZIuvXr5fOnTtLTk6OjBw5Ugk6BL9KlSr577C1pC6Bbfc+LPsnfGxbwPQOF0mlO4fm/+7QwkUFnju84JuQn+Xu3Sew+JM1FCtRQsq0ahFT9mHRl6iTGdOzeCh72Gg5vnef7fMlateSel9OizkuPkgCJBAbgaQT9O+//16JcYUKFdSfbdu2yaBBg5T7fNSoUcptDlc7gince/fuLWChw8rH5KBFixbKYk9PT5eqVavKNddcoyz8eMOcOXPifZXveUCg9E+rpfjBQ1L15bel2NFjHqTwW5TH08vK0Xq1Q9IotWaDFMvJsU0Xz+/v1rHA70qu26TyHCng9yXXb/K0PF5FnnPWGYKyH6lXR47Wr63+ndP4DK+SY7wkEEgCHTsW7PuFyWhSCjrWzrFujgChfuedd+SGG25QrvNwgl6+fHmZPHmyWnc/fPiwctnDYm/evLlAgLt16ybVq1eXqVOnKmtdTwoKA5fvhiew/+PpcmjuQilWvJiUbX+BlOt5SaFwHV74reRZzD+JcntvyJKc5T+HtRILJJaWJmVa/2atlm7SWIpbXN5lLmwV8hpc4qWaNIqa772jP5Adf3nM9rlqjz8kFQd4537e0OkKObpmnW3aWD+v/py9W9z6wpEfHbCEhf7mO3J8/4GobKwPwAtQsk6mlGraSHkEUA8l6tRy5B1AnG63L8cF4QskkAACSSfo2MCGdXIIOIJphc+ePTusyx2Cbga47lesWCGdOnVSlj3c79g8B0HPzMxUVjuD+wSOHzgoWwbeLoe/WxISeZnzmknN0a9J8fSytonCfXtk+Uo5qtaoNylX9/HsfXJoYagb3O5lrDNDfI9u3BzWRV7hmsul+rP/dL/AJ2Pc9fh/Zc9rI0Liz7h1sFR96D7P0kTEB2fNlS033m2bRs23XpD0Lh08SX/Pq2/Lriees427ygP3SOlzz1GTLky+MAk7uiFLjqxYGTEvZS9oJdr1jz0GJevUKjChird9eQEhd9sOSatRzYuow8apJ1HYm8FQ9AgknaDDIh82bJja+Ab3+Pbt22XChAlqN/svv/yixH7gwIHKZY5/r169Wm2EM9fbsbEO1nz37t2Vm33s2LG00H1q+7v+87LsefEN29Qq3XaDpHfuUCjRxkAPyw4Df+kmjUKs7Jyly2VTr+tt0649ebSUbtbUUwrH92TLwTlfipw4IWUvauPbYL9/8qey/d6H5MTJ5YZiJUtIjecel3K9LvW0vPF8qgeBx6QN+xUwccO/lXdg3/6wedVWPTwoh7/5QQ7NXWD7bOXf3yqV//g7T8t89Nd1svvFN/L3ahQvly74kqHioL6epnvw8/my/b6HJXfnbpVO2bZtJOOWwZJ+cWp/ubPv/YlycOZcVeb0zu2kwnVXecpZR56odKMVLukEHQXCRja42WGdV6pUSYYOHSr16tUr8Nla48aNlZjD8jbD4sWLBaLepk0b9WNY6+PHj3dtDT0a9KL8+3Wtukju9p1xIdCWdiTRjhbxkZWrJXvYGDnwyUz1aLlLL877bK3xmdFeTfrfH8vaog618fJTNSuknMVL5dD8r/IO02l/YdxfEsBDgyUUbdVj0yI8NNGsejM/EFd4RXQoUae2cu+boVSThgWWWmKteHgHNrS/LF9UzfcwkcCEwouA7/w3D7jdNupaY16Tsm3P9yLZkDhzlizPm0hhstr2fOWB8TLk7totm/vdIkd+Xh1af43OkFrvvilpVSp5knyi0o21MEkp6LEWjs8lloD+hAuDL/6d8+PPUXeFuyHaiS01U/ebAJZfsH8CVv3uF14XOX7c1Sxgn4T1E0Lrfgrstzi6Zr3sHfle2LQz3xvmar50ZNvufUjUZM0mlOvRVU559T+epKsjjccTU9gM2S1h6ThxrgO8Il6ERKUba1ko6LGSStHnYD0d+gIza1Gb0/DHabAKN6yoWNa2remUrFdH6s61/6zMaZ74fNEksKF9Lzm6fqNt4YtnVJSMG39bctEuffPhaO79ZKaKPQhmKJ5RcFMnJibYiGiGSJsS3To0Se2J2VtwWUXvmbFyx36UE2G+AsGSUpmW3uyBOvzt9/lLV9Y8pVWtIvW/Cz0N0u/2QkH3m3hQ0svNlc033Kl2mpsBgl5rxMsiNp/tORVufG+MteyyF7TOX9fGRqFtdz9gS6HGC09I+St6BIUQ85GEBPZ/9Inr7ctucmo9kwBLAvsnTpHcXXvCUivdvKkUK1vGdao53/wgJ455+zmmNdPaa4HNrSeOHLEtU7FSpQSbXXVI9nMbolVcsdKl5NSVX0d7zNPfU9A9xRvcyOGa3P3M/2wziJPLynXtJNpVHs3ithNuqzVgJoRDR3b+4+mQtKs+8ifJuHlgcIExZ0lDIFHta/+kabLt9w/acvLSetvx8OOy9533bdPFZrxqj/1F/c46MVF7ECwHI9l5LdS+hU2hpx+63Rhw9DI8BtaQ92loqMcAz2S/PVawydQulKhZQ6o//7jbWVTxbb/nL3JsyzbbuEs2qCt150z2JN1YI6Wgx0oqxZ5b1+YSyd263VGpilcor74PhksOM/Q86zvUjeckwsPffK820ZRpfa6T1/gsCcREIBHtK6vvTXL4q+8K5K/G849L+Svzzs5wOxxdu0Gyrhos2LBlhrQqlSXzw5ECoXE76H0L2+78P8ndYb/JNa1aVanx8lP5Scd6bkMseT0wbaZsvd3+ToBTXvmPlOvZNZZoHD+TqHRjzSgFPVZSSf6c/o4bVjc644HpnysxDRewOS3vUI+8Qz6sn4AlOQ5mnwQ8IwBref/Eqer8/jIXtJIK/a6S0mef5Vl6iDh39x7ZO3ysHDx56VD6JR0lY0h/KV4p9AsftzOxd9Q42fFQYs7s3zd2gmx/4B8hRar+1N8Uby9DotKNpUwU9FgoJdkz5lo3xBu7y/GzWEOJurWl3rwpsT7O50iABIowgZ2PPSPZb7wTQsCPQ5N0gvrTtVKN/D06OFHpRmpqFPSAdMR4DypQn4MtX6lO28JGnUjHnWqrG+7yY1mbZfezr9iWvvq//y4VrrsyIGSYDRIggaATwPLdoQV5FxqVbXeBpFWrEvQsp2T+KOgJrlYnBxUoa/ukeOPzmnDirde6sbsc4l2ybqbtmeO7n3tVdv/31RACle+9Qyr/4bYEU2HyJEACJEACTglQ0J0Sc/n5SAcVpF/cXkqeVk8dfRnuu25zhznEu/TJSy1izebxg4fkMGbWOMmr7fmCTy8YSIAESIAEko8ABT3BdbbuvM6Su3NXTLmAeEOw8RkHTqriRrWYsPEhEiABEigSBCjoCa7mNQ3byIkc+4MZJK24VH3oj97vMv/5izwKjby5eSss4kSliwwdOPmJT7nKCW4BTJ4ESCBpCWz+SaRWwe/kE1UeCnqiyJ9Md0PHywXfkdoFXw4qgKjOeikv+c53+SfqiUpXi/nUJ/LK3PNBET9FHQMAQoAGgQR3ASZPAslJAH156pMidc4R6Wb/TbzfBaOg+03ckp55UEFa+RLqt7n7845x9PKABJWAKao6X36IeqLSNcV8x9q8Eldr4J+o6wFATSQe8F/U6ZVIcG9n8p4R+HG6SFNvrwMOybvuy0cO5v34tPMDIequCvqhQ4dkxYoVct555+WX/ciRI/Lxxx9Ljx49pGzZsp7VZzJHjIMKdj32uNTqU1sVY/O4TVLlkYfcOyBh33YR/EHIOSCyc63IznUiv4Y5d7hSbZF0b64flIN7RPZssq8up+mWTs8T5FjD0UMiK+eJyoMZKtYQuXCQSJmCR0+GPJfZJNaUCj5nHQBKpfsr6hDzRHkl4qfGN0kgOoFF40S+GSfS4WbvRT1rucjO9SJfjRY5mhOatwCIuquCnp2dLTNnzpSrr746v6C4d3zcuHHSq1cvqVixYvTKKYpP6ME2FqtRCfK6UHHWzDYt/40eRBvPMvhLoHQ5kaqWSQZm8bvWFbzWM62kSMN2IuWr/ZbHCjVEKlS3z3O8Ewon7csLWtknzwHPqOVF7OHjhNWG4Kfl5m8J7VM7sEukXAK+A0c7O5TtbJJdWF5azHU80UTdNG7wjvq/cTY7xuCck1Y3fu90HE2wqLsi6Pv27ZPnn39etmzZIgcPHpQKFX6zdPDvq666SlntxYoVK2z1pd771sFWlxAWXOW6Imkl8hqctrDjIYC4TEs2s2leLGu+/m1yoOOt21zkPI8PlfluosiGH0JLEk+66Hh6EhQLF1jmq+aJwFI3A4S1Sl2RklFuwsLsPIgBEwBMBOxCjVPtvRIZNUUuGJDnlVDvh5lEFLa8EPMpT+bFctkDIn6JOsT8izfz0o02yBe2jHbv//pV3k8xwPsZNO8Lrvc3bT2OQdCxL8WJ58wpH90Pf/pc5OfPC76NNqYnNEcOOBsjouWlan2RE7kiu2yu6MW+GCylYbxNUHBF0HXe7VzuCSpXciR7/LjI+AecNbhw4owSoxPBDY0QydIz6WBDnLnbHGvofoREpYsJAFzP5nqymwOQXtIwGcI199WYPFedGWCZn9lOBBMKHSJN3vyaUKAdlSr3W57MdoWf6gmhfiKc50CLi2mh+yHqppjrPPop6hDzT5/JSxmbpfwSdStvv9K2GiXYZBqpT3ltJUcav6zjp3UyjP9XNCa38LbB62YNZh3jdwEQc2TDVUH3QwdSLg2rwOgCli4vcuEAEVhSsYpzvHDMXe7xxhHPe4lKVzNHnt0U80gM4HbHjlhzl7tbs3mr29DMx6ovw3glSohUqZfnlQAPvbknnno039FLDseO5C0z4G8zlCkvcmZ7EfxtDSjHXmc3ABaIA+5mPYGw/tK03PTvaofZFxHv0od1oPdL1K1irsvX+jqRzEJeDGM3SdXxh9uXAs9ilfp57csLKxntDGXWE3Ozrht1EmncMe8nmJh65S3QdR0QMXdd0HNzc+Xdd9+V1atXS7169fIRw+1+2WWXcVNcuMHSa6uxsIN0Kr5v7lfwq3xa1NVEwkfXnNP2pQTe2H9h7s1A3rN+/I2YuafDL45BTQebK/fa35WtlnTKRNlDZHINahndyJdbVjLygmUVvVcC/2/VR6R1HzdyGVscEHV8tpZAN7uZUVctdGyKmzp1qvTt21fS0tJiA8Kn8ggkwmoke/8JaEvY7wHAr/alrbn9O0W+GiuCv80Ay/yMMBa6068WwtXekikia74J/e2prUSaXVbwDetkRT8RbjNUsk1gSpTK88Tg73iD3UZPHRcsdOxLsX45gr0ZWMeHh9FLK9kUdb/FPF6eHr7nqqAfOHBAxo4dK/369ZPy5W1cah4WJCWiToTVmBLgWIiYCPjdvhK1hm613LDLHWvoXgfwnT9cJGtFaEpwebfuGz31cOu10d/MewLr9nozHv6PJQY/9iw4XUOPtTxOnsNudz8tcyd58/FZVwX9xIkTMmfOHLXTvW3btvnFKF68uBJ47nL3sWaZFAkEgUCidrlrUcfffoi5ydoUVr8/Y9Jp+yXmutx+7nIPQrsOaB5cFXTscp8yZYrgMzYzcA09oLXPbJGAHwQS9R26H2ULl4a5y93vfCBt5e72+bv/RHyH7jfbgKfnqqAHvKzMHgmQAAmQAAmkLAHXBX3r1q0yZswYqVmzptoc9/3330uTJk24wz1lmxALRgIkQAIkEAQCrgp6Tk6OTJgwQdq3by9ff/21OgIWn7DNnj1bhgwZIiVLGgdoBKH0zAMJkAAJkAAJpAgBVwVdn+XepUuXkDPdIfL4WUZGRopgYzFIgARIgARIIFgEXBV0bIrDd+jt2rWT+fPnKwsdG+Q+/PBD6dOnD93uwap75oYESIAESCCFCLgq6OCyfv16GTFihKxZs0Z9qgarfODAgdKoUaMUwsaikAAJkAAJkECwCLgu6MEqHnNDAiRAAiRAAkWDgOuCvmHDBsnMzMw/+hXnu2/cuFHq169fNIiylCRAAiRAAiSQAAKuCjpOiMMa+hVXXJG/o/3o0aMybtw46d27N4+DTUAFM0kSIAESIIGiQcBVQde73LEZzgzc5V40GhNLSQIkQAIkkDgCrgo6vkN/7733lIWuP1HbuXOnfPTRR3L99ddL6dKlE1dSpkwCJEACJEACKUzAVUEHJ+xyHzZsmOzZs0dhq1SpkgwdOjTkfvQU5smikQAJkAAJkEBCCLgu6AkpBRMlARIgARIggSJOwFVBx33oM2bMkJ49e/KY1yLesFh8EiABEiABfwm4KujY0T558mS59NJLuaPd33osVGoTl81T7195drtCxcOXSYAESIAEEkfAVUE/ceKErF27Vt2w1qlTJylevLgqGf7GqXHFihVLXEmTIOVhX09VuRzapqevub182F9UepOHPu5rukyMBEiABEjAPQKuCjrOcp8yZYo6v90MFSpUkMsuu4xnuUept4tevEs98eXdL7lXw1FignV+30f/U0892/t3tNJ9I8+ESIAESMBdAq4KurtZK1qxwTr/14xRqtAdTmsm59Y+MyyAfTkHZfnWdVEBbdyzXTZmb4/6nPlAxTLp0uSUBlIno5rUzqiu/o2fnV/vLEfx8GESIAESIAF/Cbgu6EuXLpVRo0ZJw4YNZdCgQeobdNyPfsopp/hbsiRLDdb5ln27Ap1rt8V+8aZVqryRJi+BBsLMkQAJkECACLgq6Pro144dO8rcuXPV9ak4WAYnxeHGtbJlywao6MHJimmd61xFstIrlIYVHf1s/DqVqkudjOphC4q18x+3rg35/ZnV68ijlw5RHgB4AhauWy57Dx+UFdsiewTiEfu7Pnxepf3SVfcEpzKYExIgARJIUgKuCro++rVLly4yc+ZMJegIPPo1cuuws85rVqji6Vq6uXZuzV24tXS47+HGd0Pst+7fJX/9ZLhKevwNj9JKT9IBhNkmARIIDgFXBR2frcHF3rJlS/nuu+/kqquuUifHzZo1S1noJUuWDE7JA5ITO+tcZ+2hrgM92/Hea9iDEQl8PPQJR4S02G/M3iGbsiH6a5Vl/9X6FVHjqZpeUS4+o4WcdUoD5Xk4q0Z9tW7PQAIkQAIkEDsBVwUdycJKh0WOT9cQWrRoIVdeeaVUrlw59lwVoSfv//jViKV9utftSU8Dwg6B12K/YN2P8vX6nyKWS7vwIfB5m/NSQ+j1BIebDJO+WbMAJBA4Aq4LeuBKyAwFjgDWzqeu+CokX2edUl8uqHeWcudrl75dxt0S+lU7Nqnoz6xW21c+t457RqX3ep8/+pouEyMBEkh9Aq4JOlzrr7zyimzcuFEuvPBCGTBgQP6Na6mPkSWMlQB2tl8z4m+2j5tr6dqqh7jnufDdFfoHpryu8vDkZbfGmvVCPwfrvP+of6p4xg58hJ8CFpooIyABEjAJuCLouDYVn6pdfvnlUqNGDVm0aJFs3bpVevXqRdokEELAzjrXD/Q86/yoO97thD7SOr2dRV86raRcPeKvKtlPb306qpUeLn5MMvYePlCghsOdE/Dztg2y+1DeoUsVSpeVC+s3FXgm8K3/WafUi/hFApsRCZAACUQj4IqgY9186tSp0rdvX0lLS1Pr6OYu92iZ4O+LDoFoB91E+swuEiW9KQ/iqw/UiWVDXo3yleS0qpn57yS6Ji6o3yT/UB/8u3ZGtaQX+rm/LlFY25/WLNF4mT4JpDQB1wTdFHAKekq3maQqnFXoV+3YKEs2/+qoDOE2sGHygW/97YL1nWfmvC/fblwZ8igs80satlTf+iOfm7J3hM2XG0KvzxxoekoDR+Uv7MM3vPukimJEvwcKGxXfJwESiEDANUF//PHH5fDhwyqp3NxcwSEzOMMdoXr16nLPPffk/581QgKJIoC18/d/+Dwk+U6nt5B/dL/RM0vYXDu3ltu6lp4n7nmf/rkt9OaZ/X7xh3VuCjqtdL/IM52iSMAVQS+K4Fjm5COAne3dXr/fNuOxrKXHW2LsbJ+x6lvb17ue2TKmHe9WoY/0JQASslr0B48clqHvP63ygFv17Kz0SCcCIn27gIkHJiB2wfpOmRKlpEXtM/KXFPRJhqmwrBBv2+B7JOAmAQq6mzQZV6AJ2FnnOsN9m3fybMc7hDJSiPcQHadfAug8lEwPZ8dLAAAgAElEQVQrIUdzjwWurnDWQMUy5dSZA3nHG+ddDBTvQUN6EoVJk98hkWn7XVamFxwCFPTg1AVz4jGBcFamThZWbSoEq9Av2vCzLNuyJmrRIlnK4djg0B/czGcXXlnwkegNcfr3zWqdJgNbXhpymmA0b4O1fvT+BJ2ncHsczE8Eoxbe5QcSmbbLRWF0SUSAgp5ElcWskkA8BLB2jrP7zXDl2e0EZ/Z7Fcy1c2sa2Bxnt5auPwM07wrAu7F8raA/T6xYOl19CoibC9/7frZKGof4+Gmlwzo3DxDyM22v6pPxJgcBCnpy1BNzSQJxEcDOdtyqZxfCraXHlZDlJWyEs1rn+hGIeTw73rWHBQKP7//zJgDRbwJ0ozyFicO6lODl3oFdB/POOaiSnrch2c+QqGONE1XmRJU3Up1S0P1s8UwrhMDeo7nq/xVLppGMRwTsrHOdlNdWukdFso1WLzPszTkoU5YvlMnLv/Qz+UKlpb0LiMS6nOB0/8DTn7+r8nJ/p36FylM8LyfqWONElTlR5aWgx9M6+Y6nBCDmV8xapdKY1PlMirpHtGHF6vDGyu3qn7c0/O3beViPqRawfm1100Mo8Ymg18EubSwBPNJ1UP4dBfomwmhnD5h51WceYL8C9i2Ebh7Mq0NYqhe9eKf695d3v+yrlZ6oY40TVeZElTda+6WFHo0Qf+86AS3mX27br+K+qEb5IiPqmw8eVWWule7vVcL//CFLHluSpdJ+uFmmPNI80/V6DRehn2U216+t+fF6LT3etE3vwoqTEzC9vBDrhkGUNTOjmmSd/ISwVd1G0rbB2fkIIn1eGE9DiLbB1BqnXnaIJy3rO3pSg5/PX7tMvtnws3rEWmawhMfGjaCXeOziOq1qLZlxW96lS4kOFPRE10ARS98q5rr4Z1cqK7O7N05pSx3CdsXsk16Ji8/0TdRNMde8/RJ1v8sMC3nFtt+8Emb3gvvaSyvdy7T1hkF96JA+3jgZ9hAUhSEuKJctUdCLQmtLYBm/2LpPso/kyg+7D8q6/Udk0vrdkn1y7Txctjqekrehp0PNClKpVJo0q5wuGSXTpHmVdNdK4qfViExrYfthV57FgLJMcijqeNfKDnyt4Ystv/1s7f4cWXfgiC23+uVKSYPypfN/16xKuuJthuZgb/lZh5P1E60y3ChztDT4+zwCWEd+5cuPQnCYFmukzwvjYWh+xmh3cJL1wCSnFn2kPOlJjWmd6+fNMmOpA189uBH0EgfiiqW8bqQZTxwU9Hiopdg7D3y7UZXoyZZ14iqZVbTX7c9RAr7nSN6mt1hCiWLF5NiJE1EfheBokYEo1i9XWuqXLyUQp/qGOEWKyG+r8cP1u+Xh7zbK6n05IdmqWbak9Du1iuzKyRUwM8PaA0cK/CwqnAQ9oOvETL50WjFZsvuQbDmUt8SgQ6OKZeTTSxr55p1IEBJfk9XryEcshwWVSivh+Vq6k2ON3YSSqDInqryxsqOgx0oqRZ+DmP93+RZVunub1Awr6vGKNqxrDPiw6tTAXyVddhw+KrctWCfmLndsjMNaOiYBS05OBmCRmv/Hz6MFiHqDk+IOodfir/MRj9UIsTWtXHga1h34TYCV5WxMXpxOZqKVSf9el8F83s5a7lgz9JOl99fskjdW5W2I0+HuxjWkd73KIT/TvM0f2noAbLwCsZZBP1evfGk5tVwp0V4BlMNtL4zTPCXr83bWuS7LHRf19nTHuxvHGsfDPVFlTlR5Y2VEQY+VVAo+Z4q5Ll7vupWU6CrRitHSVoPxSctZi3Y0ixkb4sxd7hDzWIIWV+VKPims+Bv/Xx/GtWzGWzatuBzKPR6SVPUyJeSMCmWkVPFi6ud7juaKdo3Hkqdoz5xXtZws231QjhwP9UBUKJkm1zWoIudXLxfi+kZ80fhFS9P6ey83xelJl3Ui8NzyrbLPsrySVqyY5EbxxOhJWWHF/u6v8tbSXzzf/538fqY9fNG0fPRLdx9S/z6nctn8n93YuofT5hLz8+axxrpeUcc6xHuscbQMmGW2e9arMnt1jHO08sb6ewp6rKR8eO7Zk5byfU1qupqaXnvVa9mIfOyvOwu4gCMlaoo2LF+svdpZjE4ybu5yd/JepGd1WbW1CWtZldtm/TnWNOtZ1przXPy/rT1jAmSuPdtxQfrYEGeu3WMN3c19AdHKA1FH8GuHe6Qy6/qYs2VfvhcmlklZrGIPQX395Gd6tzas7quoJyrtiet3y3VzflF1/F7H0+VKiwcmWvsozO8h5lfMWq2imNT5DDFFvTDx8l1nBCjoznh59jTE/MGTa9lPtKwjsYi6aRlp16i2rJHROXG6RrvUqqjWdt0Qbc+AxRExRKTHjJWyMyf0YhIcbPNUq7pyRoU8kfbK9asFTg16Pot5HLhceSWeMlsnZWjbdl4Aawa12O86cky0paqf8UvUTTH3M21TzHW6fom6FvPPsrJV0pdkZlDUXek9ziOhoDtn5vobppibg0CfBlXy15PVgHZyh7TTNVptYWq3ONKAZYgOqK0YnW6skwnXIfgUYaItZXOXu09FTngybpZZL7loD0ysYp9wCIXIgN2mQzO6HTnH5Mc9ea52a2haqaxUK10i5Md2XzPEm7266aXl9VXb5JsdB0KiuKB6eZnVrZEvlrrfniddUDfbdbz8re9R0N0iGWc8dmIea1SmJandvNodjjhi+bwoHs9ArPkL6nPxWI1BLQvz9RsBiP1LP22TF1ZsJZaAEdCfoiJb5oRCf6WCn8fjGfNyb0gkhEEdQ5Ja0L/99ltZsmSJ3HjjjYp9bm6uzJgxQ6ZPny7Hjx+XBg0ayJAhQyQjI0P9btKkSbJp0ybZv3+/9OrVS8455xz13vLly2XXrl3Srl0737uB3cY0nYk66aXk4loV8tdr9e7lwq5dWwvp1dq97zAdJBjE2bWD7PPRCATgddKb0vRj2BgHt7vXwYu0Y1luePSHLJlnWWJrd0oF+ZvNiYB2XzPEy2XB9v0ya/NesX5wim1x0T9CjZyqOQnAmRQ66C9X3vllh4z8ZWdIJH4cmJRoL18kakkr6BDyuXPnSrVq1eS6665TZVy2bJksWrRIBg8eLGlpaer/S5culX79+snGjRtl3rx56t/79u1T4t63b18l/BMnTpTevXtLuXLl4m3XhXrPTtQjfUJWqMT4MgkUAQKmsPol5hprotLGhjispSNgQxzW0P0IWLrDhjhzlzs2xmEtHcE6IcFGSB30plX8P5ZNkfGWR21cdeESqP3HjqvljcOWL2VwlHMQ9sUkpaCvWbNGpk6dKldffbUsWLBA/Y0AYW7YsKE0adJE/f/gwYMyevRo6d+/v2zZskXWr18vnTt3lpycHBk5cqQSdAh+lSpV8t+Jt8EU9r1YvwcvbDp8nwSKCgFzl7vfZU5U2uYudz/LrEUdaZpiHm8eok0CsJ8o3AmI8aZZ2Pcg6quuaiYlT37+Wtj44nk/6QR9586d8vHHH8u1114rx44dk5kzZ+YL+qhRo5TbHK52BFO49+7dW8BC79q1q8yfP19atGihLPb09HSpWrWqXHPNNcrCjzfMmTMnrlff2FNKvXdLJfujOuOKlC+RAAmQgA8EvjmcN2a2KhP7CZGFydY72SXlney8MVOHQRlHZFBG6OmE+N0vR4rL/uO/fR8fb7p7jxeTN/aUlC3HiodEcXqp4/JY9cNSNc3ZQkPHjh3jzYrte0kl6BDzsWPHKosbwpudnR2zoJcvX14mT54sWVlZcvjwYYGYw2Jv3ry5QIC7desm1atXV5Y/LHw9KXCVNiMjARIgARJwjUAiNsXFc9qkawWOElFSCTo2r7322mv5RcJGN7jVW7duLTfddJNMmzYtrMsdgm6GtWvXyooVK6RTp04Cyx7ud2yeg6BnZmYqq52BBEiABEgg2AQS8dma3/dBxFoDSSXo1kJZLXQIPjbFDRw4ULnM8e/Vq1erjXDFjOMIjx49qtbbu3fvrtzssPppocfaZPgcCZAACZCA3zc2xkI8pQTd+tla48aNlZjD8jbD4sWLBaLepk0b9WNY6+PHj3dtDT0W8HyGBEiABEiABNwkkNSC7iYIxkUCJEACJEACyUyAgp7Mtce8kwAJkAAJkMBJAhR0NgUSIAESIAESSAECFPQUqEQWgQRIgARIgAQo6GwDJEACJEACJJACBCjoKVCJLAIJkAAJkAAJUNDZBkiABEiABEggBQhQ0FOgElkEEiABEiABEqCgsw2QAAmQAAmQQAoQoKCnQCWyCCRAAiRAAiRAQWcbIAESIAESIIEUIEBBT4FKZBFIgARIgARIgILONkACJEACJEACKUCAgp4ClcgikAAJkAAJkAAFnW2ABEiABEiABFKAAAU9BSqRRSABEiABEiABCjrbAAmQAAmQAAmkAAEKegpUIotAAiRAAiRAAhR0tgESIAESIAESSAECFPQUqEQWgQRIgARIgAQo6GwDJEACJEACJJACBCjoKVCJLAIJkAAJkAAJUNDZBkiABEiABEggBQhQ0FOgElkEEiABEiABEqCgsw2QAAmQAAmQQAoQoKCnQCWyCCRAAiRAAiRAQWcbIAESIAESIIEUIEBBT4FKZBFIgARIgARIgILONkACJEACJEACKUCAgp4ClcgikAAJkAAJkAAFnW2ABEiABEiABFKAAAU9BSqRRSABEiABEiABCjrbAAmQAAmQAAmkAAEKegpUIotAAiRAAiRAAhR0tgESIAESIAESSAECFPQUqEQWgQRIgARIgAQo6GwDJEACJEACJJACBCjoKVCJLAIJkAAJkAAJUNAT3Aay598eMQcZbV9NcA6ZPAmQAAmQQDIQoKAnuJZ2TGoTMQfVrvjakxwey14ZMd4SGQ09SZeRkgAJkAAJeEOAgu4N15hjTZSgJyrdPZ8PjMimUqdRMbPjgyRAAiRAAr8RoKAnuDVEE9b0xrfk57BYyQr/397ZBklVnXn86bd56XljGMbAKAiogCQIEUOZrBEkqOgiatgQSICwseLupqylamurtmo/5IMftsrara3K7rdoEkuxNCpZKV4kiAIGKhEkqLxKEGGEmUHenJ6Znunu6e6t/+m5ze2m+/bL3Nu3597/qaKY6bn3nPP8ntv3f85z3sTfnNlz9gYniS84qWQrCpVrVWTArnJLBsQbSIAESGCMEaCg2+ywQgJXTvUg8N5gR8atCKF7Ao3pz8InnzfMWhu7D0y4u5wq5L2nkL1WNSRQIUYHTHUlMyMBEqgyAhR0mx1SSOCCM6/30JOxPhkOZY59x8Pdkgh322xFccWjUVFo7F4fkfAFO8Rbfz36UG40QqtdIdZWNiaKI8SrSIAESKB8AhT08tmZcqcVIgPRhPjrU+qz/us99E+Ne+hazzx2+S+m2GlFJqmoQ1M66+woRKBtfkaxhVYUUNCt8BLzJAESqBQBCnqlSOcpxwpBL8YkO8pFo6JQ2FsfkYiHuyQxeD36YHU0goJezJPDa0iABKqVAAXdZs/ELh8yrEFgQmYv06zq2iHoqLuZ5WZHIrKjELErmWwLRRsw9wC88c/fdndZkw3N8g/zIQESIIFSCVDQSyXmkOsL9ZStWj5mpqCX6opCZWfnR4EvlTCvJwESsJMABd1O+i4su9CkOCs3tCkk6GjEIGKCnjx69/o5B3AVBd6FDyxNJoExRICCPoacxaqOjkAhQc8eQ0fjw0jgMSEPkwdVmL7tbsnXGBnq3GpY8bopy0ZnGO8mARIgARGhoPMxcA2B0UYH9AKP5YPZywXzCXypDQnXOISGkgAJmEqAgm4qTmbmJgKYdZ/qwR+S2JW/5BX4aPdeQyycXe+mp4a2koB1BCjo1rFlzi4jUEjg8+GgoLvsQaG5JGARAQq6RWCZLQloAt9/+FlDGK0PbuYSOT4uJEACoyZAQR81QmZAAsYECo2h4+6aSQuldtIiqZl4f8bud2RLAiRAAsUSoKAXS4rXkUCZBIoRdH3WmPUOga+ZuLDMEnkbCZCAGwlQ0N3oddpcUQKFBL3t0Xcl0r1XIl9sVWvgtYRZ8xD32sl/m3dJXEUNYWEkQAJVTYCCXtXuYeWcQKCvwBh60zd/kTYT4+7R7j0yeOa1jFnz2NSm7rbVqteOn5lIgARIIJsABZ3PBAlUKQGse490bpWhL7Zm7FqHDWzqlbhzvL1KXcdqkYAtBCjotmBnoSRQGgGsZY9075Foz94MccdYuxpz53h7aUB5NQk4kAAF3YFOpUnOJYBz7jHeDoGHuGsJ4+21EPfpq66PtyeGZfDzNw1h1E/7OxGv37nAaBkJuIgABd1FzqapziKgjbdjMt1w71/TxmGMvVZNplsm19553NBobmrjrGeC1ribAAXd3f6n9Q4hoI23R3r23rAFrZGJFHSHPAA0gwR4OAufARJwHgHsLY8T3rLH23NZSkF3nv9pkXsJsIfuXt/TchcQKLQGPjjrZ2rM3dc8g8vhXPA80ERnE6CgO9u/tM7lBAoJuh4PJtZB3NUZ723zxd9yB7ehdfnzQ/PHFgEK+tjy15iv7WfH9stgOJTTjvpgs9z29b8Z8zZWkwGFBD0482cSu3JIMAafjPXfUHVMsPO1zEgJfQkijwl7Romb41TTU8K6OIUABd1mT1699IVhDca3T7a5huYWH7rWI5+fPJAz02mzFkhz60RzC6yC3Oz0cSFB14+hQ4TjvaeUuEPk9dvQ6jFCjAMT5qeEvjnVo89OpZRbBS5iFUjAEQQo6Da7sevsMbnU/VnOWrRPuk06pn7d5hqaXzx66f2hKxkZNza3Wd477zp71NCYjqnfMN9YEbHTxwNH/9vQpoZv/Ivh3yHu+KeEPnQqr8ijB6/G4lVP/m75as8aw3w5Gc+SR42ZupwABd3mByAWHZLjh3bmrMXs+Q9JoKbOkhqe+uT6piS5Cphxl3knfWniHY2EJRYJS2SwX65dvpBRbF2wWfz+GvVZY0tb+m91wRbx+QPq95raeqmpDZbN48sLf5XuzhM575805U656eY7ys7b6Ea7fIw6WREd0EQes+njIQj+9TXwxQKkoBdLiteRQPEEKOjFs7Lsylw9uHFtHdI2cZr4fH6pb2gxvexrl85L5+nrJ3vpC5hy+93S2n5LwTIh0NHIoMSHYzIU7lXXDw70Snx4WOLxmPrZqgRh18Td589k1NA8IV0sxuW1BkEymVCNp+FYNKNa/kCNoPHk8XhHXV2NSXZGV3o+l6+udGV8rPl4tA0Vo0pXKjoAcU/35osQ+dYHN3NW/aifNmZAApkExpygJ5NJ2bNnj2zdulWGh4elo6NDnn76aWltbZV4PC67du2SnTt3SiKRkKlTp8r69eulpaVF/W3z5s1y4cIF6e/vl2XLlsmcOXMUjePHj8vVq1flvvvus+X5MOrB5aoQBKo+mCnyShTqMnuv+t6tlo9e4NBLzxZdNB5um/2d9MS1IQh0PCbRoZR4I/WHLpfEqb6hWXy+gBJW1AnJ4/VIT+dJ9fOtd8wXf02t+hmNAX2dBnRlDQ6EVF3KTakGgEeikYGMLOqCTeL3p8rPl6xuoOjLhQ/AK+0z8BuJUuAzfYMFv2O4Il+yKzpw9p1nDHk2hg+MzKifr8bguRd9uU817yOB6wTGnKB3dXXJvn37ZMWKFeLz+eTkyZNy4MABWbt2rRw7dkwOHjwo69atU387evSoHDlyRFatWiXnz59X9+Hnvr4+Je4rV65Uwv/WW2/J8uXLpaGhwbZnQ9+TQpi9ti5Vl5SQ5J4VbltlRwrW9yw1kVFi5PcrQSoUWcBYOlI5M9tTPeGw5Y2AUhkb9bYjQwMCgUXS+3i0DRV9HbMbe/DFcCwiA33XMkyxOjpw5t1/k75g7hULTeH90hI5eMOseky0w2EzGIPHeDwTCVQbgejQgESjqY5NvtSoixBWuv5jTtCzAZ09e1Z27NghTz31lGzbtk1mzJghs2fPVpeFw2F55ZVXZPXq1dLT0yOdnZ2yePFiiUQi8tJLLylBh+CPHz8+fU+lHaCVp+9JFRo714uZdj96z+hF6xPC4AiH61Mx4pES42Z1W91Ib1EJxchnZj2wmPGOVKmZ7Ro3jN9fvXhOld3Y0i4TMLThNz6gpJgGSqFnp1gfq2ELXSSivzdzAqE+amF2g8+s6MCXWxZJT9sGSXp8GVg8ybhMvPJLuemxPYIwPWbSR3v23DAOrx02A5H3t93N8Hyhh4t/rxiBvx79o4SzGsha4ZjEjMnMdqUxLegIv7/99tsSDAZl0aJFsnHjRhU2R6gdSS/coVDohh76kiVLZP/+/TJv3jzVY0c+bW1t6d5/uU7Zu9d4wlm+fOt9qd7bYNyaiXC5yq3xxiToTzUEUG4kbhx6LpdJtd3XUpOKevRGUw2XSiWrfeyRpPi88bQ5XkmI15MQv3dY/J7U5wnxSiKZmi/g88QF95iRkuKReCIl4MH4OYl7GyTuG5eRdV3klDT3vSOnmv8943NfclCCw59Jc+yYNAx/JoFEZkQh5m2VUOAbMuC/TcL+6RL31JtRZeYxRgnU+SLq2c2XYomARBPXh63MNDPgjUnDyDtTny++U6FYU0lFLVxo3uRjFDymBf3QoUNy4sQJ1QNHiN1I0BsbG2XLli2CkP3Q0JBAzNFjnzt3rkCAH374YWlvb5ft27er3rrWKCjJO6O8WB+OHWVWJd2uzXg3c2Z7SRWw4WLMeEeyamZ73heNLuReSbOtiA6g/tnLD0uxSYv0YFUDIiCpaFBqgqN2khx68FgTn73pDXru2ti7Pjx/Zte/isebWi2RK01b/B+lVLGka3u++NTw+omTZ5aU31i4WBv2ylfX0axKMbI/3wRX3IPnx+p32acf7Zahwb6MKtrdOx+zgo6e+YcffqjGzzEmHgikWmIYC88Xcoeg6xNC9WgMaD17hN8xeQ6Cjol26LW7JWHGO1IxM9udwgQvBPUFMGFm+1hhgnkaSFbtbYDhncGR1Q4oBxMcL3WdloG+q6pcbX5BMY0AbS6AtoLBFw+Jp++4SO9HkrycmnuhJYTnIe61kxbJhU93S1/D/Tld0jTwvkxf8l+WuQuCfvF8blH/2i0zxYmCfuajLdI3mDvC01TvkenzHrOMd75lqLlW6aSezcy5SNoyWn0FtVU6GZ/lGLrMNsrvE7ltolfqpiyzzN5iMh5zPXSI+e7du2VwcFCWLl2qeuZawmx1TIpbs2aN+hw/nz59Wom+x+NJXxeLxZT4436E2V999dWq6KEX4zBeQwLlErAjAoQlgto+C5gbgiWCKbFPib+2qgFzAbQVFcVMAg34veJPDoh36Lz4ot0SGO4RTyIi/vg1udj2D5L0ZA4deZIRmXT5f6R9+R/LxVfwvkR8WI4d2in4X5+8Pr98ff5Dgv+tSKc/3iVDkdRwXXaqq62T2+cusaJYlWfX9iflUuvf58y//dpvpePR/yu77NRckkyW2jOCTKEFl7o+k0RCN8Tk86sJxVYumUXZgeGLajgpMfKctfS/I43hD8Tu/RXGnKCjZ/3cc8+pXrkm0giVb9iwQYmzftnarFmzlJij561Phw8fFoj6ggUL1MfIc9OmTaaNoZf9BPNGEnAgAW0zH2zeU2zSJjBqkz2xIZH+s2Lz0a6rjZ6T2tg51ZP3BJrFE2hUoXlvXf4lf6WWgXX44UhSwpHMO4O1Im1NHqn52ncy/mC03LCUss/vWCNXWlbmvKWt93W5ZenGUrIr6Vps8Xu1ZYUM1mb6FrwREWm893/Te1RoGeuXwKY/061aKakCRV6sn+ir3YLhgEDWRlVY+otIkj5hibC2bFS/pTFshu2+RJ9MvPxLdQsFvUiH8DISIIGxSUDbyEfrnZthhbYSQK3aGNnYCP+He7vSvSYzyqlkHrn2l8jeNAn1gQjpx6Z79/2jhBoXSTSQee4DGjATrr2sRCbfMEeusLNmc/bqikqJr1aOtn+F3gfaqpvwp8+PfOyVgeA9kvDUiT9+Vcb1bVOf3/zIG5a4LvuMAkQn6iPHVe+cgm4JcmZKAiTgVgLaC/da82MSrpurMKC3WBNLLVPEiXHJWJ8kh/skmYhKYihzSWA+bt5AU+oo2ZFeverd16Z6997gJPW/JjLRwK0Sqbk1o+xoza1qfb0+FTOXYCz60ZsISyB+SVUdwyAYDlGc6trE460Vr8SkRkLia5gsHl+qN+z3xSXYnjlvKdehPxoPvbBiv4NQ4wPSGtoswaEjBYUV/tdvV4xnAdEVLSVwSJHutMBEuCvjd71P0Euvj1zfTpo99LH4xLLOJEACVUlAe9FjDL17wj+rOmLsHGPoSLleuKkXfOqFrp0wh5n1SPmOlTUyPl/ZwVk/u+E2vXgkJCBRT+ayJ/WZNEsickWS8ZQNGLuN+zKHEWP+iYaRCYz5epM3jrP74r3ii3+V0xz08HMlf7xXahvbVQNH4xUN3JweS8fYeU0s86yG0T4sKEu/mgF7GGgJex2gp3zT1RfSn2EVhD7prx9tXYzup6BbSZd5kwAJuIqAvucWGpnt3jzwfppBuS9c9Ni0nhpEWDUCQjhDPrO3pxWUq2yrHTFUOyM9lo6xc6z5R9J6uohO5EqIMOQ6nz5bRHPdq+eN8WSk8b2bcvJONY6uL/XKbixpjSjt5nzH9+aqB2zX7C2Gs7737/FnNhYwv0LfePAGO9J8qv1Y4DE3Ka4YZ/EaEiABdxLQC0Yinpr97NWthFFhc4uS/mWvzbLXIgMoMjjzxh56PjHNriIEJl/d9eVebl2rbsXYuZbKbcQUg0lfNnrpSPreuVll66MoKKN3/z8ZVq95wX+qiY9ayu6xF2NboQZMrr+bZW+59aOgl0uO95EACZCAjoBdvTd9ueipIul7q1aKTN/hZw2fgaZv/sKSZ8Qu1nbZWyxECnqxpHgdCZAACRgQsEtkvtqzxtAv4xZZt2zNrgfCLtZ22VtsuRT0YknxOhIgARIwIFDtvTcnOY+sc3uTgu6kp+9s3mYAAA0sSURBVJy2kAAJkAAJuJYABd21rqfhJEACJEACTiJAQXeSN2kLCZAACZCAawlQ0F3rehpOAiRAAiTgJAIUdCd5k7aQAAmQAAm4lgAF3bWup+EkQAIkQAJOIkBBd5I3aQsJkAAJkIBrCVDQXet6Gk4CJEACJOAkAhR0J3mTtpAACZAACbiWAAXdta6n4SRAAiRAAk4iQEF3kjdpCwmQAAmQgGsJUNBd63oaTgIkQAIk4CQCFHQneZO2kAAJkAAJuJYABd21rqfhJEACJEACTiJAQXeSN2kLCZAACZCAawlQ0F3rehpOAiRAAiTgJAIUdCd5k7aQAAmQAAm4lgAF3bWup+EkQAIkQAJOIkBBd5I3aQsJkAAJkIBrCVDQXet6Gk4CJEACJOAkAhR0J3mTtpAACZAACbiWAAXdta6n4SRAAiRAAk4iQEF3kjdpCwmQAAmQgGsJUNBd63oaTgIkQAIk4CQCFHQneZO2kAAJkAAJuJYABd21rqfhJEACJEACTiJAQXeSN2kLCZAACZCAawlQ0F3rehpOAiRAAiTgJAIUdCd5k7aQAAmQAAm4lgAF3bWup+EkQAIkQAJOIkBBd5I3aQsJkAAJkIBrCVDQXet6Gk4CJEACJOAkAhR0J3mTtpAACZAACbiWAAXdta6n4SRAAiRAAk4iQEF3kjdpCwmQAAmQgGsJUNBd63oaTgIkQAIk4CQCFHQneZO2kAAJkAAJuJYABd21rqfhJEACJEACTiJAQXeSN2kLCZAACZCAawlQ0F3rehpOAiRAAiTgJAIUdCd5k7aQAAmQAAm4lgAF3bWup+EkQAIkQAJOIkBBd5I3aQsJkAAJkIBrCVDQXet6Gk4CJEACJOAkAhR0J3mTtpAACZAACbiWAAXdta6n4SRAAiRAAk4iQEF3kjdpCwmQAAmQgGsJUNBd63oaTgIkQAIk4CQCFHQneZO2kAAJkAAJuJYABd21rqfhJEACJEACTiJAQXeSN2kLCZAACZCAawlQ0F3rehpOAiRAAiTgJAIUdCd5k7aQAAmQAAm4lgAF3bWup+EkQAIkQAJOIkBBd5I3aQsJkAAJkIBrCVDQXet6Gk4CJEACJOAkAhR0J3mTtpAACZAACbiWAAXdta6n4SRAAiRAAk4iQEF3kjdpCwmQAAmQgGsJUNBd63oaTgIkQAIk4CQCFHQneZO2kAAJkAAJuJYABd21rqfhJEACJEACTiLgKEGPx+Oya9cu2blzpyQSCZk6daqsX79eWlpaBH/bvHmzXLhwQfr7+2XZsmUyZ84c5cvjx4/L1atX5b777nOSb2kLCZAACZCAiwg4StCPHj0qBw8elHXr1onP5xP8fuTIEVm1apWcP39e9u3bp37u6+tT4r5y5Uol/G+99ZYsX75cGhoaXOR6mkoCJEACJOAkAo4SdAjzjBkzZPbs2cpH4XBYXnnlFVm9erX09PRIZ2enLF68WCKRiLz00ktK0CH448ePT9/jJOfSFhIgARIgAfcQcJSgb9y4UYXNEWpH0gt3KBS6oYe+ZMkS2b9/v8ybN0/12IPBoLS1tcmKFStUD7/ctPfjc+XeyvtIgARIgARcQmDh3FtNtdQ1gt7Y2ChbtmyRrq4uGRoaEog5euxz586VvXv3ysMPPyzt7e2yfft21VvXGgWm0mZmJEACJEACJGARAUcJulHIHYKuT2fPnpUTJ07IokWLBD17hN8xeQ6C3tHRoXrtTCRAAiRAAiQwVgg4StAxWx2T4tasWaNC5vj59OnTaiKcx+NJ+yQWi6mJcEuXLlVh9ldffZU99LHyxLKeJEACJEACOQk4StCzl63NmjVLiTl63vp0+PBhgagvWLBAfYze+qZNm0wbQ+ezRgIkQAIkQAKVJuAoQa80PJZHAiRAAiRAAtVCgIJeLZ5gPUiABEiABEhgFAQo6KOAx1tJgARIgARIoFoIUNCrxROsBwmQAAmQAAmMggAFfRTweCsJkAAJkAAJVAsBCnq1eIL1IAESIAESIIFREKCgjwIebyUBEiABEiCBaiFAQbfIE8lkUvbs2SNbt26V4eFhtfvc008/La2treoo13zHvKI6Fy9elN/85jfqQJm6ujp5/PHH5dvf/rbaHAf70//+97+XP//5z+L3++Wuu+5Sa+1ra2stsqT4bK2y+dq1a/KrX/1KbdsLm3H0LXb4028WVHwtzb3SqG5Gvir0DGi1HBwclBdeeEEee+yxqtmO2Cqbs/N99NFH5Xvf+565DiszNxzi9PLLL6vv37hx4+Spp56SKVOmqNzK/b7C3l//+tdSU1OjtqP2er0qX7wj7E547rCDJk6sRLr//vvliSeeUBt2Ffvsvvfee+rgK/2um9X8/rLK5kq+vyjoFn1zID44rlU76OXkyZNy4MABWbt2rRw7dizvMa8Q/+eff17tYjd9+vT0ATN4ud18882CLwm+/I888oiq+e7du9X/OEXO7mSVzWjA4KUAHniZoLHz4IMPVoXAGdXNyFdGR/1qDRW8YH73u9+pZwBnDVTL+QJW2Izn/sUXX1RnLEybNs3uRzmj/P7+fnnzzTflhz/8odTX18uXX36pfof4QoTL/b7ibIk77rhDsAEW0kcffSSXLl1Sz7bd6f3331cbbd1zzz2Chjo23rr99tvV97DQs4vrsa02/PmjH/0oQ9Cr+f1llc2VfH9R0Cv0zcFudDt27FAvgW3btuU95hUvcfTqsX1tIBBQtUNvHCL+3e9+V7WaH3roIZk0aZL6G14A2ddXyKSCxZhhM3ri2QmCfu+991blkbda3WbOnGnoK6NnAOcOoOGCLYnvvPNO6evrU2JeLYKezx+jsfny5cvq5EMIQDVEXowe7t7eXtWzRsRtNN/XP/zhD2oXS5wQifSnP/1JEolE+veCX7AKXoAzLiDw+D4WOjMD0QwcXY2Gz+TJk9OCjmd6LL2/zLA5l4usfH9R0CvwpUCL9e23305/IYyOeUV4Bj17CLqW0HJH7xfhR+0cd207W7xcXn/9dVm3bl1VhN21OptlMyIT+nTlyhX1UvjpT38qTU1NFfBe8UXo64YwqpGv3njjjbxH/TY3N6shGYRe58+fr04DrFZBN8vmzz//XPGCT/EPYoBo1pw5c4p3QIWuxBkRZ86cUQc6nTt3ruzvK3r37777rnzwwQcqlI1G6gMPPDCqo5utQIBGC0ToySefVEOHRu8v/Tbb2Qdd6Y+zrvb3l1k2Z/vD6vcXBd2Kb0BWnocOHVIhqNWrV6svqxsE3Syb9YKufcnwWbWFZbPrVujllU/Qf/CDH6ihGTSIEIlBbxVzMapR0M2yGcIIQUejVfN3KBRSY9Y/+clPJPukxAp8ZfMWgXpCqNCgRPgdUahyG+Dd3d0qdL98+XJBWB/DZ/C/NjZvp51a2fpIERqXSE4XdDNt1vuwEu8vCrqF3xq8lD/88EPB+DkmrmkhdKOQ1WhCeFr+FppUMGuzbdZC7gMDA2pMDmPJGMurppSrboXCi/lC7phzgXFzPDNaQv7o8T/zzDNVM8xgps1o6HZ2dqp5JRBwpFwNIrt9jpMbESZfv369NDQ0qOrkGvIqZogM4/EYUsFkx5tuuknldeHCBTXsgAZONSQcYPXaa6+pMX6MpWtDIYVC7lrds3vohb4T1fD+Mttm/Xe4Eu8vCrpF3xwIG1rcEGhMcEPPXEtGx7xicpA26QuTwHA/Jt3gRY9JceitYXxKmxSHUD5mwlfDpDirbMYwBF5+CPlpcwcsclvJ2RrVzchXxR71iwpVWw/dCpsxTwDj0hg6amtrU0KJyUQQz2pYwfHJJ5/Ixx9/rMRWXx8IQDnf14ULF6oIBCbA4XuNdOrUKdWo+fGPf1zyc2j2DdqETJxIOXv27Izsi312swVde5ar9f1llc2VfH9R0M3+Jozkh1Dcc889p3rlWsu2vb1dNmzYoMbS9cvWso951S+DwbXf//730y3k7GUf3/rWt5TQVcNLzyqb0aBBpAMNFy3B5lwT5ixyZ95sjepm5Ktij/qtRkG3ymajpWGV9qu+PMxTefbZZ1XUQGuYo4f+85//XG655ZaMZWulfF/xPUevDaF7pGg0WjXL1iDGaFBpkQjUD2P8iKYU++zmEvRqfn9ZZXMl318UdDvfFCybBEiABEiABEwiQEE3CSSzIQESIAESIAE7CVDQ7aTPskmABEiABEjAJAIUdJNAMhsSIAESIAESsJMABd1O+iybBEiABEiABEwiQEE3CSSzIQESIAESIAE7CVDQ7aTPskmABEiABEjAJAIUdJNAMhsSIAESIAESsJMABd1O+iybBEiABEiABEwiQEE3CSSzIQESIAESIAE7CVDQ7aTPskmABEiABEjAJAIUdJNAMhsSIAESIAESsJMABd1O+iybBEiABEiABEwiQEE3CSSzIQESIAESIAE7CVDQ7aTPskmABEiABEjAJAIUdJNAMhsSIAESIAESsJMABd1O+iybBEiABEiABEwiQEE3CSSzIQESIAESIAE7Cfw/vSAp1QsK2uI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png;base64,iVBORw0KGgoAAAANSUhEUgAAAfQAAAImCAYAAAClyHgzAAAgAElEQVR4XuydB5QVRdqGPxjiEIYsDNEECAoowUAUUIKIEQQJohhXXVd33V9X3V13XcO6usY1IoIEFUEQAUWCCAiKigKCAkoechjyAAP/eWuosW5P39B3uvv2vfPWORxgprvCU+Gt76vqqmInTpw4IQwkQAIkQAIkQAJJTaAYBT2p64+ZJwESIAESIAFFgILOhkACJEACJEACKUCAgp4ClcgikAAJkAAJkAAFnW2ABEiABEiABFKAAAU9BSqRRSABEiABEiABCjrbAAmQAAmQAAmkAAEKegpUIotAAiRAAiRAAhR0tgESIAESIAESSAECFPQUqEQWgQRIgARIgAQo6GwDJEACJEACJJACBCjoKVCJLAIJkAAJkAAJUNDZBkiABEiABEggBQhQ0FOgElkEEiABEiABEqCgsw2QAAmQAAmQQAoQoKCnQCU6KcLUqVNl+PDh8tBDD0mLFi2cvOrrsz/99JO89tprsnHjRjnvvPPkD3/4g5QtW9bXPJiJZWdny9/+9jc55ZRT5L777pPSpUu7mpc33nhDFixYIH/961+lQYMGjuMOWr2uXbtW/vGPf8iFF14ot9xyi+PyBP2FwtaXWb7c3Fz55JNP5P3335ecnBy5+uqrVVtAO/jd734nJUuWjIgjWt2nel0Eva34mb+UFPTt27fLo48+KjVr1pQ//elPUqZMGfn+++/liSeeUCKmB+Tly5fLY489JpdddpkMGDDAT+4xpYWOOmLECHn44YflnHPOiemdaA9F6/zR3vfj94cOHZJ///vfsm7dOrngggukQoUKcu211+YPbCdOnJDvvvtO3nvvPfVMsWLFpEmTJnL99dfLGWecobKIQXLKlCkyceJE2bdvn2oLgwcPllatWqnnEfRAh9+boXbt2qr9ZGRk5P+4KAi6LmOtWrXUBKowk5ZUFxE3Bf2XX36Rf/7zn1KjRg3Vfhs1aiTffPONoB326dNH0tLSfBX0rVu3yptvvilLly4V9LXTTjtNhgwZovKFgJ8hfyNHjpQtW7aodnLRRRepMVT3GUxMJkyYoCYqBw8elMqVK8s111wjXbt2zS8P2tvo0aPlyy+/VBMZuz4ay3ij+fXt21d69uyZ/0oseYgl/mR6JiUF/ejRo/Liiy/KypUrlVWFAQoNB4N71apV8382fvx4NSt+8MEHA2mtTp8+Xd599924rTa7hpgMgh5NPDERe/zxx1XxqlSpIsePH5cdO3aoidsjjzwip59+uujJWps2baRt27aq/jEwoj1UrFgxRNCPHDmi4tFCX716dbnnnnvUREKHaHkqbKcvrEC4Ua979+5VE5nGjRsX2qqmoMfeImBs/Otf/5Ibb7wxRJBijSFa3Tupi507d8qTTz4p69evV2MlAn5WrVo11bcgusjvf/7zH/W7c889V7KystTzEPW77rpLihcvLqNGjZKPP/5Y0JcwEfjhhx/kwIEDcscdd0inTp2UgD///POyaNEiqVevnmRmZsrixYtVnH/5y1/UBD1awMQC/f71119XeTL5YUKPCQfYYJKRnp4uu3btEmgD8ti+ffto0Sfl71NS0FETaEywbv/4xz8qsUYDRKNCwM/QEJ999lnZtGmTGuTR8CLNTPWAjplm8+bN5aOPPlIzz379+inXGBoVGj4a60033aRmrdYZIjrDzTffLM2aNVPioQdxWI6zZ88WuJkR15133qkaORrpCy+8kC/o6DSvvPKK/Prrr+p9WO2ID25gM+zevVteffVVVV7rDFt3fjR+dCDMwiFmaOToRMjz5MmTBZMJxAMRNNPRgwMYoJPjWbhUUe4ZM2YIJkl4D5zA5uKLL84XSjOPP//8s7z99tsFylKpUiVVL7DAdbAuD+gy3HDDDdKrVy/1GJ4HlyuuuEJZ8igXvC+w7Fu2bKnihNCjnNqFqcty5plnRnWj6/oHD0wQYaGUKFFCrrzySrnqqqvUIGZ6DTDJsFockdqXbguwyL744gtVFrSFu+++W+rUqaM8DpH4Wgf1aNaJmR7iRf7/7//+T7VJ1CvqFGliEqzbup2VpesIXhUMoHPnzlVt5qyzzlKTKgycOq5I+cf7mFx/9tlncuzYMWndurXqj6gbvB9vu4vUB5H3zz//XMaOHavaLAb97t27K5d3NO8EOKGs8CChLUCs0K/hIi9fvrwSK/RXLKGAJ8aKp556SnH+85//nL98ZPUSwSrH+PTMM8+ELO+Y/QXtF1wHDhwo5cqVU6JlLqNFq4tPP/1U9b3bbrtN9VszoM5RB/gb1i7a8UsvvaTGEpQF+YOxhDLfe++9qp4wEcSEBJ5RPAN2mBgibxBnTAyWLVumJuEYS+AhhVWN/tm0aVP1fyynzZo1S41v3bp1k6FDh9qOGzqvqFfrOGGdEIEZxtVBgwapvMyfP1+ee+65uCdOyaDwKSvopju9c+fOqoFhYMSaLDqD/lnDhg3VoHn48GHV4DZs2KA6aalSpWThwoWqk0Pw8X/8jQkAGjVmnZhdwl2LZ2AJwv0LFxRmsnCdYaCYNGmSXHrpparhwgWMQQrxIA4MChBODIDnn3++GhQgRL1791buKwg6Oh7yjvThhkb8GHCQXwgIRM1cc0VHxOTiq6++UmKDwWXOnDlK2DDgTJs2TXV+DCzoXGjoeBb5BwcMph988IEagDDpgZcDbjOsY+P3KD/WRlFuDPBwx0HQNm/erDojyoGZOtxo6PTo0GeffXZIX8CMHi5GdEqwhoUM1hBcDGarV69WExKIO+KGOODfOmAgxSCDvHfs2FHlDbzNNXbTAsB7mKz8/ve/z7c68LNwLne7/QVa0FFOtBkwx4QIgxjyjIENHDEYagsEYgieqG/Ug9m+MOihnKg/lA8uzkhtAcITia85qGOyhbb34YcfqjquW7eurFixQrVPuNKxrm22PbBDmdCuMFjjfQzmX3/9tRKWDh06qEkx6ggTTbQrc10Xk0adHuLCH7RjtBW0fQhypPyjb5jvIy9od+Cj3zfrKtZ2p+MN1wfRh9AOkV9MPDFmoL4wwUbbihQ0PxgC6CdoFygzxpVbb71VjQ3//e9/VdtA39LjESbgeEYH9HkILMoPdzT6DiaMEDu9XwOGAvKJMQB1hDaHtgXhg6jrPo12a9Z9uLrAu/BYYYxBXUYKSBvtFpYtxBpeMIg3+r82hPC+5oE8IJ/IP8oCixzjm+4/eBbjGfrOyy+/rCb9cMWb/TGWCTbaHNhhvJs5c6biF8nDgecw7qF/6jpJBoF2mseUFfQ9e/aohgP3KgQcDQ6ChApF6NKlixq8dCPQHQ4CAvGDBaxnjGgAGHTRgOGGxQwbA7QWTqxxQ9jMQRWdCQ0fAY0cz+s0sB6FgUrP8jFDxYCp1/7RKa0bifbv35/fkTDjxGCFOK1BLzcsWbJEdXYIDRhod7LOI8StXbt2gtk8LAd0VLvNXhj04N1Ap8TvMXBB0MEDcUCY7JY48Bz4YzCDx8IMGNzRmSEucIejc8JFh7rBZAhriZE2oEGsMemAdwAdFQETFMQFgYSLDbNz1A+sJPwOzGF9aQ7mAGJ1ucNysbr87Fzu8KhgsNNeGWtdwEuEdUQMhJggYZAz25f5vG4LDzzwgErbbAvIu3UJycrXru3BgwCrG+0E4or6wKQOg+xbb72lLEzd9uwGDl1PaKvYZwKBsVvP1W0T1hzaOtqb6eaNln+sfaKvhHvftNCdtDsdb7g+iAk+6gR9D0JZv379qBvQNCfrEgkYoB+hntF20abQT7SXBUtnsBD1EqDJ2+pyt7Y1bJBDf4HnDm1N9zftXZw3b16+ha7HnUgs0WfQ7zFpMfuDtQ3gGXgIYTjo/gNrHGXQwqzXzE1Bx+9Qn3oyhv9bBR0sILCmCDvxmJl5Nb2O5hq6fgbjC4wSGEeY/GPcSuQGW6ci7eT5lBV0NFpYNGiMmNFjNoeGCJHGjA4WMiwWCAhmhHbrWObPIBZWkUEj/vHHH/M3UJmD6qmnnppv0VsrRDdi66CgGz3E2m5nMAZYdAIMGgiYRGj3vJkGJg6wDjCpQYAVgUEc1pqdaxauKwQM7phdgxnECKKCNSqwREcwBd3cvWzn/tL5MTu1/pndmp8du2g7yjHgQLhhDWHQg9WA2T4sSlg0GLAxqEO84HnBhA71BS8N3IWwPjDoxmIR2Am6dW0SIgvrB0IP9qgnTAAh6Ph/pHXSSG0BFqPVvWjlG42fNf9wj0fbVY93MKBjcoiAyZteYjCFPRqbaPlHHVn7lpWt3TpwtHan44Xw2fVBTOrRNtCvIIAoEyx15DfagG+tL50XeOC0IYFJKiZNEJBhw4YpLwisd+ukKJqgY7xCv7cGvXlTiyMmU3rcMfuOkzV0nQbqFF4weB0wSdaTYdOw8NJCh7cCHkm7YLXEIwk6xi5M/GHBY0MslkSieV+cCGjQnk1ZQQdouDDR8RC0IMH1iN3u6MCYzWrr2VxzjWShmx0lkqBDbNGxYR2hEcEC1gH/xuDoVNDxPgYOuCPhzkZH165w66ctaMhYp4JrCy495Btlxfqsud6mByIt6KtWrVJWJyw5WAMQeLgstQWvLXSroGNtCqJ5//33h7jH8b51cNT1Eq+FjsEGgyVm4xjAEDAJQb1iAgGvhCmeeqMPBjYEWMn9+/dXE7rCCLpeF4T1evnll6s0MXGE6GHdEBMr1BEEHZMNvaav25c5GEQT9Gh8TUHXbQ9LQZEs9GiCjvzButm2bZuaCMHKwWQIHinTg6E305npmSICgYyUf1ic6Cvh3jctdCftTscbqQ+ijNgshXEBwg5x1ZYw+oaeyFgHbmt96XVkeIOsHjmMM9gTAe+LdfkJ8UYTdCyZIT1MDNAvdUBaKJvpcrere6ugY2zAZBO87TwueB4GAdos0oTHUFvy2jvg9Ro6JuYYv+wCJjJYltAhnKCjL2LCBg8G+qT5pUzQhNit/KS0oEOcYKnBktNrNdqViZm0ufkCjddc40QDxhoiLCxzDT1WQddrWRBDWMZohLDS4AbFAAdXlRNBR0fCgAqRwNoUNvHAGkQ65reqGIAxY4eQYKkBExc8h/Swno3BIZKgYwKAdVOsTWNG++233yorA+mEs9DRGPUaKQYUWCIYMJBHDMbWTXvWNXR0PKw/Y18CljP0unM4Cx0TFHRU1BE2HGFQAlssD8ATgfRR74gH+xEQD9Z/UQ7UJzhgkNUDnZNd7tjDoDcEon2gbSE+eEEgSpioYTCCVYiJCwZPCDoEHu1rzZo1ap8B3NJ6Ex8mIFhDNwXW6q2JxjfSGjraHiasmIyZa+jRBB3ijbaCXe9Yh0ceMImBV0t/woS61/s24P3SbR3tFMsd1jV0u/aBOsQGVggT3sdgDbaoU+sauvW79khcsHSj97HY9UH0DaSLvgFXPto+JrzoT/g/Jnv6ywhzDwfKrF3M2FOAyQ3W+/FHTxbRNvXnl2AGITc3w5kDeDRB12voaM9YwoKQm23HFHSUE0tNkeoC7n9sXrVbQ4fHC+0U/RdcTGsWZcMkPyi73CMJOsYUWPhoh+iT5lcsaM9647JbQhqUeFJa0LV7CJaYtipMN52eievKiGWXe6yCjnU56w5bzIixCQzfSzsVdAyaEGNsdIKoYKCBsMCFpz8v0RaVudsaP8MginVhrOdFc7ljkIM7FrtD0RFgeSI9THgiCbp1FzbexUCH3apWQUeewu1yx7PRPhHT38GOGzdOWdl6RzkGHExEwAaD65gxY1SHRt4wuGONFJYm/g1rCWXSG/zMDhnpO3R4BJA/xIv6xH4GvVMY4vLOO++owRB1gwkRBEUfFmO2L+TJ3AUfTdCj8Y13l3ukg2yQX2yeQntCW4705QKYoAxY/kDdQ3iwMxqTFbtd7tb2ob0umHSBK9hhEqZ3yYdzG0fjEqkPos6xxwH1pi1WtHd8KQGLGx4ViLLdujcEHQYD2gPyiXTs3PXaG4WJprkZzomgg5XZX/AuPvPCOAJOpqBj3IlWF5F2uevJhZ1AaVd30L5Dt7PQ9Rhit9yivbXRvmQIikg7yUdKC7oTEHyWBEggOATiWfd1O/cQaohfOMs6WnracwHLX3/ZEu0d/p4ECkOAgl4YenyXBEjAFQL4pBPLAvDQwOOilwgS9YkRlriwIRBnGFi/1Y5WYGwkxSmGWMrBUhKWDbCxLNqJb9Hi5e9JIBoBCno0Qvw9CZCApwTgwoXbGKKODXgIWI4wl1A8zYDLkWPvAdZvsWShD5vBcgUDCXhNgILuNWHGTwIkQAIkQAI+EKCg+wCZSZAACZAACZCA1wQo6F4TZvwkQAIkQAIk4AMBCroPkJkECZAACZAACXhNgILuNWHGTwIkQAIkQAI+EKCg+wCZSXhLQF++gENccIlEuCtbdS6sB9fYHWcbS45xghcOH8GBPeZpfea7sTwTS1qFfSbafes47xoH9eDYUvMUuMKmG+T3cQoirjnFme64yIiflQW5tpi3WAhQ0GOhxGcCTUAfRYmTs3r06BHxBikUxC1Bx/GSuOYVJ8vhHnOcTIgDRMzLdazPJEo0ogk6DlHBhTw4URDHvBaFoCeCOA3vnnvuUafaMZBAMhOgoCdz7THv6jIUfSsTTvSK5SYltwTdij/abXmJrK5ogp7IvCUybRzZCisdnhR99Wsi88O0SaAwBCjohaHHdxNOAJd44GYoXIeK88MRYHmZ59nrs95xKQ7OvtZ3Outz+aO53MOd8Y/DT/S1nzizHpdamGdH211niXPycb63GfQFJGY6+L15Vr8+ChXnUMOCxqU/OInMvM4Ul6HgymBc3IHLQXBRx80336xOX9OCDk8CLiDBM/qublwzaz0LXj+Pq2Vx/j0uBkF+br/9dnWmuzXgMBW8g6tjMamCtYtT0nAZDM4XN9OfMWOGumBE3xOPM+BxMhzqDfcOYNlEu/2tNxpaj4RFvnHZCO4NwI1puKAHceDsdFycguNXcTnRRx99pM5rR95xeQ6u59TeEn1rHu5FcHoqXMI7ADNAAgYBCjqbQ9ISgADgnmkIDoRV34iFn0NMPvvsMzVAwwrDoK5vccPlH+b925EE3XoLHy50wMUvOMoTF2T8/e9/V4KJu9YhDLgFDpfA4CY/3OgGYTXTguDjuk4EXICDayhx8xNu0MOEAKJ+3XXXqd/j+FAIFdzBeE9fJAMXP24Dw7vmbWDwVOAinauvvloJGyY1yCeEW98Ohudx2xs8GxBR3EaHW7fsBB0TD32bGNLH87hgxHqnt2akb5LDlZ76tjRMarSgIz6kDy64Ea9Xr17y9NNPq2t3cWkRrtqF61/XD26wi0XQcSMcnj333HPVZA1pgxs8Nsgzbg/s0KGDygfiR5kwEdJXDutLnMAVE4FELYskbUdkxgNDgIIemKpgRpwSsN7lHun2JKwP42YtWIWw0mIVdNyqho1vOIbUeo+51XUPEbWuoYe7OQ4bsuBZwFnhd911l7q5C+ngbnUILALWdiH6iBOWJgQdQo47qlFWXIGJ41JRJlxBivvYIa64AQ7r+BBWHSCMuMkMt8xB7PQ1wrC6cRtaOAtd38am7/vWkyJc/6qDZoT9C9hchkmMXXxIHzf2QVgR7Nji2k94GXCGO0Q+VkHXEwecwQ4XOjwF4IY7tV9++WV1njrYYvJlFWy0I9zXDgse98djQsFAAslIgIKejLXGPCsCkQQdVjescgzsuFcbgzXuQncq6Na7qk308Qo61muffPJJFRUEFtffhru2UucZz0LQzfvAIZoffPBB/vWsuAYU1irKigDXM64IhkVqXUO3rvdHE3TNGh4E3PuO6391sGMULT68a/ee9WdOBR3xmmXF5A2XrCxZskRlFxMhc5nCnPDA02MtG7saCSQTAQp6MtUW8xpCIJyga2sSbmUM3hBMWIMzZ850LOhw2cJyhnUeq4UOKxpuaViqVtHHej4EBpbjgw8+qO7TRjDTgTWpA+LAmjTc0tEEXU9yVq5cqdzxKC/W3LEc8Pbbb8uCBQvyxd+poGumWPuGNWxa/3aM4BEZMWKEetZcQzfvX7d7z85Cx73qsLbhVofgP/vss/n3pFsnDtpCx7KIvsccSzC49AWC/cknnwjW+x9++GHlqUDAOy+++KKqK1roHGSSmQAFPZlrr4jnPdwaunYnwxrDBiis/2L9Fm5rpxa6dX0YrmZsKLviiivUOrBeQ4crGRMMWHj4u3v37sp1C5e6du9jLRzfekPs8Hu4uxFghcMV/NRTT0lWVpba3Id3sQEMbmcIfDRBx/ovxAoTF6zH7969W3kokAa+kY9H0MEM8WJzHQQSf7D00L9//5BPA7En4IknnhB4RZBfCCT2MIB3JEG37k/A5AXr3+ChBRzLDtjQBiaYTOh49UZCLejYP4Fn4EHARAH5wFIG/g+vRePGjdVmQngxsNfhkUceyd94xzX0Ij6QpFDxKegpVJlFsSjhdrlj4H7nnXeU+xmiht3tOHjGqaCDqbn7HCKF3e3YMY8d4KagY1OXmS7Wk9u3b58v6HB/Yz0Xm9XMACsaEwIsDegd30inRo0aatMadmRHE3SI1Zw5c+TDDz9UG+OwTmzuko/H5Y41b717HJMUHNiDcpctW7ZAU/v555/VhkBMduDqx5o+6iaSoFvZ2u1yhzUN6xmTG4gy8oAvBfTSgxZ0TJyQNqxs88pS1B0mBWCOMsAF369fv5DDh7jLvSiOHKlZZgp6atZrkSmV/g4dYgpRtBObIgPDxYIW9rt1q8vdxayFRGV1uTtNh9+hOyXG54NMgIIe5Nph3mIi4PSkuJgiLeIPORH0Q4cOqRPzsMSBCRW8IrDOsXFO78D3CmdhBJ0nxXlVK4w3UQQo6Ikiz3RdI+D0LHfXEk7hiJwIOtbCsQFu0aJFSszh7oerHkfx4ptzL0NhBJ1nuXtZM4w7EQQo6ImgzjRJgARIgARIwGUCFHSXgTI6EiABEiABEkgEAQp6IqgzTRIgARIgARJwmQAF3WWgjI4ESIAESIAEEkGAgp4I6kyTBEiABEiABFwmQEF3GSijIwESIAESIIFEEKCgJ4I60yQBEiABEiABlwlQ0F0GyuhIgARIgARIIBEEAivoR35aJdnDRsuB6bMVl3KXdJKMoQOk1FkNfeGEAysyMzPz7272I1G7NHE0JS7JwGUeJUuW9CMbBdLA+djvv/++Oscbd37jFq+rr77albzgjO558+ape7QZwhO4+6t1ck7ldLm1YXVXMKFO3axHJ5lindvTyj24WXZ/dkVElNWu+NoJ6oQ/i7sNGjRooP4weE8gkIKe88OPsqn3ANvS1548Rko3y7v2MFLAgPXcc8+p26KOHDmibp8aNGiQuhsaN1LhsoZIIlIYQY8lfru826WJazZxi1W7du2iFTnq7+PNV5AFHbeT4dzwIUOGCM5zT8UAMX995XZVtBfPr+9I1CGew4YNUxem4ArRKlWqqHaPPlFYQY+3PRVW0FO1zqMJevH0WlLlkkkxNXEwxmVEuB1wx44d0rFjR/UHN9r5GfwU9Hjbo588vE4rkIK+7d6HZf+Ej23LXuGay6X6s/+MysUUIZwxvWrVKlm/fr106dJF3dyEP506dVJCP2bMGClRooTgGsU+ffoo0TfFFe9NmDBBnVMNCxWWKm5twru4lhJXXeKmLNzCdcMNN4TEj3dxjSXutMYgiuMwEQduxUK+cNVnr1691FGZVkHHkab42fnnn69ur8LVkYsXL1Z5xRGbSAvnZSMNdF5cIYmbtnATFa6XRGfClZMLFy5Ut0vhPmldbrt8oTz69wCMMoMXAix0XJsJEUA+mjZtqrwGuKpSz8BNqw/xoINhMMEgcvnll6v4EMAKt5916NBBpWdnoeMGLKSFe7fxB9d24kjRKVOmqOtQjx07Jueee6662lMLE24ow1WbuM4TdYm8n3322YI7tvEObu5CHeDqU9zRjfK+++67aiKA+75xCxfqELeW4fYwxId6wUCIu7St+fFjAmGKuW70TkTdyhcswLNRo0by2WefqXaFu9PRtm+++WY1eUS99ezZUyWHukY7rV+/fj4rXI+K+sAZ7mY/srLENahoN8la52inuky6zLjm1qvglqCjLb/33ntqrMG4g3Fk2rRpqs9ibPviiy/UOIL+BIMH/QH9BXWFNo9/o39gMoBn4am87rrr1M9fe+015SksU6aMVK1aVV1PjHj0WIHxSI+vmETiSGDEgxsFcfPgunXr1JiGOPCnb9++6jZDc6zAOIMxDgFtDPkCf3grMa7hlsNo45ddOuj7iAt/I17d5tGP0eeRB4xVYILxCuMIyoUxFO9gfMAYq59FuTH2IU9+T5TCtcFACPqv9VsUqo+ctu77Au+bgo7GgasgURloqKagT5o0SYkLKhHig0H72muvlU8//VQ1ZHSCDz74QC677DLVMGExr1y5Unr06KFEGaKCSrWKGdJo27ZtyLt2hYSoYJBFx7AKOgaUL7/8UqVlbTDwMKChIX9opHgG1pdZNtyPjc4CiwyNT/8uXL7Md+0E3c7lbs7ArQxGjRold9xxh+r4ZsCEBlY1Og0ExE7QzQFCv4sOBysTEzEdzDTxe9y+1rp1azVpAk/UG+LHBAx1hTpGnjFxM+tex4f8YJKCToqBEHWM60tnzJihJggYsLwI6/bnSMMPl8Yddf3ypWTlVc0KvG8VdFxkA4aYJMKDhUkh2i9YYfKCfoD2hLrBgKfbPq4mRUD/0SFcP7IrRDLWuV2Z464gmxejCXi0tMJZ7OgHEDSMCdaA9o1JGkQcYwqEvmHDhmpihz6HSQDa/f/+9z9lBKDPmBN7jIvoO3gX/QhX/KLd2Ak6+qk5PkCUJ0+erAwBGEHaOMHEL9xYYR2TUB7EY47J1vaI8c0uHUxmxo8frwwTtG3d5jFhNZno+GA8tGnTJt8QwiQC/QY/x7iC94IWUlrQtcsdjQ9uOjRw3JuMxo6GAkt23LhxcuWVVyqrBTNAzMghrnpmilkmrD7MUDGjhApQmykAACAASURBVIBACLCGDMtbv2sn6JiVmu/qykc6aBTIBxo2GhfE0irosJwwE4aViQBxRoNEeXAhBkTHmj+zA1jdXfp34fLltqCb1j5m/pjZ4kIMiCsYaIvQTtAxsYJFDesY1iHKjIkPLGgMIHaCjt9DjDHxQqhVq5YS4fnz5xfwIqBDmnWv48P7mAhhgEPAYINnMbGy5sfNzuyHoOv2jeUblM90uZttBfWByS/qacWKFfn3sWMQxSB/1llnqcFMtxdrP9Jckr3OMfmzltnNOvdK0DFpw3invSxmntG+YUTAO4aAZ2E4QLh1e9DjkxYtU9DNNmN6PWMRdHgOcCsfPIU6oH8eP348xDNo5hd5hdhjzMJkEh4HxGM3rprjm106mIzbtXmMpSYTpA8Gw4cPV54CGEMIMPww9mAMxs8xccCEJijWOfIYCEG3dpLt9z0i+8ZPtu075a/uJTX++1jUfmV1uWNWB7c0BBiuFDcEHRUL8cdkwE7Q0Ukg/pgRmhvaMBtEI8ZAaL5nCrqezWISAsHH4IjJBkQcHQIdEeHUU08NSSMWQQ+XLy8FHZ0fbmwMEnBf6VluOAsdZYNbDJ4IWByY8GBCUKdOnbCCHm7fg50XAfnQkzfUnw6RBkNrfvyYobvhctdr6BiYLrjgAuWyxKAYTtAhZJjQYgCE9X766acrPGiDa9asUd4rWPB6IEY7tmOZCnVuLTOsPK9CNIGPdQ09koWeSEG3jsmao50VbjKGxwBLZphoQ1StY541HoxvehOv2UetG0H1uIAJDf6Ynj8I+siRI9WSgJ1XDv0HE18sQ+hlB6/ahZN4AynoOUuWy6bLr7ctR+2PRkvp5k2jljEWQUcFFsblbr7rxOWuLU1YOgsWLFDr+3B9moJk3QyHBqYtSkwOMGuFt8G6JBCLoEdyuSNdvc8AgzRc5gjhdrmjLPASwIqePXu2bNiwocA+ArxvDiQ//fSTEpNIFrpZwXDPN2/eXHklornc9e8xaYOHQ+8lsFvnD+dy1+43vXEMLndzvVznp27dulHboRsPFHZTnJ0HJNzgBk4YQLGvBBMYtEvr1xWYmGGARb1rL4wdy1Sqc13mzp07u1GltnG4JegQG/RdGBLwMKE+0d9Qt7Bww7ncnVro+PpGT7Bh3IANJsf4N5b/rH3P6ipHu0QbQj8zvXnhAKNvY+m0d+/eUV3upktep4Oy201iw7nczTaNiT4MK+w90QGTPYyLejnWs4bhIOJACjryf2TFyrzP1j77XBWn3KUX53221vjMmIpn3eWOzWdwQWGGp13uhd0UBxc4hBUzOFg12DBz4403FtgUh/UcuM6xjoiNFdjQhffgGsamLrjH4MI3BR0ND+4duI11wOY2NE78DGudek8A1vSx1gs3KtZ5INjWzoQ4TLHHc9Z8oTNikx8mD3BvgRnEzBR0uJrQYbH5Du5X5AGDP96FGw+TE5TFOuvG2vZbb72lXFVYQkDnxGZAOwsdAxBEE1xgBerNN8gHGOHnGATAB/VpbopD3nbu3KnW2ZAPDDjh1vnhZsMkCXnCv7E2CJFGfHA1I+1LLrlEuZjt8qNdcTE1yEI+FO9na+E2HUYSdGQVd5tjwIJFjwAe2EeAJSLU5YABA9QEy9wUZ2WJekvWOkfbsiuzdT9IIas15PVogo6HY/1sDRMQuMHRP2F9Yu0X/RUh3Ka4WAT92WefVUsx2L+DvgJxRT9YsmSJWo+HkKNPon1hfEX7gDDi59ibpJcN0Y7wPjyQMALCCTrGB7QrTEwwSYc1jImJ3fhltkfEh7HATAfWtJ2gwxgBE9Q3xh54QOHJRRlGjx6tlpcQD6x1uNfh6cUYjo3JGBtgAAXF7R5YQXezo/gRFwQB1rbdupXT9DHDhuULt6ZT0UBDhtjqgdhp2nyeBCDksHAwUOm9BKRCAok8u4D0YyNAQY+Nk+1TmNFBeDF7w2wNAuzGGpt1M1y0LGLD1g8//KBmkpg5wtLELJqBBJwSgEsT1hY8R3rjlNM4+HxqEqCgB79eKejBryPmkARIgARIgASiEqCgR0XEB0iABEiABEgg+AQo6MGvI+aQBEiABEiABKISoKBHRcQHSIAESIAESCD4BCjowa8j5pAESIAESIAEohIIvKDP/XWJKkT70wqeUx21dHE+EO675Tiji/k1ffqbeV52zC/bPIiDPfB9pD461vpILDchOd3Z6nYZClP+cO8u/3a6HD1y2PbX1WudLpkNoh9c5EW+imqcY8ePk5fffF3WbVgvtWtlyo0DBsltQ25KOA6nbR8ZxvkSOFo3Ka8L/fQZkYbtRU5tk3D24TKQ1Hx9oBp4Qb/h3ScVhhH9HnCEA53x73//uzotCQfsI+Dggccff1ydyx5JNIMi6DjAAJ8PhRPkSEDwLTEOjsHpTfpsczcEPdoVhVZBL0wZHFW4g4e3b/5Fstb+aPtGk5aXSslSZaLGhu/99ZGq+mF8t+30s0UckIMbqXDABg7B8SIEsQ50OR/8x99kxNjRBYrdrXNXGf7yqzHhwGFDuJ0Ph77g0CgcoIJDTQp72EeREnSI+a9f5fHu8WeRBq1iYo+HcBAVDrbCXQcIOP0Nl784PUMjlmtxCyvo0cavmAsd0AcDLeiwzk1Bd2KlozO++eab6gQz3DaGY/9wVCGOrMRZvzhKFP/HwIwTwXCsH8QfJxmZV/41a9bM9ppJfPMd7ipAnDmOg2bQ0HHSGE6Rw5nkSBcnuOGUNOv1qThlDo0V7yBN81IRnGRkd71fpCs9UU59sYbdFYTIv1lOff4x2qm+3hRndGOwNK9L1acx4dIU6zWCOIoWJyu5VQYv+4ydle7EOo90Alu4KxoxUcTlNDi3AO0MpwrCkrNeUxvuekfrla5ot3bXxSI+XBqB9HB7Fk7V0kff4lpNxI/BEycX3nTTTerErnBXAbtZBzgjQV+LiXg3bd4srTu3D5vEpNHvSevzWkbNgvUOhHfeeSf/BDPr9acQfky6cJ49Jr04hQy3f+GEMOv1r6gnuytmcQyw3WlrEDAtOPr0Mes1pThhza4doJB219a65a2LCNEUc/1gzwdE6p8XlT0egCcQ4w04ImCsQz1jHIt09bQdb32SW7irou0EnVes/lZNgRD00x63P7c9ptYkIr/+ZUyBR/VZ7meccYaaqaNx4XB/dGScTW3tKGhIuIQCA5/VQg93zWS4qwDRoDFDxYlvL730kgwaNEgd12p37Z55farVutX5CHfWsN0VoxoEBhyUB0fEhrv8IJzL3bzqEv82j0s0b9iyK4+bZYi1/iM9d+hAtqxcMifuqMqWy5CGzToWeD+SoIe7ohG3vul73U32pqCHe9fuSldYRHbXxWLQg7Wv72k204K1joka2rl5W1a4q4DjBmfz4hsj35a/PRH9YqVwad4yeIg8+uDDBX5tvZQHk0ocioMjgBHMvg7h+frrr9XRnjhRUZ9rjomRvkZZJ6CPj7ZeMWvtj/oKUvQ3LTjhnsEkwa4dhLu2Npx3La56WbNI5JOn43pVvXRqa5Hu9xd4HxNNTO5xHDAMJx2sZ7ebV0/bnf0fziOir4pGPdoJOq9YLUKCjvN30Xgwe8Y92TjRTXfy1atXK7c0rHicEwxXvJ2g253/i7OJo10FaDZQ80pCpG93fWo4MbS73g9x2F0xip9jxopBBifXYfJidwUhnjMH+nBXXYYT9Pbt29teI+hWGeIfdULf9FLQTZe7vqoV7SuWKxrDCXq4d+2udMVRw3bXxaJNm3e326WF+wfCXX8aj6s5lvryQ9Bx9jfEGbfz2V1/aooMTsRDvWHyY3eVbrjz7q39UV9BCje/Fpxwz2BZwLyqM9q1tbFwjfkZjwQd3g19Cx/aFCZGuKcBrGO5etqcQOn2b3dVdDhB5xWrARN0uwYJV7veEKd/D5d7rGvp5m1rcE3D1YYZJAZAhIYNG6pOjAsDMKs0O1akNXT9OxytandFnzlbDCfoGADsrk8NJ4Z21/tpJnZXeqKsEGJ0LB2sVxCic5jlDHfVZThB11cNWq8R1Hy1VRTpisJIZYh5kCrEg+Zaeqxr5zo5p5eeWOvQiaDjXbv7rcNdF2v13MQi6Ob1p14JutXlvm37dmnR4cKwNfjRmPel1bnR3b56DR2XasCixb4RffSx3fWn+uIZLJnhchG4we2uf/VC0PVlKbr/mHUT7traQjTx2F4tpMvdTATjDI6u/vXXX9W+kHCCbl49bRV0eDftrooOJ+h4n1es5lEMhMvd2urMtXPr7yDosaylh7t7V4smNm7oxgarCnffwqKN1UKHi8zuij7zKsBwgg6XW82aNdVNPeb1qU7d1SYbfaVnZmZmxM1w+gpC3FpkDibhrrqMJujIg3mNIDoyglXQwy0b2JXBr2tJkTbW0itVre14Z7tTQbeW34mgm++aV7rCw2R3XaxTQbdeI+yVoNupS9hNcV26yvCXYt8Uh3Yfab3ZvP4UE6T//e9/yi2PHekIsbiAwy2BOXW5m9eXmu0g2rW1salznE8VYlMcljCwrAkDAn9jWUMvK5hjZKwud1xHandVdCRB16Uu6lesBlLQ7axzXWGxWunRBB2b4uD2hmUKEcemuMaNG6t/m1f+YVMbLj/BVZwIZge0u6LPvAownKBjQLG7PhVrfljjxAAOzwEuXEF+7K73wywWbljrFaNwP6GDmbe+hbuC0CwnZtNI23q9qfW6VFxjiPcuuugi22sEsXRR2DI43R0b5xCmXoOVDkGPZWe7mU64Xe5wZdu5zTFJ+fTTT1V7w6Yq1Ak2pFk3xYW73tF6pSuu98REyu662HgEPdxVwIVhG+u7o8e9J6+89abx2dpAuW3I0FhfD7l22Hwp3PWnegMcrgaGVY9gd5VuuLoMt+Etlk1xSCtcO8DvrNfWxgzBjQch6me2EzntfEexoR3COAJvLF/CazhkyBB1nXSkTXHW63ZN3uGuirZbQ+cVq79VVyAF3VFr4sMhBPR96digwxBcApgYNmrUKOS++6Dk1s2rgINSJjMfcG1jgoRJs5+TRzsWZjvgtbVBbC3JlScKenLVV8TcWjfDpVDRkr4ocJXDIsESBtaS4SKGFyXRgqLBenUVcJAqDv0DGwaxux0eN6+++49U5nDtAF5AXlsbpNaSnHmhoCdnvTHXJEACJEACJBBCgILOBkECJEACJEACKUCAgp4ClcgikAAJkAAJkAAFnW2ABEiABEiABFKAAAU9BSqRRSABEiABEiABCjrbAAmQAAmQAAmkAAEKegpUIotAAiRAAiRAAhR0tgESIAESIAESSAECFPQUqEQWgQRIgARIgAQo6GwDJEACJEACJJACBCjoKVCJLAIJkAAJkAAJUNDZBkiABEiABEggBQhQ0FOgElkEEiABEiABEqCgsw2QAAmQAAmQQAoQoKCnQCWyCCRAAiRAAiRAQWcbIAESIAESIIEUIEBBT4FKZBFIgARIgARIgILONkACJEACJEACKUCAgp4ClcgikAAJkAAJkAAFnW2ABEiABEiABFKAAAU9BSqRRSABEiABEiABCjrbAAmQAAmQAAmkAAEKegpUIotAAiRAAiRAAhR0tgESIAESIAESSAECFPQUqEQWgQRIgARIgAQo6GwDJEACJEACJJACBCjoKVCJLAIJkAAJkAAJUNDZBkiABEiABEggBQhQ0FOgElkEEiABEiABEqCgsw2QAAmQAAmQQAoQoKCnQCWyCCRAAiRAAiRAQWcbIAESIAESIIEUIEBBT4FKZBFIgARIgARIgILONkACJEACJEACKUCAgp4ClcgikAAJkAAJkAAFnW2ABEiABEiABFKAAAU9BSqRRSABEiABEiABCjrbAAmQAAmQAAmkAIFAC/qyZcskKytLLr300nzUOTk5MmHCBFm4cKGUKFFCmjVrJv369ZPSpUtLbm6uzJgxQ6ZPny7Hjx+XBg0ayJAhQyQjI0P9btKkSbJp0ybZv3+/9OrVS8455xwV7/Lly2XXrl3Srl27FKhSFoEESIAESKAoEgisoG/cuFGGDx8uLVu2lJ49e+bXzaxZs+Tw4cPSo0cP9bPZs2ervzt37iyYACxatEgGDx4saWlp6v9Lly5Vgo/45s2bp/69b98+Je59+/ZVwj9x4kTp3bu3lCtXrii2AZaZBEiABEggBQgEUtDXr18vK1eulAoVKsjOnTvzBR1W9qhRo5TFXqtWLYV/+/bt8vHHH8vAgQNlypQp0rBhQ2nSpIn63cGDB2X06NHSv39/2bJliyBeCD+s/JEjRypBh+BXqVIl/x036nTOnDluRMM4SIAESIAEUphAx44dXS1dIAVdl/D7779XLndtoZtCDDc6QnZ2trz//vvKKh83bpxym8PVjmA+v3fv3gIWeteuXWX+/PnSokULZbGnp6dL1apV5ZprrlEWPgMJkAAJkAAJJAuBIiPo5cuXl8mTJ6sJAlz2EHNY7M2bNxdY1N26dZPq1avL1KlTlbWuJwXJUpHMJwmQAAmQQNEmkFSCXhiXOwTdDGvXrpUVK1ZIp06dlBsf7ndY/RD0zMxMZbUzkAAJkAAJkECyEEgqQQfUzz//XK2N601x06ZNkzJlyqi1cexWx6Y4rKfDZY5/r169Wm2EK1asWH6dHD16VG2E6969u3Kzjx07lhZ6srRY5pMESIAESMCWQNIJuvWztdatW8tVV11l+9la48aNlZjr9XZNYPHixQJRb9OmjfoRrPXx48dzDZ2dhARIgARIIGkJBFrQk5YqM04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OheUGWcJEACJEACJOAzAQq6z8CZHAmQAAmQAAl4QYCC7gVVxkkCJEACJEACPhOgoPsMnMmRAAmQAAmQgBcEkk7Qc3NzZdKkSfLjjz9K1apVZfPmzdK3b18555xzBL+bMWOGTJ8+XY4fPy4NGjSQIUOGSEZGhvod3tu0aZPs379fevXqpd5BWL58uezatUvatWvnBWPGSQIkQAIkQAKeE0g6QV+1apUS4N69e0uxYsVkz549MmHCBBkwYIDgd4sWLZLBgwdLWlqaLFu2TJYuXSr9+vWTjRs3yrx589S/9+3bp8QdEwEI/8SJE1V85cqV8xw4EyABEiABEiABLwgknaD/8ssv8vnnn8vAgQOldOnSykKHVQ6hnjJlijRs2FCaNGmiWB08eFBGjx4t/fv3ly1btsj69eulc+fOkpOTIyNHjlSCDsGvUqVK/jteQGacJEACJEACJOA1gaQT9BMnTsjKlStlzJgxUr58ealcubL06dNHudVHjRql3OZwtSOYwr13794CFnrXrl1l/vz50qJFC2Wxp6enKzf+Nddcoyz8eMOcOXPifZXvkQAJkAAJFBECHTt2dLWkSSfohw4dkuHDh8vZZ58t9erVk2nTpknjxo2lU6dOyhoPJ+gQ/8mTJ0tWVpYcPnxYIOaw2Js3by4Q4G7dukn16tVl6tSpylrXkwJXaTMyEiABEiABEvCIQNIJOtztJUuWlLZt2yokR48elbFjx8qVV14ps2bNCutyh6CbYe3atbJixQo1EYBlD/c7rHwIemZmprLaGUiABEiABEggWQgknaAvXLhQrY1jLRzhwIEDaj0cm+Kw8Q2b4rC+Dpc5/r169Wq1vo4NdDpgEoCNcN27d1dudkwIaKEnS5NlPkmABEiABOwIJJ2gY138ww8/VDvaa9asqUT82muvtf1sDa54iDksbzMsXrxYWfZt2rRRP4a1Pn78eNfW0NnUSIAESIAESMBvAkkn6H4DYnqpR+CHZUtlzpfzRE6ItLvgQjmvuffLKytW/ixvjHxbPpnxmQLa85JL5ZbBQ6TRmQ09B5zItD0vHBMgARLIJ0BBL8KNAV8MvDnybZk+e5ai0LXTxXLTgEFqj4KXIVHpokxD7/6dTJsxPaR4PbpeKsNe/J9nRcYEokefq2zj/+SDidKs6dkpmTYKtW37dpn31QK15NWpbXupXKmSZ2U1I05Uur4UjomQQBgCFPQi2jSytmyWqwb2lw2bNoYQqFu7jkwc9a7UqlnTEzKJSheFefnN1+Vfz/zbtlwP/+n/5HdDb/GkzPc8cL+Mm/Shbdx9r7xannvCPk9uZCaRaf/j30/Iq8OHhRTjjptulkfuf8CNooWNI1HpmhnamJUl27Zv88X7o9M9duyYfPDRRPnm+8VyWv0G0qPrJXJq/bxPeP0IP61aKXLihDRu2MiP5JiGDQEKehFtFn99/DF58523bUt/y+Ab5dEHH/KEjBvpYhKCATNa+HHFcsnetzf/sdfefksd+2sXypQu7drgm713r/z404po2Uv477Fx9PyWrfLzcWGb80PylFGhojQ9K++QJh0qVqggTRufFTXvI98bKw/8/RHb5576+z9l0HX9o8YRzwOJSlfn9cuvF8rQu++U7L3Z+dn//a13yAP3/jGe4sT8zufz5spt994t+yzt+8/33Ct/uP3OmOOJ58ExH7wvf3rkLyGvPv2Pf8mAPtfFE13M7xw5ckSGjRops77IO/cDHsahAwdLiRIlYo4j1R6koKdajcZQHojNNYOvl7379tk+XbJECWl9XssYYnL+yKLvvpWjx47ZvgiBwZn7DMlFAF6durVrh2QaywwHDh60LQgmBbfccKMnhXxjxPCw7bp6tWry6rMvhKTbtHFjqVihoit52bp9m7S6uL1tG779xqHy1z8/6Eo6dpFcfHkP+Xn1Ktv4506dLqefeponaU/97FO5+ff2E4Y3X3hZel7SzZN0E+npQ4E+/nSafPHl/LylpHYdlDckCIGCHoBa2JOdLcNGjZDps2aq3FzSqbMMHTRYKleqHFfutAWLv9W/N21Sfy9bsUL2GhZrXJEH4KU6mbULCIhdtmBdwsrU4Y2R4Qd7sH7j+ZdcKV1GxYohVmwkt/e1va+UF576jyvp2kUSKe2ObdvJ3bfekf/agq+/CokC3g14OcywYdMm2Zi1ybP8BiViiPzZZ9l7Ipo2biIVK1YokNUfli6RGXM+D1uE94a/IyXCnEBp9SY54bBz1y55e8yosK+0v/AiaWN4YpzEjWcvanNB2FfuvP9e2bJ1q+3va55yirz89H9DflcnM1MwASxscMPTF08eMEntN/QG+fb7xSGvt2xxrrw3bIT6UiqRgYKeSPoismbdWrm8fx/ZtXt3SE6qVK4sk9/9QE6tV79ADiHKP/70k+A422U/LZe9e/fJjz8tFwy21jVxu+JBEHfs2qlOzLMLmTVrygtPPeMJmd//3x8la8sW27iRr69nendsbiR37JN//6cM9sgNHGlT3NT3J0iLc5p5whqR+pF23sQxVORvuuv2sJZy+XLl5bYhN3lSZrWscsB+WaVUqVLS0vJFA7xV4TxVnmSQkXpOwPQwWpeRdOJ5XiX7icWFrfM+Z7YL/37hv/LcKy/b/u7e390l99/9B8/LFykBCnpC8Ys88OhfZeS7Y2xz0b3LJdL0pJUA6ynWtVm9zqkbbZ3asGjz3KK6Ec+YM1sG326/CWzEK68rL4EXIVHp6rI8+tQT8trboRu1vHaHIu3lP/8kcAdPn53nhena8WK5dchNMa1HF7YeEpH2/4a9IY/95ynbrD/0xz/LnTffWthi2b7vVrqYAb8sawAAIABJREFUNMOjZRcwecYk2homfPyRmqCHC+c2ay7Yq2EXrN4kJ3Cwbv76iLfCvoK+XJgvKbAvIFzABjyc6WEX8LVMqxbnhvwqmT08GDu3bNsatrxY0vlhbnhWTuo03mcp6PGSc+m9phe2kt179jiODbPIihUrytkn3X9wA1pdvdEinTR1ivz+gT/lN1B0wBefekZ69+gZ7dVC/T5R6epMb9m2Tb48+SlV+wvbSrWqVQtVHr5sTyARnwgiJ4lKF0tmQ+68zRYG1rCxlu1VuPHO2+XTWTMKRF++XDn5fu5CSS9b1pOk8dUIvh6xC3cMvUUe+dP/eZJuux6XyK9r19jGbXoYrctI+gW9HGkXwYJFX8eV51IlS8raJYndDEtBj6vq3HvpjJbN1FG2diGteHH5wx13qV9p19FFlp3IbuQka/NmkWIimTVruRFdzHEkKt2YM8gHC01AHeIzf57g7IG2518grc49r9BxxhJBotK9/b7fy0fTpoZkEZs93375NenSsVMsWY/rme07tstDjz0qH3/6Sf77WNp49dnnpXMHd2/0MjOIpcJrhwyQn1auDMk3Pl374O13pErlKnGVJ9pLM7/4XAbddrPtYyNffUN5wNwOmAT0vr6vbN22zTbq+nXryYLpeWd6JCpQ0BNF/mS6HXpeKqvX/Bo2F1krVic4h0yeBEjACYHPZs9S1jLcsxe0aiP9rr5GqlWt5iSKuJ+Fy/+7JT+o79Dh4vcrjB0/TmbOma2S69qps/S7+lrPk8ZO8zvvv89XD+OHH08WbAS0Cy/9+xm5+vIrPC93pAQo6AnFLzJ3wZdy3U2DbXPx7rAR0uGivFvlGEiABEiABAoS2Lx1i/IA+eVhxMbLR596PCQj+CQRe3ESHSjoia4BEYH76A8P/lnw+YkOo18fJhe3985VFoBiMwskQAIkkLQEvv72GzWROL9V68CUgYIemKoQdcoTDirARhYG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C0SIAESIAEScEKAgu6EFp8lARIgARIggYASoKAHtGKYLRIgARIgARJwQoCC7oQWnyUBEiABEiCBgBKgoAe0YpgtEiABEiABEnBCgILuhBafJQESIAESIIGAEqCgB7RimK3UI3D42x/k8JdfixQrJmU7XCSlmzVJvUKyRCRAAgkjQEFPGHomXJQIbL31Pjnw6ayQIpfr1llOef1Z7zGcOCHZb42WgzO+UGmld2kvFW/oJ8VKlvQ87dwdu+TQvIUqnbIXtpa0U6p7niYTIIGiSiApBX337t3y+uuvS1ZWlpQoUUJ69uwpXbp0kdzcXJkxY4ZMnz5djh8/Lg0aNJAhQ4ZIRkaG+t2kSZNk06ZNsn//funVq5ecc845qt6XL18uu3btknbt2hXVdlBkyn1k+c+S/eYoOTAzT9zKXdJJMoYOkFJnNfSMwZ5XhsuuJ5+3jb/Kg3+QSrcP8SztY5u3SlafG+XYhqyQNErUzZTMccOlRK1TPEt757+elezXR4bEn3HLIKn68B89S5MRk0BRJpB0gn706FF5++23pWvXrnLqqaeG1N2yZctk0aJFMnjwYElLSxP8f+nSpdKvXz/ZuHGjzJs3T/173759Stz79u2rhH/ixInSu3dvKVeuXFFuCylf9pwffpRNvQfYlrP25DGuuMCPbcySYxs3h6Sx5dZ75Xj2Xtt0i5cvJxA5ayjVpLGkVawQtU7KXNAy4jM7H/23ZL81xvYZTGSq/vX+qGnE88De0eNkx1/+ZftqtX89JBUH9oknWr5DAiQQgUDSCfratWtl/vz5cv3110uxYsVCigZhbtiwoTRpkrc2efDgQRk9erT0799ftmzZIuvXr5fOnTtLTk6OjBw5Ugk6BL9KlSr577C1pC6Bbfc+LPsnfGxbwPQOF0mlO4fm/+7QwkUFnju84JuQn+Xu3Sew+JM1FCtRQsq0ahFT9mHRl6iTGdOzeCh72Gg5vnef7fMlateSel9OizkuPkgCJBAbgaQT9O+//16JcYUKFdSfbdu2yaBBg5T7fNSoUcptDlc7gince/fuLWChw8rH5KBFixbKYk9PT5eqVavKNddcoyz8eMOcOXPifZXveUCg9E+rpfjBQ1L15bel2NFjHqTwW5TH08vK0Xq1Q9IotWaDFMvJsU0Xz+/v1rHA70qu26TyHCng9yXXb/K0PF5FnnPWGYKyH6lXR47Wr63+ndP4DK+SY7wkEEgCHTsW7PuFyWhSCjrWzrFujgChfuedd+SGG25QrvNwgl6+fHmZPHmyWnc/fPiwctnDYm/evLlAgLt16ybVq1eXqVOnKmtdTwoKA5fvhiew/+PpcmjuQilWvJiUbX+BlOt5SaFwHV74reRZzD+JcntvyJKc5T+HtRILJJaWJmVa/2atlm7SWIpbXN5lLmwV8hpc4qWaNIqa772jP5Adf3nM9rlqjz8kFQd4537e0OkKObpmnW3aWD+v/py9W9z6wpEfHbCEhf7mO3J8/4GobKwPwAtQsk6mlGraSHkEUA8l6tRy5B1AnG63L8cF4QskkAACSSfo2MCGdXIIOIJphc+ePTusyx2Cbga47lesWCGdOnVSlj3c79g8B0HPzMxUVjuD+wSOHzgoWwbeLoe/WxISeZnzmknN0a9J8fSytonCfXtk+Uo5qtaoNylX9/HsfXJoYagb3O5lrDNDfI9u3BzWRV7hmsul+rP/dL/AJ2Pc9fh/Zc9rI0Liz7h1sFR96D7P0kTEB2fNlS033m2bRs23XpD0Lh08SX/Pq2/Lriees427ygP3SOlzz1GTLky+MAk7uiFLjqxYGTEvZS9oJdr1jz0GJevUKjChird9eQEhd9sOSatRzYuow8apJ1HYm8FQ9AgknaDDIh82bJja+Ab3+Pbt22XChAlqN/svv/yixH7gwIHKZY5/r169Wm2EM9fbsbEO1nz37t2Vm33s2LG00H1q+7v+87LsefEN29Qq3XaDpHfuUCjRxkAPyw4Df+kmjUKs7Jyly2VTr+tt0649ebSUbtbUUwrH92TLwTlfipw4IWUvauPbYL9/8qey/d6H5MTJ5YZiJUtIjecel3K9LvW0vPF8qgeBx6QN+xUwccO/lXdg3/6wedVWPTwoh7/5QQ7NXWD7bOXf3yqV//g7T8t89Nd1svvFN/L3ahQvly74kqHioL6epnvw8/my/b6HJXfnbpVO2bZtJOOWwZJ+cWp/ubPv/YlycOZcVeb0zu2kwnVXecpZR56odKMVLukEHQXCRja42WGdV6pUSYYOHSr16tUr8Nla48aNlZjD8jbD4sWLBaLepk0b9WNY6+PHj3dtDT0a9KL8+3Wtukju9p1xIdCWdiTRjhbxkZWrJXvYGDnwyUz1aLlLL877bK3xmdFeTfrfH8vaog618fJTNSuknMVL5dD8r/IO02l/YdxfEsBDgyUUbdVj0yI8NNGsejM/EFd4RXQoUae2cu+boVSThgWWWmKteHgHNrS/LF9UzfcwkcCEwouA7/w3D7jdNupaY16Tsm3P9yLZkDhzlizPm0hhstr2fOWB8TLk7totm/vdIkd+Xh1af43OkFrvvilpVSp5knyi0o21MEkp6LEWjs8lloD+hAuDL/6d8+PPUXeFuyHaiS01U/ebAJZfsH8CVv3uF14XOX7c1Sxgn4T1E0Lrfgrstzi6Zr3sHfle2LQz3xvmar50ZNvufUjUZM0mlOvRVU559T+epKsjjccTU9gM2S1h6ThxrgO8Il6ERKUba1ko6LGSStHnYD0d+gIza1Gb0/DHabAKN6yoWNa2remUrFdH6s61/6zMaZ74fNEksKF9Lzm6fqNt4YtnVJSMG39bctEuffPhaO79ZKaKPQhmKJ5RcFMnJibYiGiGSJsS3To0Se2J2VtwWUXvmbFyx36UE2G+AsGSUpmW3uyBOvzt9/lLV9Y8pVWtIvW/Cz0N0u/2QkH3m3hQ0svNlc033Kl2mpsBgl5rxMsiNp/tORVufG+MteyyF7TOX9fGRqFtdz9gS6HGC09I+St6BIUQ85GEBPZ/9Inr7ctucmo9kwBLAvsnTpHcXXvCUivdvKkUK1vGdao53/wgJ455+zmmNdPaa4HNrSeOHLEtU7FSpQSbXXVI9nMbolVcsdKl5NSVX0d7zNPfU9A9xRvcyOGa3P3M/2wziJPLynXtJNpVHs3ithNuqzVgJoRDR3b+4+mQtKs+8ifJuHlgcIExZ0lDIFHta/+kabLt9w/acvLSetvx8OOy9533bdPFZrxqj/1F/c46MVF7ECwHI9l5LdS+hU2hpx+63Rhw9DI8BtaQ92loqMcAz2S/PVawydQulKhZQ6o//7jbWVTxbb/nL3JsyzbbuEs2qCt150z2JN1YI6Wgx0oqxZ5b1+YSyd263VGpilcor74PhksOM/Q86zvUjeckwsPffK820ZRpfa6T1/gsCcREIBHtK6vvTXL4q+8K5K/G849L+Svzzs5wOxxdu0Gyrhos2LBlhrQqlSXzw5ECoXE76H0L2+78P8ndYb/JNa1aVanx8lP5Scd6bkMseT0wbaZsvd3+ToBTXvmPlOvZNZZoHD+TqHRjzSgFPVZSSf6c/o4bVjc644HpnysxDRewOS3vUI+8Qz6sn4AlOQ5mnwQ8IwBref/Eqer8/jIXtJIK/a6S0mef5Vl6iDh39x7ZO3ysHDx56VD6JR0lY0h/KV4p9AsftzOxd9Q42fFQYs7s3zd2gmx/4B8hRar+1N8Uby9DotKNpUwU9FgoJdkz5lo3xBu7y/GzWEOJurWl3rwpsT7O50iABIowgZ2PPSPZb7wTQsCPQ5N0gvrTtVKN/D06OFHpRmpqFPSAdMR4DypQn4MtX6lO28JGnUjHnWqrG+7yY1mbZfezr9iWvvq//y4VrrsyIGSYDRIggaATwPLdoQV5FxqVbXeBpFWrEvQsp2T+KOgJrlYnBxUoa/ukeOPzmnDirde6sbsc4l2ybqbtmeO7n3tVdv/31RACle+9Qyr/4bYEU2HyJEACJEACTglQ0J0Sc/n5SAcVpF/cXkqeVk8dfRnuu25zhznEu/TJSy1izebxg4fkMGbWOMmr7fmCTy8YSIAESIAEko8ABT3BdbbuvM6Su3NXTLmAeEOw8RkHTqriRrWYsPEhEiABEigSBCjoCa7mNQ3byIkc+4MZJK24VH3oj97vMv/5izwKjby5eSss4kSliwwdOPmJT7nKCW4BTJ4ESCBpCWz+SaRWwe/kE1UeCnqiyJ9Md0PHywXfkdoFXw4qgKjOeikv+c53+SfqiUpXi/nUJ/LK3PNBET9FHQMAQoAGgQR3ASZPAslJAH156pMidc4R6Wb/TbzfBaOg+03ckp55UEFa+RLqt7n7845x9PKABJWAKao6X36IeqLSNcV8x9q8Eldr4J+o6wFATSQe8F/U6ZVIcG9n8p4R+HG6SFNvrwMOybvuy0cO5v34tPMDIequCvqhQ4dkxYoVct555+WX/ciRI/Lxxx9Ljx49pGzZsp7VZzJHjIMKdj32uNTqU1sVY/O4TVLlkYfcOyBh33YR/EHIOSCyc63IznUiv4Y5d7hSbZF0b64flIN7RPZssq8up+mWTs8T5FjD0UMiK+eJyoMZKtYQuXCQSJmCR0+GPJfZJNaUCj5nHQBKpfsr6hDzRHkl4qfGN0kgOoFF40S+GSfS4WbvRT1rucjO9SJfjRY5mhOatwCIuquCnp2dLTNnzpSrr746v6C4d3zcuHHSq1cvqVixYvTKKYpP6ME2FqtRCfK6UHHWzDYt/40eRBvPMvhLoHQ5kaqWSQZm8bvWFbzWM62kSMN2IuWr/ZbHCjVEKlS3z3O8Ewon7csLWtknzwHPqOVF7OHjhNWG4Kfl5m8J7VM7sEukXAK+A0c7O5TtbJJdWF5azHU80UTdNG7wjvq/cTY7xuCck1Y3fu90HE2wqLsi6Pv27ZPnn39etmzZIgcPHpQKFX6zdPDvq666SlntxYoVK2z1pd771sFWlxAWXOW6Imkl8hqctrDjIYC4TEs2s2leLGu+/m1yoOOt21zkPI8PlfluosiGH0JLEk+66Hh6EhQLF1jmq+aJwFI3A4S1Sl2RklFuwsLsPIgBEwBMBOxCjVPtvRIZNUUuGJDnlVDvh5lEFLa8EPMpT+bFctkDIn6JOsT8izfz0o02yBe2jHbv//pV3k8xwPsZNO8Lrvc3bT2OQdCxL8WJ58wpH90Pf/pc5OfPC76NNqYnNEcOOBsjouWlan2RE7kiu2yu6MW+GCylYbxNUHBF0HXe7VzuCSpXciR7/LjI+AecNbhw4owSoxPBDY0QydIz6WBDnLnbHGvofoREpYsJAFzP5nqymwOQXtIwGcI199WYPFedGWCZn9lOBBMKHSJN3vyaUKAdlSr3W57MdoWf6gmhfiKc50CLi2mh+yHqppjrPPop6hDzT5/JSxmbpfwSdStvv9K2GiXYZBqpT3ltJUcav6zjp3UyjP9XNCa38LbB62YNZh3jdwEQc2TDVUH3QwdSLg2rwOgCli4vcuEAEVhSsYpzvHDMXe7xxhHPe4lKVzNHnt0U80gM4HbHjlhzl7tbs3mr29DMx6ovw3glSohUqZfnlQAPvbknnno039FLDseO5C0z4G8zlCkvcmZ7EfxtDSjHXmc3ABaIA+5mPYGw/tK03PTvaofZFxHv0od1oPdL1K1irsvX+jqRzEJeDGM3SdXxh9uXAs9ilfp57csLKxntDGXWE3Ozrht1EmncMe8nmJh65S3QdR0QMXdd0HNzc+Xdd9+V1atXS7169fIRw+1+2WWXcVNcuMHSa6uxsIN0Kr5v7lfwq3xa1NVEwkfXnNP2pQTe2H9h7s1A3rN+/I2YuafDL45BTQebK/fa35WtlnTKRNlDZHINahndyJdbVjLygmUVvVcC/2/VR6R1HzdyGVscEHV8tpZAN7uZUVctdGyKmzp1qvTt21fS0tJiA8Kn8ggkwmoke/8JaEvY7wHAr/alrbn9O0W+GiuCv80Ay/yMMBa6068WwtXekikia74J/e2prUSaXVbwDetkRT8RbjNUsk1gSpTK88Tg73iD3UZPHRcsdOxLsX45gr0ZWMeHh9FLK9kUdb/FPF6eHr7nqqAfOHBAxo4dK/369ZPy5W1cah4WJCWiToTVmBLgWIiYCPjdvhK1hm613LDLHWvoXgfwnT9cJGtFaEpwebfuGz31cOu10d/MewLr9nozHv6PJQY/9iw4XUOPtTxOnsNudz8tcyd58/FZVwX9xIkTMmfOHLXTvW3btvnFKF68uBJ47nL3sWaZFAkEgUCidrlrUcfffoi5ydoUVr8/Y9Jp+yXmutx+7nIPQrsOaB5cFXTscp8yZYrgMzYzcA09oLXPbJGAHwQS9R26H2ULl4a5y93vfCBt5e72+bv/RHyH7jfbgKfnqqAHvKzMHgmQAAmQAAmkLAHXBX3r1q0yZswYqVmzptoc9/3330uTJk24wz1lmxALRgIkQAIkEAQCrgp6Tk6OTJgwQdq3by9ff/21OgIWn7DNnj1bhgwZIiVLGgdoBKH0zAMJkAAJkAAJpAgBVwVdn+XepUuXkDPdIfL4WUZGRopgYzFIgARIgARIIFgEXBV0bIrDd+jt2rWT+fPnKwsdG+Q+/PBD6dOnD93uwap75oYESIAESCCFCLgq6OCyfv16GTFihKxZs0Z9qgarfODAgdKoUaMUwsaikAAJkAAJkECwCLgu6MEqHnNDAiRAAiRAAkWDgOuCvmHDBsnMzMw/+hXnu2/cuFHq169fNIiylCRAAiRAAiSQAAKuCjpOiMMa+hVXXJG/o/3o0aMybtw46d27N4+DTUAFM0kSIAESIIGiQcBVQde73LEZzgzc5V40GhNLSQIkQAIkkDgCrgo6vkN/7733lIWuP1HbuXOnfPTRR3L99ddL6dKlE1dSpkwCJEACJEACKUzAVUEHJ+xyHzZsmOzZs0dhq1SpkgwdOjTkfvQU5smikQAJkAAJkEBCCLgu6AkpBRMlARIgARIggSJOwFVBx33oM2bMkJ49e/KY1yLesFh8EiABEiABfwm4KujY0T558mS59NJLuaPd33osVGoTl81T7195drtCxcOXSYAESIAEEkfAVUE/ceKErF27Vt2w1qlTJylevLgqGf7GqXHFihVLXEmTIOVhX09VuRzapqevub182F9UepOHPu5rukyMBEiABEjAPQKuCjrOcp8yZYo6v90MFSpUkMsuu4xnuUept4tevEs98eXdL7lXw1FignV+30f/U0892/t3tNJ9I8+ESIAESMBdAq4KurtZK1qxwTr/14xRqtAdTmsm59Y+MyyAfTkHZfnWdVEBbdyzXTZmb4/6nPlAxTLp0uSUBlIno5rUzqiu/o2fnV/vLEfx8GESIAESIAF/Cbgu6EuXLpVRo0ZJw4YNZdCgQeobdNyPfsopp/hbsiRLDdb5ln27Ap1rt8V+8aZVqryRJi+BBsLMkQAJkECACLgq6Pro144dO8rcuXPV9ak4WAYnxeHGtbJlywao6MHJimmd61xFstIrlIYVHf1s/DqVqkudjOphC4q18x+3rg35/ZnV68ijlw5RHgB4AhauWy57Dx+UFdsiewTiEfu7Pnxepf3SVfcEpzKYExIgARJIUgKuCro++rVLly4yc+ZMJegIPPo1cuuws85rVqji6Vq6uXZuzV24tXS47+HGd0Pst+7fJX/9ZLhKevwNj9JKT9IBhNkmARIIDgFXBR2frcHF3rJlS/nuu+/kqquuUifHzZo1S1noJUuWDE7JA5ITO+tcZ+2hrgM92/Hea9iDEQl8PPQJR4S02G/M3iGbsiH6a5Vl/9X6FVHjqZpeUS4+o4WcdUoD5Xk4q0Z9tW7PQAIkQAIkEDsBVwUdycJKh0WOT9cQWrRoIVdeeaVUrlw59lwVoSfv//jViKV9utftSU8Dwg6B12K/YN2P8vX6nyKWS7vwIfB5m/NSQ+j1BIebDJO+WbMAJBA4Aq4LeuBKyAwFjgDWzqeu+CokX2edUl8uqHeWcudrl75dxt0S+lU7Nqnoz6xW21c+t457RqX3ep8/+pouEyMBEkh9Aq4JOlzrr7zyimzcuFEuvPBCGTBgQP6Na6mPkSWMlQB2tl8z4m+2j5tr6dqqh7jnufDdFfoHpryu8vDkZbfGmvVCPwfrvP+of6p4xg58hJ8CFpooIyABEjAJuCLouDYVn6pdfvnlUqNGDVm0aJFs3bpVevXqRdokEELAzjrXD/Q86/yoO97thD7SOr2dRV86raRcPeKvKtlPb306qpUeLn5MMvYePlCghsOdE/Dztg2y+1DeoUsVSpeVC+s3FXgm8K3/WafUi/hFApsRCZAACUQj4IqgY9186tSp0rdvX0lLS1Pr6OYu92iZ4O+LDoFoB91E+swuEiW9KQ/iqw/UiWVDXo3yleS0qpn57yS6Ji6o3yT/UB/8u3ZGtaQX+rm/LlFY25/WLNF4mT4JpDQB1wTdFHAKekq3maQqnFXoV+3YKEs2/+qoDOE2sGHygW/97YL1nWfmvC/fblwZ8igs80satlTf+iOfm7J3hM2XG0KvzxxoekoDR+Uv7MM3vPukimJEvwcKGxXfJwESiEDANUF//PHH5fDhwyqp3NxcwSEzOMMdoXr16nLPPffk/581QgKJIoC18/d/+Dwk+U6nt5B/dL/RM0vYXDu3ltu6lp4n7nmf/rkt9OaZ/X7xh3VuCjqtdL/IM52iSMAVQS+K4Fjm5COAne3dXr/fNuOxrKXHW2LsbJ+x6lvb17ue2TKmHe9WoY/0JQASslr0B48clqHvP63ygFv17Kz0SCcCIn27gIkHJiB2wfpOmRKlpEXtM/KXFPRJhqmwrBBv2+B7JOAmAQq6mzQZV6AJ2FnnOsN9m3fybMc7hDJSiPcQHadfAug8lEwPZ8dLAAAgAElEQVQrIUdzjwWurnDWQMUy5dSZA3nHG+ddDBTvQUN6EoVJk98hkWn7XVamFxwCFPTg1AVz4jGBcFamThZWbSoEq9Av2vCzLNuyJmrRIlnK4djg0B/czGcXXlnwkegNcfr3zWqdJgNbXhpymmA0b4O1fvT+BJ2ncHsczE8Eoxbe5QcSmbbLRWF0SUSAgp5ElcWskkA8BLB2jrP7zXDl2e0EZ/Z7Fcy1c2sa2Bxnt5auPwM07wrAu7F8raA/T6xYOl19CoibC9/7frZKGof4+Gmlwzo3DxDyM22v6pPxJgcBCnpy1BNzSQJxEcDOdtyqZxfCraXHlZDlJWyEs1rn+hGIeTw73rWHBQKP7//zJgDRbwJ0ozyFicO6lODl3oFdB/POOaiSnrch2c+QqGONE1XmRJU3Up1S0P1s8UwrhMDeo7nq/xVLppGMRwTsrHOdlNdWukdFso1WLzPszTkoU5YvlMnLv/Qz+UKlpb0LiMS6nOB0/8DTn7+r8nJ/p36FylM8LyfqWONElTlR5aWgx9M6+Y6nBCDmV8xapdKY1PlMirpHtGHF6vDGyu3qn7c0/O3beViPqRawfm1100Mo8Ymg18EubSwBPNJ1UP4dBfomwmhnD5h51WceYL8C9i2Ebh7Mq0NYqhe9eKf695d3v+yrlZ6oY40TVeZElTda+6WFHo0Qf+86AS3mX27br+K+qEb5IiPqmw8eVWWule7vVcL//CFLHluSpdJ+uFmmPNI80/V6DRehn2U216+t+fF6LT3etE3vwoqTEzC9vBDrhkGUNTOjmmSd/ISwVd1G0rbB2fkIIn1eGE9DiLbB1BqnXnaIJy3rO3pSg5/PX7tMvtnws3rEWmawhMfGjaCXeOziOq1qLZlxW96lS4kOFPRE10ARS98q5rr4Z1cqK7O7N05pSx3CdsXsk16Ji8/0TdRNMde8/RJ1v8sMC3nFtt+8Emb3gvvaSyvdy7T1hkF96JA+3jgZ9hAUhSEuKJctUdCLQmtLYBm/2LpPso/kyg+7D8q6/Udk0vrdkn1y7Txctjqekrehp0PNClKpVJo0q5wuGSXTpHmVdNdK4qfViExrYfthV57FgLJMcijqeNfKDnyt4Ystv/1s7f4cWXfgiC23+uVKSYPypfN/16xKuuJthuZgb/lZh5P1E60y3ChztDT4+zwCWEd+5cuPQnCYFmukzwvjYWh+xmh3cJL1wCSnFn2kPOlJjWmd6+fNMmOpA189uBH0EgfiiqW8bqQZTxwU9Hiopdg7D3y7UZXoyZZ14iqZVbTX7c9RAr7nSN6mt1hCiWLF5NiJE1EfheBokYEo1i9XWuqXLyUQp/qGOEWKyG+r8cP1u+Xh7zbK6n05IdmqWbak9Du1iuzKyRUwM8PaA0cK/CwqnAQ9oOvETL50WjFZsvuQbDmUt8SgQ6OKZeTTSxr55p1IEBJfk9XryEcshwWVSivh+Vq6k2ON3YSSqDInqryxsqOgx0oqRZ+DmP93+RZVunub1Awr6vGKNqxrDPiw6tTAXyVddhw+KrctWCfmLndsjMNaOiYBS05OBmCRmv/Hz6MFiHqDk+IOodfir/MRj9UIsTWtXHga1h34TYCV5WxMXpxOZqKVSf9el8F83s5a7lgz9JOl99fskjdW5W2I0+HuxjWkd73KIT/TvM0f2noAbLwCsZZBP1evfGk5tVwp0V4BlMNtL4zTPCXr83bWuS7LHRf19nTHuxvHGsfDPVFlTlR5Y2VEQY+VVAo+Z4q5Ll7vupWU6CrRitHSVoPxSctZi3Y0ixkb4sxd7hDzWIIWV+VKPims+Bv/Xx/GtWzGWzatuBzKPR6SVPUyJeSMCmWkVPFi6ud7juaKdo3Hkqdoz5xXtZws231QjhwP9UBUKJkm1zWoIudXLxfi+kZ80fhFS9P6ey83xelJl3Ui8NzyrbLPsrySVqyY5EbxxOhJWWHF/u6v8tbSXzzf/538fqY9fNG0fPRLdx9S/z6nctn8n93YuofT5hLz8+axxrpeUcc6xHuscbQMmGW2e9arMnt1jHO08sb6ewp6rKR8eO7Zk5byfU1qupqaXnvVa9mIfOyvOwu4gCMlaoo2LF+svdpZjE4ybu5yd/JepGd1WbW1CWtZldtm/TnWNOtZ1przXPy/rT1jAmSuPdtxQfrYEGeu3WMN3c19AdHKA1FH8GuHe6Qy6/qYs2VfvhcmlklZrGIPQX395Gd6tzas7quoJyrtiet3y3VzflF1/F7H0+VKiwcmWvsozO8h5lfMWq2imNT5DDFFvTDx8l1nBCjoznh59jTE/MGTa9lPtKwjsYi6aRlp16i2rJHROXG6RrvUqqjWdt0Qbc+AxRExRKTHjJWyMyf0YhIcbPNUq7pyRoU8kfbK9asFTg16Pot5HLhceSWeMlsnZWjbdl4Aawa12O86cky0paqf8UvUTTH3M21TzHW6fom6FvPPsrJV0pdkZlDUXek9ziOhoDtn5vobppibg0CfBlXy15PVgHZyh7TTNVptYWq3ONKAZYgOqK0YnW6skwnXIfgUYaItZXOXu09FTngybpZZL7loD0ysYp9wCIXIgN2mQzO6HTnH5Mc9ea52a2haqaxUK10i5Md2XzPEm7266aXl9VXb5JsdB0KiuKB6eZnVrZEvlrrfniddUDfbdbz8re9R0N0iGWc8dmIea1SmJandvNodjjhi+bwoHs9ArPkL6nPxWI1BLQvz9RsBiP1LP22TF1ZsJZaAEdCfoiJb5oRCf6WCn8fjGfNyb0gkhEEdQ5Ja0L/99ltZsmSJ3HjjjYp9bm6uzJgxQ6ZPny7Hjx+XBg0ayJAhQyQjI0P9btKkSbJp0ybZv3+/9OrVS8455xz13vLly2XXrl3Srl0737uB3cY0nYk66aXk4loV8tdr9e7lwq5dWwvp1dq97zAdJBjE2bWD7PPRCATgddKb0vRj2BgHt7vXwYu0Y1luePSHLJlnWWJrd0oF+ZvNiYB2XzPEy2XB9v0ya/NesX5wim1x0T9CjZyqOQnAmRQ66C9X3vllh4z8ZWdIJH4cmJRoL18kakkr6BDyuXPnSrVq1eS6665TZVy2bJksWrRIBg8eLGlpaer/S5culX79+snGjRtl3rx56t/79u1T4t63b18l/BMnTpTevXtLuXLl4m3XhXrPTtQjfUJWqMT4MgkUAQKmsPol5hprotLGhjispSNgQxzW0P0IWLrDhjhzlzs2xmEtHcE6IcFGSB30plX8P5ZNkfGWR21cdeESqP3HjqvljcOWL2VwlHMQ9sUkpaCvWbNGpk6dKldffbUsWLBA/Y0AYW7YsKE0adJE/f/gwYMyevRo6d+/v2zZskXWr18vnTt3lpycHBk5cqQSdAh+lSpV8t+Jt8EU9r1YvwcvbDp8nwSKCgFzl7vfZU5U2uYudz/LrEUdaZpiHm8eok0CsJ8o3AmI8aZZ2Pcg6quuaiYlT37+Wtj44nk/6QR9586d8vHHH8u1114rx44dk5kzZ+YL+qhRo5TbHK52BFO49+7dW8BC79q1q8yfP19atGihLPb09HSpWrWqXHPNNcrCjzfMmTMnrlff2FNKvXdLJfujOuOKlC+RAAmQgA8EvjmcN2a2KhP7CZGFydY72SXlney8MVOHQRlHZFBG6OmE+N0vR4rL/uO/fR8fb7p7jxeTN/aUlC3HiodEcXqp4/JY9cNSNc3ZQkPHjh3jzYrte0kl6BDzsWPHKosbwpudnR2zoJcvX14mT54sWVlZcvjwYYGYw2Jv3ry5QIC7desm1atXV5Y/LHw9KXCVNiMjARIgARJwjUAiNsXFc9qkawWOElFSCTo2r7322mv5RcJGN7jVW7duLTfddJNMmzYtrMsdgm6GtWvXyooVK6RTp04Cyx7ud2yeg6BnZmYqq52BBEiABEgg2AQS8dma3/dBxFoDSSXo1kJZLXQIPjbFDRw4ULnM8e/Vq1erjXDFjOMIjx49qtbbu3fvrtzssPppocfaZPgcCZAACZCA3zc2xkI8pQTd+tla48aNlZjD8jbD4sWLBaLepk0b9WNY6+PHj3dtDT0W8HyGBEiABEiABNwkkNSC7iYIxkUCJEACJEACyUyAgp7Mtce8kwAJkAAJkMBJAhR0NgUSIAESIAESSAECFPQUqEQWgQRIgARIgAQo6GwDJEACJEACJJACBCjoKVCJLAIJkAAJkAAJUNDZBkiABEiABEggBQhQ0FOgElkEEiABEiABEqCgsw2QAAmQAAmQQAoQoKCnQCWyCCRAAiRAAiRAQWcbIAESIAESIIEUIEBBT4FKZBFIgARIgARIgILONkACJEACJEACKUCAgp4ClcgikAAJkAAJkAAFnW2ABEiABEiABFKAAAU9BSqRRSABEiABEiABCjrbAAmQAAmQAAmkAAEKegpUIotAAiRAAiRAAhR0tgESIAESIAESSAECFPQUqEQWgQRIgARIgAQo6GwDJEACJEACJJACBCjoKVCJLAIJkAAJkAAJUNDZBkiABEiABEggBQhQ0FOgElkEEiABEiABEqCgsw2QAAmQAAmQQAoQoKCnQCWyCCRAAiRAAiRAQWcbIAESIAESIIEUIEBBT4FKZBFIgARIgARIgILONkACJEACJEACKUCAgp4ClcgikAAJkAAJkAAFnW2ABEiABEiABFKAAAU9BSqRRSABEiABEiABCjrbAAmQAAmQAAmkAAEKegpUIotAAiRAAiRAAhR0tgESIAESIAESSAECFPQUqEQWgQRIgARIgAQo6GwDJEACJEACJJACBCjoKVCJLAIJkAAJkAAJUNAT3Aay598eMQcZbV9NcA6ZPAmQAAmQQDIQoKAnuJZ2TGoTMQfVrvjakxwey14ZMd4SGQ09SZeRkgAJkAAJeEOAgu4N15hjTZSgJyrdPZ8PjMimUqdRMbPjgyRAAiRAAr8RoKAnuDVEE9b0xrfk57BYyQr/397ZBklVnXn86bd56XljGMbAKAiogCQIEUOZrBEkqOgiatgQSICwseLupqylamurtmo/5IMftsrara3K7rdoEkuxNCpZKV4kiAIGKhEkqLxKEGGEmUHenJ6Znunu6e6t/+m5ze2m+/bL3Nu3597/qaKY6bn3nPP8ntv3f85z3sTfnNlz9gYniS84qWQrCpVrVWTArnJLBsQbSIAESGCMEaCg2+ywQgJXTvUg8N5gR8atCKF7Ao3pz8InnzfMWhu7D0y4u5wq5L2nkL1WNSRQIUYHTHUlMyMBEqgyAhR0mx1SSOCCM6/30JOxPhkOZY59x8Pdkgh322xFccWjUVFo7F4fkfAFO8Rbfz36UG40QqtdIdZWNiaKI8SrSIAESKB8AhT08tmZcqcVIgPRhPjrU+qz/us99E+Ne+hazzx2+S+m2GlFJqmoQ1M66+woRKBtfkaxhVYUUNCt8BLzJAESqBQBCnqlSOcpxwpBL8YkO8pFo6JQ2FsfkYiHuyQxeD36YHU0goJezJPDa0iABKqVAAXdZs/ELh8yrEFgQmYv06zq2iHoqLuZ5WZHIrKjELErmWwLRRsw9wC88c/fdndZkw3N8g/zIQESIIFSCVDQSyXmkOsL9ZStWj5mpqCX6opCZWfnR4EvlTCvJwESsJMABd1O+i4su9CkOCs3tCkk6GjEIGKCnjx69/o5B3AVBd6FDyxNJoExRICCPoacxaqOjkAhQc8eQ0fjw0jgMSEPkwdVmL7tbsnXGBnq3GpY8bopy0ZnGO8mARIgARGhoPMxcA2B0UYH9AKP5YPZywXzCXypDQnXOISGkgAJmEqAgm4qTmbmJgKYdZ/qwR+S2JW/5BX4aPdeQyycXe+mp4a2koB1BCjo1rFlzi4jUEjg8+GgoLvsQaG5JGARAQq6RWCZLQloAt9/+FlDGK0PbuYSOT4uJEACoyZAQR81QmZAAsYECo2h4+6aSQuldtIiqZl4f8bud2RLAiRAAsUSoKAXS4rXkUCZBIoRdH3WmPUOga+ZuLDMEnkbCZCAGwlQ0N3oddpcUQKFBL3t0Xcl0r1XIl9sVWvgtYRZ8xD32sl/m3dJXEUNYWEkQAJVTYCCXtXuYeWcQKCvwBh60zd/kTYT4+7R7j0yeOa1jFnz2NSm7rbVqteOn5lIgARIIJsABZ3PBAlUKQGse490bpWhL7Zm7FqHDWzqlbhzvL1KXcdqkYAtBCjotmBnoSRQGgGsZY9075Foz94MccdYuxpz53h7aUB5NQk4kAAF3YFOpUnOJYBz7jHeDoGHuGsJ4+21EPfpq66PtyeGZfDzNw1h1E/7OxGv37nAaBkJuIgABd1FzqapziKgjbdjMt1w71/TxmGMvVZNplsm19553NBobmrjrGeC1ribAAXd3f6n9Q4hoI23R3r23rAFrZGJFHSHPAA0gwR4OAufARJwHgHsLY8T3rLH23NZSkF3nv9pkXsJsIfuXt/TchcQKLQGPjjrZ2rM3dc8g8vhXPA80ERnE6CgO9u/tM7lBAoJuh4PJtZB3NUZ723zxd9yB7ehdfnzQ/PHFgEK+tjy15iv7WfH9stgOJTTjvpgs9z29b8Z8zZWkwGFBD0482cSu3JIMAafjPXfUHVMsPO1zEgJfQkijwl7Romb41TTU8K6OIUABd1mT1699IVhDca3T7a5huYWH7rWI5+fPJAz02mzFkhz60RzC6yC3Oz0cSFB14+hQ4TjvaeUuEPk9dvQ6jFCjAMT5qeEvjnVo89OpZRbBS5iFUjAEQQo6Da7sevsMbnU/VnOWrRPuk06pn7d5hqaXzx66f2hKxkZNza3Wd477zp71NCYjqnfMN9YEbHTxwNH/9vQpoZv/Ivh3yHu+KeEPnQqr8ijB6/G4lVP/m75as8aw3w5Gc+SR42ZupwABd3mByAWHZLjh3bmrMXs+Q9JoKbOkhqe+uT6piS5Cphxl3knfWniHY2EJRYJS2SwX65dvpBRbF2wWfz+GvVZY0tb+m91wRbx+QPq95raeqmpDZbN48sLf5XuzhM575805U656eY7ys7b6Ea7fIw6WREd0EQes+njIQj+9TXwxQKkoBdLiteRQPEEKOjFs7Lsylw9uHFtHdI2cZr4fH6pb2gxvexrl85L5+nrJ3vpC5hy+93S2n5LwTIh0NHIoMSHYzIU7lXXDw70Snx4WOLxmPrZqgRh18Td589k1NA8IV0sxuW1BkEymVCNp+FYNKNa/kCNoPHk8XhHXV2NSXZGV3o+l6+udGV8rPl4tA0Vo0pXKjoAcU/35osQ+dYHN3NW/aifNmZAApkExpygJ5NJ2bNnj2zdulWGh4elo6NDnn76aWltbZV4PC67du2SnTt3SiKRkKlTp8r69eulpaVF/W3z5s1y4cIF6e/vl2XLlsmcOXMUjePHj8vVq1flvvvus+X5MOrB5aoQBKo+mCnyShTqMnuv+t6tlo9e4NBLzxZdNB5um/2d9MS1IQh0PCbRoZR4I/WHLpfEqb6hWXy+gBJW1AnJ4/VIT+dJ9fOtd8wXf02t+hmNAX2dBnRlDQ6EVF3KTakGgEeikYGMLOqCTeL3p8rPl6xuoOjLhQ/AK+0z8BuJUuAzfYMFv2O4Il+yKzpw9p1nDHk2hg+MzKifr8bguRd9uU817yOB6wTGnKB3dXXJvn37ZMWKFeLz+eTkyZNy4MABWbt2rRw7dkwOHjwo69atU387evSoHDlyRFatWiXnz59X9+Hnvr4+Je4rV65Uwv/WW2/J8uXLpaGhwbZnQ9+TQpi9ti5Vl5SQ5J4VbltlRwrW9yw1kVFi5PcrQSoUWcBYOlI5M9tTPeGw5Y2AUhkb9bYjQwMCgUXS+3i0DRV9HbMbe/DFcCwiA33XMkyxOjpw5t1/k75g7hULTeH90hI5eMOseky0w2EzGIPHeDwTCVQbgejQgESjqY5NvtSoixBWuv5jTtCzAZ09e1Z27NghTz31lGzbtk1mzJghs2fPVpeFw2F55ZVXZPXq1dLT0yOdnZ2yePFiiUQi8tJLLylBh+CPHz8+fU+lHaCVp+9JFRo714uZdj96z+hF6xPC4AiH61Mx4pES42Z1W91Ib1EJxchnZj2wmPGOVKmZ7Ro3jN9fvXhOld3Y0i4TMLThNz6gpJgGSqFnp1gfq2ELXSSivzdzAqE+amF2g8+s6MCXWxZJT9sGSXp8GVg8ybhMvPJLuemxPYIwPWbSR3v23DAOrx02A5H3t93N8Hyhh4t/rxiBvx79o4SzGsha4ZjEjMnMdqUxLegIv7/99tsSDAZl0aJFsnHjRhU2R6gdSS/coVDohh76kiVLZP/+/TJv3jzVY0c+bW1t6d5/uU7Zu9d4wlm+fOt9qd7bYNyaiXC5yq3xxiToTzUEUG4kbhx6LpdJtd3XUpOKevRGUw2XSiWrfeyRpPi88bQ5XkmI15MQv3dY/J7U5wnxSiKZmi/g88QF95iRkuKReCIl4MH4OYl7GyTuG5eRdV3klDT3vSOnmv8943NfclCCw59Jc+yYNAx/JoFEZkQh5m2VUOAbMuC/TcL+6RL31JtRZeYxRgnU+SLq2c2XYomARBPXh63MNDPgjUnDyDtTny++U6FYU0lFLVxo3uRjFDymBf3QoUNy4sQJ1QNHiN1I0BsbG2XLli2CkP3Q0JBAzNFjnzt3rkCAH374YWlvb5ft27er3rrWKCjJO6O8WB+OHWVWJd2uzXg3c2Z7SRWw4WLMeEeyamZ73heNLuReSbOtiA6g/tnLD0uxSYv0YFUDIiCpaFBqgqN2khx68FgTn73pDXru2ti7Pjx/Zte/isebWi2RK01b/B+lVLGka3u++NTw+omTZ5aU31i4WBv2ylfX0axKMbI/3wRX3IPnx+p32acf7Zahwb6MKtrdOx+zgo6e+YcffqjGzzEmHgikWmIYC88Xcoeg6xNC9WgMaD17hN8xeQ6Cjol26LW7JWHGO1IxM9udwgQvBPUFMGFm+1hhgnkaSFbtbYDhncGR1Q4oBxMcL3WdloG+q6pcbX5BMY0AbS6AtoLBFw+Jp++4SO9HkrycmnuhJYTnIe61kxbJhU93S1/D/Tld0jTwvkxf8l+WuQuCfvF8blH/2i0zxYmCfuajLdI3mDvC01TvkenzHrOMd75lqLlW6aSezcy5SNoyWn0FtVU6GZ/lGLrMNsrvE7ltolfqpiyzzN5iMh5zPXSI+e7du2VwcFCWLl2qeuZawmx1TIpbs2aN+hw/nz59Wom+x+NJXxeLxZT4436E2V999dWq6KEX4zBeQwLlErAjAoQlgto+C5gbgiWCKbFPib+2qgFzAbQVFcVMAg34veJPDoh36Lz4ot0SGO4RTyIi/vg1udj2D5L0ZA4deZIRmXT5f6R9+R/LxVfwvkR8WI4d2in4X5+8Pr98ff5Dgv+tSKc/3iVDkdRwXXaqq62T2+cusaJYlWfX9iflUuvf58y//dpvpePR/yu77NRckkyW2jOCTKEFl7o+k0RCN8Tk86sJxVYumUXZgeGLajgpMfKctfS/I43hD8Tu/RXGnKCjZ/3cc8+pXrkm0giVb9iwQYmzftnarFmzlJij561Phw8fFoj6ggUL1MfIc9OmTaaNoZf9BPNGEnAgAW0zH2zeU2zSJjBqkz2xIZH+s2Lz0a6rjZ6T2tg51ZP3BJrFE2hUoXlvXf4lf6WWgXX44UhSwpHMO4O1Im1NHqn52ncy/mC03LCUss/vWCNXWlbmvKWt93W5ZenGUrIr6Vps8Xu1ZYUM1mb6FrwREWm893/Te1RoGeuXwKY/061aKakCRV6sn+ir3YLhgEDWRlVY+otIkj5hibC2bFS/pTFshu2+RJ9MvPxLdQsFvUiH8DISIIGxSUDbyEfrnZthhbYSQK3aGNnYCP+He7vSvSYzyqlkHrn2l8jeNAn1gQjpx6Z79/2jhBoXSTSQee4DGjATrr2sRCbfMEeusLNmc/bqikqJr1aOtn+F3gfaqpvwp8+PfOyVgeA9kvDUiT9+Vcb1bVOf3/zIG5a4LvuMAkQn6iPHVe+cgm4JcmZKAiTgVgLaC/da82MSrpurMKC3WBNLLVPEiXHJWJ8kh/skmYhKYihzSWA+bt5AU+oo2ZFeverd16Z6997gJPW/JjLRwK0Sqbk1o+xoza1qfb0+FTOXYCz60ZsISyB+SVUdwyAYDlGc6trE460Vr8SkRkLia5gsHl+qN+z3xSXYnjlvKdehPxoPvbBiv4NQ4wPSGtoswaEjBYUV/tdvV4xnAdEVLSVwSJHutMBEuCvjd71P0Euvj1zfTpo99LH4xLLOJEACVUlAe9FjDL17wj+rOmLsHGPoSLleuKkXfOqFrp0wh5n1SPmOlTUyPl/ZwVk/u+E2vXgkJCBRT+ayJ/WZNEsickWS8ZQNGLuN+zKHEWP+iYaRCYz5epM3jrP74r3ii3+V0xz08HMlf7xXahvbVQNH4xUN3JweS8fYeU0s86yG0T4sKEu/mgF7GGgJex2gp3zT1RfSn2EVhD7prx9tXYzup6BbSZd5kwAJuIqAvucWGpnt3jzwfppBuS9c9Ni0nhpEWDUCQjhDPrO3pxWUq2yrHTFUOyM9lo6xc6z5R9J6uohO5EqIMOQ6nz5bRHPdq+eN8WSk8b2bcvJONY6uL/XKbixpjSjt5nzH9+aqB2zX7C2Gs7737/FnNhYwv0LfePAGO9J8qv1Y4DE3Ka4YZ/EaEiABdxLQC0Yinpr97NWthFFhc4uS/mWvzbLXIgMoMjjzxh56PjHNriIEJl/d9eVebl2rbsXYuZbKbcQUg0lfNnrpSPreuVll66MoKKN3/z8ZVq95wX+qiY9ayu6xF2NboQZMrr+bZW+59aOgl0uO95EACZCAjoBdvTd9ueipIul7q1aKTN/hZw2fgaZv/sKSZ8Qu1nbZWyxECnqxpHgdCZAACRgQsEtkvtqzxtAv4xZZt2zNrgfCLtZ22VtsuRT0YknxOhIgARIwIFDtvTcnOY+sc3uTgu6kp+9s3mYAAA0sSURBVJy2kAAJkAAJuJYABd21rqfhJEACJEACTiJAQXeSN2kLCZAACZCAawlQ0F3rehpOAiRAAiTgJAIUdCd5k7aQAAmQAAm4lgAF3bWup+EkQAIkQAJOIkBBd5I3aQsJkAAJkIBrCVDQXet6Gk4CJEACJOAkAhR0J3mTtpAACZAACbiWAAXdta6n4SRAAiRAAk4iQEF3kjdpCwmQAAmQgGsJUNBd63oaTgIkQAIk4CQCFHQneZO2kAAJkAAJuJYABd21rqfhJEACJEACTiJAQXeSN2kLCZAACZCAawlQ0F3rehpOAiRAAiTgJAIUdCd5k7aQAAmQAAm4lgAF3bWup+EkQAIkQAJOIkBBd5I3aQsJkAAJkIBrCVDQXet6Gk4CJEACJOAkAhR0J3mTtpAACZAACbiWAAXdta6n4SRAAiRAAk4iQEF3kjdpCwmQAAmQgGsJUNBd63oaTgIkQAIk4CQCFHQneZO2kAAJkAAJuJYABd21rqfhJEACJEACTiJAQXeSN2kLCZAACZCAawlQ0F3rehpOAiRAAiTgJAIUdCd5k7aQAAmQAAm4lgAF3bWup+EkQAIkQAJOIkBBd5I3aQsJkAAJkIBrCVDQXet6Gk4CJEACJOAkAhR0J3mTtpAACZAACbiWAAXdta6n4SRAAiRAAk4iQEF3kjdpCwmQAAmQgGsJUNBd63oaTgIkQAIk4CQCFHQneZO2kAAJkAAJuJYABd21rqfhJEACJEACTiJAQXeSN2kLCZAACZCAawlQ0F3rehpOAiRAAiTgJAIUdCd5k7aQAAmQAAm4lgAF3bWup+EkQAIkQAJOIkBBd5I3aQsJkAAJkIBrCVDQXet6Gk4CJEACJOAkAhR0J3mTtpAACZAACbiWAAXdta6n4SRAAiRAAk4iQEF3kjdpCwmQAAmQgGsJUNBd63oaTgIkQAIk4CQCFHQneZO2kAAJkAAJuJYABd21rqfhJEACJEACTiJAQXeSN2kLCZAACZCAawlQ0F3rehpOAiRAAiTgJAIUdCd5k7aQAAmQAAm4lgAF3bWup+EkQAIkQAJOIkBBd5I3aQsJkAAJkIBrCVDQXet6Gk4CJEACJOAkAhR0J3mTtpAACZAACbiWAAXdta6n4SRAAiRAAk4iQEF3kjdpCwmQAAmQgGsJUNBd63oaTgIkQAIk4CQCFHQneZO2kAAJkAAJuJYABd21rqfhJEACJEACTiLgKEGPx+Oya9cu2blzpyQSCZk6daqsX79eWlpaBH/bvHmzXLhwQfr7+2XZsmUyZ84c5cvjx4/L1atX5b777nOSb2kLCZAACZCAiwg4StCPHj0qBw8elHXr1onP5xP8fuTIEVm1apWcP39e9u3bp37u6+tT4r5y5Uol/G+99ZYsX75cGhoaXOR6mkoCJEACJOAkAo4SdAjzjBkzZPbs2cpH4XBYXnnlFVm9erX09PRIZ2enLF68WCKRiLz00ktK0CH448ePT9/jJOfSFhIgARIgAfcQcJSgb9y4UYXNEWpH0gt3KBS6oYe+ZMkS2b9/v8ybN0/12IPBoLS1tcmKFStUD7/ctPfjc+XeyvtIgARIgARcQmDh3FtNtdQ1gt7Y2ChbtmyRrq4uGRoaEog5euxz586VvXv3ysMPPyzt7e2yfft21VvXGgWm0mZmJEACJEACJGARAUcJulHIHYKuT2fPnpUTJ07IokWLBD17hN8xeQ6C3tHRoXrtTCRAAiRAAiQwVgg4StAxWx2T4tasWaNC5vj59OnTaiKcx+NJ+yQWi6mJcEuXLlVh9ldffZU99LHyxLKeJEACJEACOQk4StCzl63NmjVLiTl63vp0+PBhgagvWLBAfYze+qZNm0wbQ+ezRgIkQAIkQAKVJuAoQa80PJZHAiRAAiRAAtVCgIJeLZ5gPUiABEiABEhgFAQo6KOAx1tJgARIgARIoFoIUNCrxROsBwmQAAmQAAmMggAFfRTweCsJkAAJkAAJVAsBCnq1eIL1IAESIAESIIFREKCgjwIebyUBEiABEiCBaiFAQbfIE8lkUvbs2SNbt26V4eFhtfvc008/La2treoo13zHvKI6Fy9elN/85jfqQJm6ujp5/PHH5dvf/rbaHAf70//+97+XP//5z+L3++Wuu+5Sa+1ra2stsqT4bK2y+dq1a/KrX/1KbdsLm3H0LXb4028WVHwtzb3SqG5Gvir0DGi1HBwclBdeeEEee+yxqtmO2Cqbs/N99NFH5Xvf+565DiszNxzi9PLLL6vv37hx4+Spp56SKVOmqNzK/b7C3l//+tdSU1OjtqP2er0qX7wj7E547rCDJk6sRLr//vvliSeeUBt2Ffvsvvfee+rgK/2um9X8/rLK5kq+vyjoFn1zID44rlU76OXkyZNy4MABWbt2rRw7dizvMa8Q/+eff17tYjd9+vT0ATN4ud18882CLwm+/I888oiq+e7du9X/OEXO7mSVzWjA4KUAHniZoLHz4IMPVoXAGdXNyFdGR/1qDRW8YH73u9+pZwBnDVTL+QJW2Izn/sUXX1RnLEybNs3uRzmj/P7+fnnzzTflhz/8odTX18uXX36pfof4QoTL/b7ibIk77rhDsAEW0kcffSSXLl1Sz7bd6f3331cbbd1zzz2Chjo23rr99tvV97DQs4vrsa02/PmjH/0oQ9Cr+f1llc2VfH9R0Cv0zcFudDt27FAvgW3btuU95hUvcfTqsX1tIBBQtUNvHCL+3e9+V7WaH3roIZk0aZL6G14A2ddXyKSCxZhhM3ri2QmCfu+991blkbda3WbOnGnoK6NnAOcOoOGCLYnvvPNO6evrU2JeLYKezx+jsfny5cvq5EMIQDVEXowe7t7eXtWzRsRtNN/XP/zhD2oXS5wQifSnP/1JEolE+veCX7AKXoAzLiDw+D4WOjMD0QwcXY2Gz+TJk9OCjmd6LL2/zLA5l4usfH9R0CvwpUCL9e23305/IYyOeUV4Bj17CLqW0HJH7xfhR+0cd207W7xcXn/9dVm3bl1VhN21OptlMyIT+nTlyhX1UvjpT38qTU1NFfBe8UXo64YwqpGv3njjjbxH/TY3N6shGYRe58+fr04DrFZBN8vmzz//XPGCT/EPYoBo1pw5c4p3QIWuxBkRZ86cUQc6nTt3ruzvK3r37777rnzwwQcqlI1G6gMPPDCqo5utQIBGC0ToySefVEOHRu8v/Tbb2Qdd6Y+zrvb3l1k2Z/vD6vcXBd2Kb0BWnocOHVIhqNWrV6svqxsE3Syb9YKufcnwWbWFZbPrVujllU/Qf/CDH6ihGTSIEIlBbxVzMapR0M2yGcIIQUejVfN3KBRSY9Y/+clPJPukxAp8ZfMWgXpCqNCgRPgdUahyG+Dd3d0qdL98+XJBWB/DZ/C/NjZvp51a2fpIERqXSE4XdDNt1vuwEu8vCrqF3xq8lD/88EPB+DkmrmkhdKOQ1WhCeFr+FppUMGuzbdZC7gMDA2pMDmPJGMurppSrboXCi/lC7phzgXFzPDNaQv7o8T/zzDNVM8xgps1o6HZ2dqp5JRBwpFwNIrt9jpMbESZfv369NDQ0qOrkGvIqZogM4/EYUsFkx5tuuknldeHCBTXsgAZONSQcYPXaa6+pMX6MpWtDIYVC7lrds3vohb4T1fD+Mttm/Xe4Eu8vCrpF3xwIG1rcEGhMcEPPXEtGx7xicpA26QuTwHA/Jt3gRY9JceitYXxKmxSHUD5mwlfDpDirbMYwBF5+CPlpcwcsclvJ2RrVzchXxR71iwpVWw/dCpsxTwDj0hg6amtrU0KJyUQQz2pYwfHJJ5/Ixx9/rMRWXx8IQDnf14ULF6oIBCbA4XuNdOrUKdWo+fGPf1zyc2j2DdqETJxIOXv27Izsi312swVde5ar9f1llc2VfH9R0M3+Jozkh1Dcc889p3rlWsu2vb1dNmzYoMbS9cvWso951S+DwbXf//730y3k7GUf3/rWt5TQVcNLzyqb0aBBpAMNFy3B5lwT5ixyZ95sjepm5Ktij/qtRkG3ymajpWGV9qu+PMxTefbZZ1XUQGuYo4f+85//XG655ZaMZWulfF/xPUevDaF7pGg0WjXL1iDGaFBpkQjUD2P8iKYU++zmEvRqfn9ZZXMl318UdDvfFCybBEiABEiABEwiQEE3CSSzIQESIAESIAE7CVDQ7aTPskmABEiABEjAJAIUdJNAMhsSIAESIAESsJMABd1O+iybBEiABEiABEwiQEE3CSSzIQESIAESIAE7CVDQ7aTPskmABEiABEjAJAIUdJNAMhsSIAESIAESsJMABd1O+iybBEiABEiABEwiQEE3CSSzIQESIAESIAE7CVDQ7aTPskmABEiABEjAJAIUdJNAMhsSIAESIAESsJMABd1O+iybBEiABEiABEwiQEE3CSSzIQESIAESIAE7CVDQ7aTPskmABEiABEjAJAIUdJNAMhsSIAESIAESsJMABd1O+iybBEiABEiABEwiQEE3CSSzIQESIAESIAE7Cfw/vSAp1QsK2uI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5" name="Picture 9"/>
          <p:cNvPicPr>
            <a:picLocks noChangeAspect="1" noChangeArrowheads="1"/>
          </p:cNvPicPr>
          <p:nvPr/>
        </p:nvPicPr>
        <p:blipFill>
          <a:blip r:embed="rId2" cstate="print"/>
          <a:srcRect/>
          <a:stretch>
            <a:fillRect/>
          </a:stretch>
        </p:blipFill>
        <p:spPr bwMode="auto">
          <a:xfrm>
            <a:off x="1477537" y="228600"/>
            <a:ext cx="6066263" cy="6273937"/>
          </a:xfrm>
          <a:prstGeom prst="rect">
            <a:avLst/>
          </a:prstGeom>
          <a:noFill/>
          <a:ln w="9525">
            <a:noFill/>
            <a:miter lim="800000"/>
            <a:headEnd/>
            <a:tailEnd/>
          </a:ln>
        </p:spPr>
      </p:pic>
      <p:sp>
        <p:nvSpPr>
          <p:cNvPr id="7" name="TextBox 6"/>
          <p:cNvSpPr txBox="1"/>
          <p:nvPr/>
        </p:nvSpPr>
        <p:spPr>
          <a:xfrm>
            <a:off x="5638800" y="6396335"/>
            <a:ext cx="3505200" cy="461665"/>
          </a:xfrm>
          <a:prstGeom prst="rect">
            <a:avLst/>
          </a:prstGeom>
          <a:noFill/>
        </p:spPr>
        <p:txBody>
          <a:bodyPr wrap="square" rtlCol="0">
            <a:spAutoFit/>
          </a:bodyPr>
          <a:lstStyle/>
          <a:p>
            <a:r>
              <a:rPr lang="en-US" sz="1200" dirty="0" smtClean="0"/>
              <a:t>National Science Foundation STEM Education Data</a:t>
            </a:r>
          </a:p>
          <a:p>
            <a:r>
              <a:rPr lang="en-US" sz="1200" dirty="0" smtClean="0"/>
              <a:t>https://www.nsf.gov/nsb/sei/edTool/explore.html</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450221" y="457201"/>
            <a:ext cx="5798304" cy="5519738"/>
          </a:xfrm>
          <a:prstGeom prst="rect">
            <a:avLst/>
          </a:prstGeom>
          <a:noFill/>
          <a:ln w="9525">
            <a:noFill/>
            <a:miter lim="800000"/>
            <a:headEnd/>
            <a:tailEnd/>
          </a:ln>
        </p:spPr>
      </p:pic>
      <p:sp>
        <p:nvSpPr>
          <p:cNvPr id="3" name="TextBox 2"/>
          <p:cNvSpPr txBox="1"/>
          <p:nvPr/>
        </p:nvSpPr>
        <p:spPr>
          <a:xfrm>
            <a:off x="5638800" y="6396335"/>
            <a:ext cx="3505200" cy="461665"/>
          </a:xfrm>
          <a:prstGeom prst="rect">
            <a:avLst/>
          </a:prstGeom>
          <a:noFill/>
        </p:spPr>
        <p:txBody>
          <a:bodyPr wrap="square" rtlCol="0">
            <a:spAutoFit/>
          </a:bodyPr>
          <a:lstStyle/>
          <a:p>
            <a:r>
              <a:rPr lang="en-US" sz="1200" dirty="0" smtClean="0"/>
              <a:t>National Science Foundation STEM Education Data</a:t>
            </a:r>
          </a:p>
          <a:p>
            <a:r>
              <a:rPr lang="en-US" sz="1200" dirty="0" smtClean="0"/>
              <a:t>https://www.nsf.gov/nsb/sei/edTool/explore.html</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Current characterization of STEM</a:t>
            </a:r>
          </a:p>
          <a:p>
            <a:r>
              <a:rPr lang="en-US" dirty="0" smtClean="0"/>
              <a:t>Career demand in STEM</a:t>
            </a:r>
          </a:p>
          <a:p>
            <a:r>
              <a:rPr lang="en-US" dirty="0" smtClean="0"/>
              <a:t>AP Introduction to Engineering</a:t>
            </a:r>
          </a:p>
          <a:p>
            <a:r>
              <a:rPr lang="en-US" dirty="0" smtClean="0"/>
              <a:t>STEM education opportunities in Idaho</a:t>
            </a:r>
          </a:p>
          <a:p>
            <a:r>
              <a:rPr lang="en-US" dirty="0" smtClean="0"/>
              <a:t>Supporting diversity in STEM fields</a:t>
            </a:r>
          </a:p>
          <a:p>
            <a:endParaRPr lang="en-US" dirty="0" smtClean="0"/>
          </a:p>
          <a:p>
            <a:endParaRPr lang="en-US" dirty="0" smtClean="0"/>
          </a:p>
          <a:p>
            <a:endParaRPr lang="en-US" dirty="0"/>
          </a:p>
        </p:txBody>
      </p:sp>
    </p:spTree>
    <p:extLst>
      <p:ext uri="{BB962C8B-B14F-4D97-AF65-F5344CB8AC3E}">
        <p14:creationId xmlns:p14="http://schemas.microsoft.com/office/powerpoint/2010/main" val="3498355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645959" y="762000"/>
            <a:ext cx="6688291" cy="4543425"/>
          </a:xfrm>
          <a:prstGeom prst="rect">
            <a:avLst/>
          </a:prstGeom>
          <a:noFill/>
          <a:ln w="9525">
            <a:noFill/>
            <a:miter lim="800000"/>
            <a:headEnd/>
            <a:tailEnd/>
          </a:ln>
        </p:spPr>
      </p:pic>
      <p:sp>
        <p:nvSpPr>
          <p:cNvPr id="3" name="TextBox 2"/>
          <p:cNvSpPr txBox="1"/>
          <p:nvPr/>
        </p:nvSpPr>
        <p:spPr>
          <a:xfrm>
            <a:off x="5638800" y="6396335"/>
            <a:ext cx="3505200" cy="461665"/>
          </a:xfrm>
          <a:prstGeom prst="rect">
            <a:avLst/>
          </a:prstGeom>
          <a:noFill/>
        </p:spPr>
        <p:txBody>
          <a:bodyPr wrap="square" rtlCol="0">
            <a:spAutoFit/>
          </a:bodyPr>
          <a:lstStyle/>
          <a:p>
            <a:r>
              <a:rPr lang="en-US" sz="1200" dirty="0" smtClean="0"/>
              <a:t>National Science Foundation STEM Education Data</a:t>
            </a:r>
          </a:p>
          <a:p>
            <a:r>
              <a:rPr lang="en-US" sz="1200" dirty="0" smtClean="0"/>
              <a:t>https://www.nsf.gov/nsb/sei/edTool/explore.html</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386433" y="304800"/>
            <a:ext cx="5904956" cy="5791200"/>
          </a:xfrm>
          <a:prstGeom prst="rect">
            <a:avLst/>
          </a:prstGeom>
          <a:noFill/>
          <a:ln w="9525">
            <a:noFill/>
            <a:miter lim="800000"/>
            <a:headEnd/>
            <a:tailEnd/>
          </a:ln>
        </p:spPr>
      </p:pic>
      <p:sp>
        <p:nvSpPr>
          <p:cNvPr id="3" name="TextBox 2"/>
          <p:cNvSpPr txBox="1"/>
          <p:nvPr/>
        </p:nvSpPr>
        <p:spPr>
          <a:xfrm>
            <a:off x="5638800" y="6396335"/>
            <a:ext cx="3505200" cy="461665"/>
          </a:xfrm>
          <a:prstGeom prst="rect">
            <a:avLst/>
          </a:prstGeom>
          <a:noFill/>
        </p:spPr>
        <p:txBody>
          <a:bodyPr wrap="square" rtlCol="0">
            <a:spAutoFit/>
          </a:bodyPr>
          <a:lstStyle/>
          <a:p>
            <a:r>
              <a:rPr lang="en-US" sz="1200" dirty="0" smtClean="0"/>
              <a:t>National Science Foundation STEM Education Data</a:t>
            </a:r>
          </a:p>
          <a:p>
            <a:r>
              <a:rPr lang="en-US" sz="1200" dirty="0" smtClean="0"/>
              <a:t>https://www.nsf.gov/nsb/sei/edTool/explore.html</a:t>
            </a:r>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normAutofit/>
          </a:bodyPr>
          <a:lstStyle/>
          <a:p>
            <a:r>
              <a:rPr lang="en-US" sz="3200" dirty="0" smtClean="0"/>
              <a:t>Where to get an engineering or computer science degree in Idaho?</a:t>
            </a:r>
            <a:endParaRPr lang="en-US" sz="3200" dirty="0"/>
          </a:p>
        </p:txBody>
      </p:sp>
      <p:pic>
        <p:nvPicPr>
          <p:cNvPr id="20482" name="Picture 2" descr="http://i.forbesimg.com/media/lists/colleges/brigham-young-university-idaho_200x200.jpg"/>
          <p:cNvPicPr>
            <a:picLocks noChangeAspect="1" noChangeArrowheads="1"/>
          </p:cNvPicPr>
          <p:nvPr/>
        </p:nvPicPr>
        <p:blipFill>
          <a:blip r:embed="rId2" cstate="print"/>
          <a:srcRect/>
          <a:stretch>
            <a:fillRect/>
          </a:stretch>
        </p:blipFill>
        <p:spPr bwMode="auto">
          <a:xfrm>
            <a:off x="304800" y="0"/>
            <a:ext cx="1447800" cy="1447800"/>
          </a:xfrm>
          <a:prstGeom prst="rect">
            <a:avLst/>
          </a:prstGeom>
          <a:noFill/>
        </p:spPr>
      </p:pic>
      <p:pic>
        <p:nvPicPr>
          <p:cNvPr id="20484" name="Picture 4" descr="http://cetrain.isu.edu/filebrowser/files/new_isu_logo.jpg"/>
          <p:cNvPicPr>
            <a:picLocks noChangeAspect="1" noChangeArrowheads="1"/>
          </p:cNvPicPr>
          <p:nvPr/>
        </p:nvPicPr>
        <p:blipFill>
          <a:blip r:embed="rId3" cstate="print"/>
          <a:srcRect/>
          <a:stretch>
            <a:fillRect/>
          </a:stretch>
        </p:blipFill>
        <p:spPr bwMode="auto">
          <a:xfrm>
            <a:off x="2971800" y="4724400"/>
            <a:ext cx="2743200" cy="803010"/>
          </a:xfrm>
          <a:prstGeom prst="rect">
            <a:avLst/>
          </a:prstGeom>
          <a:noFill/>
        </p:spPr>
      </p:pic>
      <p:pic>
        <p:nvPicPr>
          <p:cNvPr id="20486" name="Picture 6" descr="http://www.nnu.edu/fileadmin/templates/home_v2/images/logo.jpg"/>
          <p:cNvPicPr>
            <a:picLocks noChangeAspect="1" noChangeArrowheads="1"/>
          </p:cNvPicPr>
          <p:nvPr/>
        </p:nvPicPr>
        <p:blipFill>
          <a:blip r:embed="rId4" cstate="print"/>
          <a:srcRect/>
          <a:stretch>
            <a:fillRect/>
          </a:stretch>
        </p:blipFill>
        <p:spPr bwMode="auto">
          <a:xfrm>
            <a:off x="5943600" y="5638800"/>
            <a:ext cx="2781300" cy="94297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B.S. Degrees in Engineering and CS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43189672"/>
              </p:ext>
            </p:extLst>
          </p:nvPr>
        </p:nvGraphicFramePr>
        <p:xfrm>
          <a:off x="685800" y="1397000"/>
          <a:ext cx="7391400" cy="3977640"/>
        </p:xfrm>
        <a:graphic>
          <a:graphicData uri="http://schemas.openxmlformats.org/drawingml/2006/table">
            <a:tbl>
              <a:tblPr firstRow="1" bandRow="1">
                <a:tableStyleId>{5C22544A-7EE6-4342-B048-85BDC9FD1C3A}</a:tableStyleId>
              </a:tblPr>
              <a:tblGrid>
                <a:gridCol w="2942873"/>
                <a:gridCol w="684389"/>
                <a:gridCol w="752828"/>
                <a:gridCol w="752828"/>
                <a:gridCol w="752828"/>
                <a:gridCol w="752827"/>
                <a:gridCol w="752827"/>
              </a:tblGrid>
              <a:tr h="370840">
                <a:tc>
                  <a:txBody>
                    <a:bodyPr/>
                    <a:lstStyle/>
                    <a:p>
                      <a:endParaRPr lang="en-US" dirty="0"/>
                    </a:p>
                  </a:txBody>
                  <a:tcPr/>
                </a:tc>
                <a:tc>
                  <a:txBody>
                    <a:bodyPr/>
                    <a:lstStyle/>
                    <a:p>
                      <a:r>
                        <a:rPr lang="en-US" dirty="0" smtClean="0"/>
                        <a:t>UI</a:t>
                      </a:r>
                      <a:endParaRPr lang="en-US" dirty="0"/>
                    </a:p>
                  </a:txBody>
                  <a:tcPr/>
                </a:tc>
                <a:tc>
                  <a:txBody>
                    <a:bodyPr/>
                    <a:lstStyle/>
                    <a:p>
                      <a:r>
                        <a:rPr lang="en-US" dirty="0" smtClean="0"/>
                        <a:t>BSU</a:t>
                      </a:r>
                      <a:endParaRPr lang="en-US" dirty="0"/>
                    </a:p>
                  </a:txBody>
                  <a:tcPr/>
                </a:tc>
                <a:tc>
                  <a:txBody>
                    <a:bodyPr/>
                    <a:lstStyle/>
                    <a:p>
                      <a:r>
                        <a:rPr lang="en-US" dirty="0" smtClean="0"/>
                        <a:t>ISU</a:t>
                      </a:r>
                      <a:endParaRPr lang="en-US" dirty="0"/>
                    </a:p>
                  </a:txBody>
                  <a:tcPr/>
                </a:tc>
                <a:tc>
                  <a:txBody>
                    <a:bodyPr/>
                    <a:lstStyle/>
                    <a:p>
                      <a:r>
                        <a:rPr lang="en-US" dirty="0" smtClean="0"/>
                        <a:t>BYU-I</a:t>
                      </a:r>
                      <a:endParaRPr lang="en-US" dirty="0"/>
                    </a:p>
                  </a:txBody>
                  <a:tcPr/>
                </a:tc>
                <a:tc>
                  <a:txBody>
                    <a:bodyPr/>
                    <a:lstStyle/>
                    <a:p>
                      <a:r>
                        <a:rPr lang="en-US" dirty="0" smtClean="0"/>
                        <a:t>NNU</a:t>
                      </a:r>
                      <a:endParaRPr lang="en-US" dirty="0"/>
                    </a:p>
                  </a:txBody>
                  <a:tcPr/>
                </a:tc>
                <a:tc>
                  <a:txBody>
                    <a:bodyPr/>
                    <a:lstStyle/>
                    <a:p>
                      <a:r>
                        <a:rPr lang="en-US" dirty="0" err="1" smtClean="0"/>
                        <a:t>CofI</a:t>
                      </a:r>
                      <a:endParaRPr lang="en-US" dirty="0"/>
                    </a:p>
                  </a:txBody>
                  <a:tcPr/>
                </a:tc>
              </a:tr>
              <a:tr h="370840">
                <a:tc>
                  <a:txBody>
                    <a:bodyPr/>
                    <a:lstStyle/>
                    <a:p>
                      <a:r>
                        <a:rPr lang="en-US" dirty="0" smtClean="0"/>
                        <a:t>Computer</a:t>
                      </a:r>
                      <a:r>
                        <a:rPr lang="en-US" baseline="0" dirty="0" smtClean="0"/>
                        <a:t> Science</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370840">
                <a:tc>
                  <a:txBody>
                    <a:bodyPr/>
                    <a:lstStyle/>
                    <a:p>
                      <a:r>
                        <a:rPr lang="en-US" dirty="0" smtClean="0"/>
                        <a:t>Computer Engineering</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Electrical</a:t>
                      </a:r>
                      <a:r>
                        <a:rPr lang="en-US" baseline="0" dirty="0" smtClean="0"/>
                        <a:t> Engineering</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a:t>
                      </a:r>
                      <a:endParaRPr lang="en-US" dirty="0"/>
                    </a:p>
                  </a:txBody>
                  <a:tcPr/>
                </a:tc>
                <a:tc>
                  <a:txBody>
                    <a:bodyPr/>
                    <a:lstStyle/>
                    <a:p>
                      <a:endParaRPr lang="en-US" dirty="0"/>
                    </a:p>
                  </a:txBody>
                  <a:tcPr/>
                </a:tc>
              </a:tr>
              <a:tr h="370840">
                <a:tc>
                  <a:txBody>
                    <a:bodyPr/>
                    <a:lstStyle/>
                    <a:p>
                      <a:r>
                        <a:rPr lang="en-US" dirty="0" smtClean="0"/>
                        <a:t>Mechanical</a:t>
                      </a:r>
                      <a:r>
                        <a:rPr lang="en-US" baseline="0" dirty="0" smtClean="0"/>
                        <a:t> Engineering</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a:t>
                      </a:r>
                      <a:endParaRPr lang="en-US" dirty="0"/>
                    </a:p>
                  </a:txBody>
                  <a:tcPr/>
                </a:tc>
                <a:tc>
                  <a:txBody>
                    <a:bodyPr/>
                    <a:lstStyle/>
                    <a:p>
                      <a:endParaRPr lang="en-US" dirty="0"/>
                    </a:p>
                  </a:txBody>
                  <a:tcPr/>
                </a:tc>
              </a:tr>
              <a:tr h="370840">
                <a:tc>
                  <a:txBody>
                    <a:bodyPr/>
                    <a:lstStyle/>
                    <a:p>
                      <a:r>
                        <a:rPr lang="en-US" dirty="0" smtClean="0"/>
                        <a:t>Civil Engineering</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Nuclear Engineering</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Chemical</a:t>
                      </a:r>
                      <a:r>
                        <a:rPr lang="en-US" baseline="0" dirty="0" smtClean="0"/>
                        <a:t> Engineering</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Materials Science &amp; Engineering</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Biological Engineering</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TextBox 3"/>
          <p:cNvSpPr txBox="1"/>
          <p:nvPr/>
        </p:nvSpPr>
        <p:spPr>
          <a:xfrm>
            <a:off x="1219200" y="5486400"/>
            <a:ext cx="7620000" cy="307777"/>
          </a:xfrm>
          <a:prstGeom prst="rect">
            <a:avLst/>
          </a:prstGeom>
          <a:noFill/>
        </p:spPr>
        <p:txBody>
          <a:bodyPr wrap="square" rtlCol="0">
            <a:spAutoFit/>
          </a:bodyPr>
          <a:lstStyle/>
          <a:p>
            <a:r>
              <a:rPr lang="en-US" sz="1400" dirty="0" smtClean="0"/>
              <a:t>*Note:  NNU offers a BS in Engineering with specialization in EE, ME or Engineering Physics</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Programs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79408645"/>
              </p:ext>
            </p:extLst>
          </p:nvPr>
        </p:nvGraphicFramePr>
        <p:xfrm>
          <a:off x="457200" y="1600200"/>
          <a:ext cx="8381999" cy="3708400"/>
        </p:xfrm>
        <a:graphic>
          <a:graphicData uri="http://schemas.openxmlformats.org/drawingml/2006/table">
            <a:tbl>
              <a:tblPr firstRow="1" bandRow="1">
                <a:tableStyleId>{5C22544A-7EE6-4342-B048-85BDC9FD1C3A}</a:tableStyleId>
              </a:tblPr>
              <a:tblGrid>
                <a:gridCol w="4191000"/>
                <a:gridCol w="685800"/>
                <a:gridCol w="838200"/>
                <a:gridCol w="762000"/>
                <a:gridCol w="685800"/>
                <a:gridCol w="609600"/>
                <a:gridCol w="609599"/>
              </a:tblGrid>
              <a:tr h="370840">
                <a:tc>
                  <a:txBody>
                    <a:bodyPr/>
                    <a:lstStyle/>
                    <a:p>
                      <a:endParaRPr lang="en-US" dirty="0"/>
                    </a:p>
                  </a:txBody>
                  <a:tcPr/>
                </a:tc>
                <a:tc>
                  <a:txBody>
                    <a:bodyPr/>
                    <a:lstStyle/>
                    <a:p>
                      <a:r>
                        <a:rPr lang="en-US" dirty="0" smtClean="0"/>
                        <a:t>NIC</a:t>
                      </a:r>
                      <a:endParaRPr lang="en-US" dirty="0"/>
                    </a:p>
                  </a:txBody>
                  <a:tcPr/>
                </a:tc>
                <a:tc>
                  <a:txBody>
                    <a:bodyPr/>
                    <a:lstStyle/>
                    <a:p>
                      <a:r>
                        <a:rPr lang="en-US" dirty="0" smtClean="0"/>
                        <a:t>LCSC</a:t>
                      </a:r>
                      <a:endParaRPr lang="en-US" dirty="0"/>
                    </a:p>
                  </a:txBody>
                  <a:tcPr/>
                </a:tc>
                <a:tc>
                  <a:txBody>
                    <a:bodyPr/>
                    <a:lstStyle/>
                    <a:p>
                      <a:r>
                        <a:rPr lang="en-US" dirty="0" smtClean="0"/>
                        <a:t>CWI</a:t>
                      </a:r>
                      <a:endParaRPr lang="en-US" dirty="0"/>
                    </a:p>
                  </a:txBody>
                  <a:tcPr/>
                </a:tc>
                <a:tc>
                  <a:txBody>
                    <a:bodyPr/>
                    <a:lstStyle/>
                    <a:p>
                      <a:r>
                        <a:rPr lang="en-US" dirty="0" smtClean="0"/>
                        <a:t>CSI</a:t>
                      </a:r>
                      <a:endParaRPr lang="en-US" dirty="0"/>
                    </a:p>
                  </a:txBody>
                  <a:tcPr/>
                </a:tc>
                <a:tc>
                  <a:txBody>
                    <a:bodyPr/>
                    <a:lstStyle/>
                    <a:p>
                      <a:r>
                        <a:rPr lang="en-US" dirty="0" smtClean="0"/>
                        <a:t>ISU</a:t>
                      </a:r>
                      <a:endParaRPr lang="en-US" dirty="0"/>
                    </a:p>
                  </a:txBody>
                  <a:tcPr/>
                </a:tc>
                <a:tc>
                  <a:txBody>
                    <a:bodyPr/>
                    <a:lstStyle/>
                    <a:p>
                      <a:r>
                        <a:rPr lang="en-US" dirty="0" smtClean="0"/>
                        <a:t>EITC</a:t>
                      </a:r>
                      <a:endParaRPr lang="en-US" dirty="0"/>
                    </a:p>
                  </a:txBody>
                  <a:tcPr/>
                </a:tc>
              </a:tr>
              <a:tr h="370840">
                <a:tc>
                  <a:txBody>
                    <a:bodyPr/>
                    <a:lstStyle/>
                    <a:p>
                      <a:r>
                        <a:rPr lang="en-US" dirty="0" smtClean="0"/>
                        <a:t>Engineering Technology</a:t>
                      </a:r>
                      <a:r>
                        <a:rPr lang="en-US" baseline="0" dirty="0" smtClean="0"/>
                        <a:t> Education</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Information Systems Technology</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dirty="0" smtClean="0"/>
                        <a:t>Skilled and Technical Sciences</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370840">
                <a:tc>
                  <a:txBody>
                    <a:bodyPr/>
                    <a:lstStyle/>
                    <a:p>
                      <a:r>
                        <a:rPr lang="en-US" dirty="0" smtClean="0"/>
                        <a:t>Pre-Engineering Education</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8743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 Science and Math Programs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20064490"/>
              </p:ext>
            </p:extLst>
          </p:nvPr>
        </p:nvGraphicFramePr>
        <p:xfrm>
          <a:off x="685800" y="1397000"/>
          <a:ext cx="7391400" cy="3708400"/>
        </p:xfrm>
        <a:graphic>
          <a:graphicData uri="http://schemas.openxmlformats.org/drawingml/2006/table">
            <a:tbl>
              <a:tblPr firstRow="1" bandRow="1">
                <a:tableStyleId>{5C22544A-7EE6-4342-B048-85BDC9FD1C3A}</a:tableStyleId>
              </a:tblPr>
              <a:tblGrid>
                <a:gridCol w="2942873"/>
                <a:gridCol w="684389"/>
                <a:gridCol w="752828"/>
                <a:gridCol w="752828"/>
                <a:gridCol w="752828"/>
                <a:gridCol w="752827"/>
                <a:gridCol w="752827"/>
              </a:tblGrid>
              <a:tr h="370840">
                <a:tc>
                  <a:txBody>
                    <a:bodyPr/>
                    <a:lstStyle/>
                    <a:p>
                      <a:endParaRPr lang="en-US" dirty="0"/>
                    </a:p>
                  </a:txBody>
                  <a:tcPr/>
                </a:tc>
                <a:tc>
                  <a:txBody>
                    <a:bodyPr/>
                    <a:lstStyle/>
                    <a:p>
                      <a:r>
                        <a:rPr lang="en-US" dirty="0" smtClean="0"/>
                        <a:t>UI</a:t>
                      </a:r>
                      <a:endParaRPr lang="en-US" dirty="0"/>
                    </a:p>
                  </a:txBody>
                  <a:tcPr/>
                </a:tc>
                <a:tc>
                  <a:txBody>
                    <a:bodyPr/>
                    <a:lstStyle/>
                    <a:p>
                      <a:r>
                        <a:rPr lang="en-US" dirty="0" smtClean="0"/>
                        <a:t>BSU</a:t>
                      </a:r>
                      <a:endParaRPr lang="en-US" dirty="0"/>
                    </a:p>
                  </a:txBody>
                  <a:tcPr/>
                </a:tc>
                <a:tc>
                  <a:txBody>
                    <a:bodyPr/>
                    <a:lstStyle/>
                    <a:p>
                      <a:r>
                        <a:rPr lang="en-US" dirty="0" smtClean="0"/>
                        <a:t>ISU</a:t>
                      </a:r>
                      <a:endParaRPr lang="en-US" dirty="0"/>
                    </a:p>
                  </a:txBody>
                  <a:tcPr/>
                </a:tc>
                <a:tc>
                  <a:txBody>
                    <a:bodyPr/>
                    <a:lstStyle/>
                    <a:p>
                      <a:r>
                        <a:rPr lang="en-US" dirty="0" smtClean="0"/>
                        <a:t>BYU-I</a:t>
                      </a:r>
                      <a:endParaRPr lang="en-US" dirty="0"/>
                    </a:p>
                  </a:txBody>
                  <a:tcPr/>
                </a:tc>
                <a:tc>
                  <a:txBody>
                    <a:bodyPr/>
                    <a:lstStyle/>
                    <a:p>
                      <a:r>
                        <a:rPr lang="en-US" dirty="0" smtClean="0"/>
                        <a:t>NNU</a:t>
                      </a:r>
                      <a:endParaRPr lang="en-US" dirty="0"/>
                    </a:p>
                  </a:txBody>
                  <a:tcPr/>
                </a:tc>
                <a:tc>
                  <a:txBody>
                    <a:bodyPr/>
                    <a:lstStyle/>
                    <a:p>
                      <a:r>
                        <a:rPr lang="en-US" dirty="0" err="1" smtClean="0"/>
                        <a:t>CofI</a:t>
                      </a:r>
                      <a:endParaRPr lang="en-US" dirty="0"/>
                    </a:p>
                  </a:txBody>
                  <a:tcPr/>
                </a:tc>
              </a:tr>
              <a:tr h="370840">
                <a:tc>
                  <a:txBody>
                    <a:bodyPr/>
                    <a:lstStyle/>
                    <a:p>
                      <a:r>
                        <a:rPr lang="en-US" dirty="0" smtClean="0"/>
                        <a:t>Biology</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dirty="0" smtClean="0"/>
                        <a:t>Chemistry</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dirty="0" smtClean="0"/>
                        <a:t>Physics</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a:t>
                      </a:r>
                      <a:endParaRPr lang="en-US" dirty="0"/>
                    </a:p>
                  </a:txBody>
                  <a:tcPr/>
                </a:tc>
              </a:tr>
              <a:tr h="370840">
                <a:tc>
                  <a:txBody>
                    <a:bodyPr/>
                    <a:lstStyle/>
                    <a:p>
                      <a:r>
                        <a:rPr lang="en-US" dirty="0" smtClean="0"/>
                        <a:t>Geological</a:t>
                      </a:r>
                      <a:r>
                        <a:rPr lang="en-US" baseline="0" dirty="0" smtClean="0"/>
                        <a:t> Science</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Mathematics</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370840">
                <a:tc>
                  <a:txBody>
                    <a:bodyPr/>
                    <a:lstStyle/>
                    <a:p>
                      <a:r>
                        <a:rPr lang="en-US" dirty="0" smtClean="0"/>
                        <a:t>Geography</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08102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US" dirty="0" smtClean="0"/>
              <a:t>What should a H.S. student do if they want to major in engineering?</a:t>
            </a:r>
            <a:endParaRPr lang="en-US" dirty="0"/>
          </a:p>
        </p:txBody>
      </p:sp>
      <p:sp>
        <p:nvSpPr>
          <p:cNvPr id="3" name="Content Placeholder 2"/>
          <p:cNvSpPr>
            <a:spLocks noGrp="1"/>
          </p:cNvSpPr>
          <p:nvPr>
            <p:ph idx="1"/>
          </p:nvPr>
        </p:nvSpPr>
        <p:spPr>
          <a:xfrm>
            <a:off x="457200" y="2819400"/>
            <a:ext cx="8229600" cy="3306763"/>
          </a:xfrm>
        </p:spPr>
        <p:txBody>
          <a:bodyPr/>
          <a:lstStyle/>
          <a:p>
            <a:r>
              <a:rPr lang="en-US" dirty="0" smtClean="0"/>
              <a:t>Well rounded education</a:t>
            </a:r>
          </a:p>
          <a:p>
            <a:r>
              <a:rPr lang="en-US" dirty="0" smtClean="0"/>
              <a:t>Math</a:t>
            </a:r>
          </a:p>
          <a:p>
            <a:r>
              <a:rPr lang="en-US" dirty="0" smtClean="0"/>
              <a:t>Science</a:t>
            </a:r>
          </a:p>
          <a:p>
            <a:r>
              <a:rPr lang="en-US" dirty="0" smtClean="0"/>
              <a:t>Computer programming</a:t>
            </a:r>
          </a:p>
          <a:p>
            <a:r>
              <a:rPr lang="en-US" dirty="0" smtClean="0"/>
              <a:t>English</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normAutofit/>
          </a:bodyPr>
          <a:lstStyle/>
          <a:p>
            <a:r>
              <a:rPr lang="en-US" sz="3200" dirty="0" smtClean="0"/>
              <a:t>How do we get more students interested in engineering?</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http://www.idahostem.org/</a:t>
            </a:r>
          </a:p>
          <a:p>
            <a:r>
              <a:rPr lang="en-US" dirty="0" smtClean="0"/>
              <a:t>Camps at universities</a:t>
            </a:r>
          </a:p>
          <a:p>
            <a:r>
              <a:rPr lang="en-US" dirty="0" smtClean="0"/>
              <a:t>STEM Exploration Day</a:t>
            </a:r>
          </a:p>
          <a:p>
            <a:r>
              <a:rPr lang="en-US" dirty="0" smtClean="0"/>
              <a:t>Discovery Center of Idaho</a:t>
            </a:r>
          </a:p>
          <a:p>
            <a:r>
              <a:rPr lang="en-US" dirty="0" smtClean="0"/>
              <a:t>Discover Technology Bus</a:t>
            </a:r>
          </a:p>
          <a:p>
            <a:r>
              <a:rPr lang="en-US" dirty="0" smtClean="0"/>
              <a:t>FIRST Robotics</a:t>
            </a:r>
          </a:p>
          <a:p>
            <a:r>
              <a:rPr lang="en-US" dirty="0" smtClean="0"/>
              <a:t>Boys and girls club</a:t>
            </a:r>
          </a:p>
          <a:p>
            <a:r>
              <a:rPr lang="en-US" dirty="0" smtClean="0"/>
              <a:t>Boy Scouts and Girl Scouts activities</a:t>
            </a:r>
          </a:p>
          <a:p>
            <a:r>
              <a:rPr lang="en-US" dirty="0" smtClean="0"/>
              <a:t>Idaho Science and Aerospace Scholars</a:t>
            </a:r>
          </a:p>
          <a:p>
            <a:r>
              <a:rPr lang="en-US" dirty="0" smtClean="0"/>
              <a:t>Let us know how we can help!</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Myths about majoring in engineering</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You have to be in calculus in HS</a:t>
            </a:r>
          </a:p>
          <a:p>
            <a:r>
              <a:rPr lang="en-US" dirty="0" smtClean="0"/>
              <a:t>You have to love math</a:t>
            </a:r>
          </a:p>
          <a:p>
            <a:r>
              <a:rPr lang="en-US" dirty="0" smtClean="0"/>
              <a:t>You have to be a nerd</a:t>
            </a:r>
          </a:p>
          <a:p>
            <a:r>
              <a:rPr lang="en-US" dirty="0" smtClean="0"/>
              <a:t>Engineers are anti-social</a:t>
            </a:r>
          </a:p>
          <a:p>
            <a:endParaRPr lang="en-US" dirty="0"/>
          </a:p>
        </p:txBody>
      </p:sp>
      <p:sp>
        <p:nvSpPr>
          <p:cNvPr id="4" name="Oval 3"/>
          <p:cNvSpPr/>
          <p:nvPr/>
        </p:nvSpPr>
        <p:spPr>
          <a:xfrm>
            <a:off x="990600" y="1524000"/>
            <a:ext cx="3810000" cy="3886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7"/>
          </p:cNvCxnSpPr>
          <p:nvPr/>
        </p:nvCxnSpPr>
        <p:spPr>
          <a:xfrm flipH="1">
            <a:off x="1524000" y="2093120"/>
            <a:ext cx="2718638" cy="278368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AP Introduction to Engineering</a:t>
            </a:r>
            <a:endParaRPr lang="en-US" dirty="0"/>
          </a:p>
        </p:txBody>
      </p:sp>
      <p:sp>
        <p:nvSpPr>
          <p:cNvPr id="3" name="TextBox 2"/>
          <p:cNvSpPr txBox="1"/>
          <p:nvPr/>
        </p:nvSpPr>
        <p:spPr>
          <a:xfrm>
            <a:off x="304800" y="1219200"/>
            <a:ext cx="8610600" cy="5078313"/>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Engage </a:t>
            </a:r>
            <a:r>
              <a:rPr lang="en-US" sz="2400" dirty="0"/>
              <a:t>students in collaborative engineering </a:t>
            </a:r>
            <a:r>
              <a:rPr lang="en-US" sz="2400" dirty="0" smtClean="0"/>
              <a:t>processes to create solutions to meet the needs of society.  The processes are:</a:t>
            </a:r>
          </a:p>
          <a:p>
            <a:pPr marL="914400" lvl="1" indent="-457200">
              <a:buFont typeface="Arial" panose="020B0604020202020204" pitchFamily="34" charset="0"/>
              <a:buChar char="•"/>
            </a:pPr>
            <a:r>
              <a:rPr lang="en-US" sz="2400" dirty="0" smtClean="0"/>
              <a:t>Frame </a:t>
            </a:r>
            <a:r>
              <a:rPr lang="en-US" sz="2400" dirty="0"/>
              <a:t>problems and </a:t>
            </a:r>
            <a:r>
              <a:rPr lang="en-US" sz="2400" dirty="0" smtClean="0"/>
              <a:t>opportunities</a:t>
            </a:r>
          </a:p>
          <a:p>
            <a:pPr marL="914400" lvl="1" indent="-457200">
              <a:buFont typeface="Arial" panose="020B0604020202020204" pitchFamily="34" charset="0"/>
              <a:buChar char="•"/>
            </a:pPr>
            <a:r>
              <a:rPr lang="en-US" sz="2400" dirty="0" smtClean="0"/>
              <a:t>Define </a:t>
            </a:r>
            <a:r>
              <a:rPr lang="en-US" sz="2400" dirty="0"/>
              <a:t>design requirements and specifications for </a:t>
            </a:r>
            <a:r>
              <a:rPr lang="en-US" sz="2400" dirty="0" smtClean="0"/>
              <a:t>solutions</a:t>
            </a:r>
          </a:p>
          <a:p>
            <a:pPr marL="914400" lvl="1" indent="-457200">
              <a:buFont typeface="Arial" panose="020B0604020202020204" pitchFamily="34" charset="0"/>
              <a:buChar char="•"/>
            </a:pPr>
            <a:r>
              <a:rPr lang="en-US" sz="2400" dirty="0" smtClean="0"/>
              <a:t>Address </a:t>
            </a:r>
            <a:r>
              <a:rPr lang="en-US" sz="2400" dirty="0"/>
              <a:t>constraints and </a:t>
            </a:r>
            <a:r>
              <a:rPr lang="en-US" sz="2400" dirty="0" smtClean="0"/>
              <a:t>assumptions </a:t>
            </a:r>
          </a:p>
          <a:p>
            <a:pPr marL="914400" lvl="1" indent="-457200">
              <a:buFont typeface="Arial" panose="020B0604020202020204" pitchFamily="34" charset="0"/>
              <a:buChar char="•"/>
            </a:pPr>
            <a:r>
              <a:rPr lang="en-US" sz="2400" dirty="0" smtClean="0"/>
              <a:t>Evaluate </a:t>
            </a:r>
            <a:r>
              <a:rPr lang="en-US" sz="2400" dirty="0"/>
              <a:t>solution </a:t>
            </a:r>
            <a:r>
              <a:rPr lang="en-US" sz="2400" dirty="0" smtClean="0"/>
              <a:t>alternatives </a:t>
            </a:r>
          </a:p>
          <a:p>
            <a:pPr marL="914400" lvl="1" indent="-457200">
              <a:buFont typeface="Arial" panose="020B0604020202020204" pitchFamily="34" charset="0"/>
              <a:buChar char="•"/>
            </a:pPr>
            <a:r>
              <a:rPr lang="en-US" sz="2400" dirty="0" smtClean="0"/>
              <a:t>Engage </a:t>
            </a:r>
            <a:r>
              <a:rPr lang="en-US" sz="2400" dirty="0"/>
              <a:t>in iteration to refine and improve attempted </a:t>
            </a:r>
            <a:r>
              <a:rPr lang="en-US" sz="2400" dirty="0" smtClean="0"/>
              <a:t>solutions</a:t>
            </a:r>
          </a:p>
          <a:p>
            <a:pPr marL="457200" indent="-457200">
              <a:buFont typeface="Arial" panose="020B0604020202020204" pitchFamily="34" charset="0"/>
              <a:buChar char="•"/>
            </a:pPr>
            <a:r>
              <a:rPr lang="en-US" sz="2400" dirty="0" smtClean="0"/>
              <a:t>Explore </a:t>
            </a:r>
            <a:r>
              <a:rPr lang="en-US" sz="2400" dirty="0"/>
              <a:t>a variety of engineering disciplines (e.g., </a:t>
            </a:r>
            <a:r>
              <a:rPr lang="en-US" sz="2400" dirty="0" smtClean="0"/>
              <a:t>biological, </a:t>
            </a:r>
            <a:r>
              <a:rPr lang="en-US" sz="2400" dirty="0"/>
              <a:t>chemical, civil, </a:t>
            </a:r>
            <a:r>
              <a:rPr lang="en-US" sz="2400" dirty="0" smtClean="0"/>
              <a:t>electrical, mechanical, etc</a:t>
            </a:r>
            <a:r>
              <a:rPr lang="en-US" sz="2400" dirty="0"/>
              <a:t>.) as they engage in multidisciplinary projects </a:t>
            </a:r>
            <a:endParaRPr lang="en-US" sz="2400" dirty="0" smtClean="0"/>
          </a:p>
          <a:p>
            <a:endParaRPr lang="en-US" sz="1600" dirty="0"/>
          </a:p>
          <a:p>
            <a:endParaRPr lang="en-US" sz="1600" dirty="0"/>
          </a:p>
        </p:txBody>
      </p:sp>
    </p:spTree>
    <p:extLst>
      <p:ext uri="{BB962C8B-B14F-4D97-AF65-F5344CB8AC3E}">
        <p14:creationId xmlns:p14="http://schemas.microsoft.com/office/powerpoint/2010/main" val="390900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There are always exceptions.</a:t>
            </a:r>
          </a:p>
          <a:p>
            <a:pPr marL="514350" indent="-514350">
              <a:buFont typeface="+mj-lt"/>
              <a:buAutoNum type="arabicPeriod"/>
            </a:pPr>
            <a:r>
              <a:rPr lang="en-US" dirty="0" smtClean="0"/>
              <a:t>Don’t take it personally.</a:t>
            </a:r>
            <a:endParaRPr lang="en-US" dirty="0"/>
          </a:p>
        </p:txBody>
      </p:sp>
    </p:spTree>
    <p:extLst>
      <p:ext uri="{BB962C8B-B14F-4D97-AF65-F5344CB8AC3E}">
        <p14:creationId xmlns:p14="http://schemas.microsoft.com/office/powerpoint/2010/main" val="475948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Course Content</a:t>
            </a:r>
            <a:endParaRPr lang="en-US" dirty="0"/>
          </a:p>
        </p:txBody>
      </p:sp>
      <p:sp>
        <p:nvSpPr>
          <p:cNvPr id="3" name="Content Placeholder 2"/>
          <p:cNvSpPr>
            <a:spLocks noGrp="1"/>
          </p:cNvSpPr>
          <p:nvPr>
            <p:ph idx="1"/>
          </p:nvPr>
        </p:nvSpPr>
        <p:spPr/>
        <p:txBody>
          <a:bodyPr>
            <a:normAutofit/>
          </a:bodyPr>
          <a:lstStyle/>
          <a:p>
            <a:r>
              <a:rPr lang="en-US" dirty="0"/>
              <a:t>20 page curriculum framework</a:t>
            </a:r>
          </a:p>
          <a:p>
            <a:r>
              <a:rPr lang="en-US" dirty="0" smtClean="0"/>
              <a:t>Big </a:t>
            </a:r>
            <a:r>
              <a:rPr lang="en-US" dirty="0"/>
              <a:t>Idea 1: Engineering and Society </a:t>
            </a:r>
            <a:endParaRPr lang="en-US" dirty="0" smtClean="0"/>
          </a:p>
          <a:p>
            <a:r>
              <a:rPr lang="en-US" dirty="0" smtClean="0"/>
              <a:t>Big </a:t>
            </a:r>
            <a:r>
              <a:rPr lang="en-US" dirty="0"/>
              <a:t>Idea 2: Engineering Processes </a:t>
            </a:r>
            <a:endParaRPr lang="en-US" dirty="0" smtClean="0"/>
          </a:p>
          <a:p>
            <a:r>
              <a:rPr lang="en-US" dirty="0" smtClean="0"/>
              <a:t>Big </a:t>
            </a:r>
            <a:r>
              <a:rPr lang="en-US" dirty="0"/>
              <a:t>Idea 3: Essential Engineering Content, Skills and </a:t>
            </a:r>
            <a:r>
              <a:rPr lang="en-US" dirty="0" smtClean="0"/>
              <a:t>Tools</a:t>
            </a:r>
          </a:p>
          <a:p>
            <a:r>
              <a:rPr lang="en-US" dirty="0" smtClean="0"/>
              <a:t>AP exam mostly Big Ideas 3</a:t>
            </a:r>
            <a:endParaRPr lang="en-US" dirty="0"/>
          </a:p>
          <a:p>
            <a:r>
              <a:rPr lang="en-US" dirty="0" smtClean="0"/>
              <a:t>AP course roll out in 2018</a:t>
            </a:r>
          </a:p>
          <a:p>
            <a:endParaRPr lang="en-US" dirty="0" smtClean="0"/>
          </a:p>
          <a:p>
            <a:endParaRPr lang="en-US" dirty="0" smtClean="0"/>
          </a:p>
          <a:p>
            <a:endParaRPr lang="en-US" dirty="0"/>
          </a:p>
        </p:txBody>
      </p:sp>
    </p:spTree>
    <p:extLst>
      <p:ext uri="{BB962C8B-B14F-4D97-AF65-F5344CB8AC3E}">
        <p14:creationId xmlns:p14="http://schemas.microsoft.com/office/powerpoint/2010/main" val="2080953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the E back in </a:t>
            </a:r>
            <a:r>
              <a:rPr lang="en-US" dirty="0" err="1" smtClean="0"/>
              <a:t>stEm</a:t>
            </a:r>
            <a:endParaRPr lang="en-US" dirty="0"/>
          </a:p>
        </p:txBody>
      </p:sp>
      <p:sp>
        <p:nvSpPr>
          <p:cNvPr id="3" name="Content Placeholder 2"/>
          <p:cNvSpPr>
            <a:spLocks noGrp="1"/>
          </p:cNvSpPr>
          <p:nvPr>
            <p:ph idx="1"/>
          </p:nvPr>
        </p:nvSpPr>
        <p:spPr/>
        <p:txBody>
          <a:bodyPr/>
          <a:lstStyle/>
          <a:p>
            <a:r>
              <a:rPr lang="en-US" dirty="0" smtClean="0"/>
              <a:t>Thanks for your attention</a:t>
            </a:r>
          </a:p>
          <a:p>
            <a:r>
              <a:rPr lang="en-US" dirty="0" smtClean="0"/>
              <a:t>Let us know how we can help.</a:t>
            </a:r>
          </a:p>
          <a:p>
            <a:endParaRPr lang="en-US" dirty="0" smtClean="0"/>
          </a:p>
          <a:p>
            <a:endParaRPr lang="en-US" dirty="0" smtClean="0"/>
          </a:p>
          <a:p>
            <a:pPr>
              <a:buNone/>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0543" y="2967335"/>
            <a:ext cx="3862917"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QUESTIONS?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08033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Work</a:t>
            </a:r>
            <a:endParaRPr lang="en-US" dirty="0"/>
          </a:p>
        </p:txBody>
      </p:sp>
      <p:sp>
        <p:nvSpPr>
          <p:cNvPr id="3" name="Content Placeholder 2"/>
          <p:cNvSpPr>
            <a:spLocks noGrp="1"/>
          </p:cNvSpPr>
          <p:nvPr>
            <p:ph idx="1"/>
          </p:nvPr>
        </p:nvSpPr>
        <p:spPr>
          <a:xfrm>
            <a:off x="457200" y="1600201"/>
            <a:ext cx="8229600" cy="2362200"/>
          </a:xfrm>
        </p:spPr>
        <p:txBody>
          <a:bodyPr/>
          <a:lstStyle/>
          <a:p>
            <a:r>
              <a:rPr lang="en-US" dirty="0" smtClean="0"/>
              <a:t>Forces of the </a:t>
            </a:r>
            <a:r>
              <a:rPr lang="en-US" dirty="0"/>
              <a:t>past: interchangeable parts, electrification, agricultural </a:t>
            </a:r>
            <a:r>
              <a:rPr lang="en-US" dirty="0" smtClean="0"/>
              <a:t>technology</a:t>
            </a:r>
            <a:endParaRPr lang="en-US" dirty="0"/>
          </a:p>
          <a:p>
            <a:r>
              <a:rPr lang="en-US" dirty="0" smtClean="0"/>
              <a:t>Forces of the </a:t>
            </a:r>
            <a:r>
              <a:rPr lang="en-US" dirty="0"/>
              <a:t>future: artificial intelligence, sensors, robotics</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01856" y="4495800"/>
            <a:ext cx="2057561" cy="843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9600"/>
            <a:ext cx="1975988" cy="97901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0485" y="4357591"/>
            <a:ext cx="1593908" cy="10410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627302" y="4035523"/>
            <a:ext cx="2059497" cy="1367229"/>
          </a:xfrm>
          <a:prstGeom prst="rect">
            <a:avLst/>
          </a:prstGeom>
        </p:spPr>
      </p:pic>
    </p:spTree>
    <p:extLst>
      <p:ext uri="{BB962C8B-B14F-4D97-AF65-F5344CB8AC3E}">
        <p14:creationId xmlns:p14="http://schemas.microsoft.com/office/powerpoint/2010/main" val="419674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STEM?</a:t>
            </a:r>
            <a:endParaRPr lang="en-US" dirty="0"/>
          </a:p>
        </p:txBody>
      </p:sp>
      <p:sp>
        <p:nvSpPr>
          <p:cNvPr id="3" name="Content Placeholder 2"/>
          <p:cNvSpPr>
            <a:spLocks noGrp="1"/>
          </p:cNvSpPr>
          <p:nvPr>
            <p:ph idx="1"/>
          </p:nvPr>
        </p:nvSpPr>
        <p:spPr/>
        <p:txBody>
          <a:bodyPr/>
          <a:lstStyle/>
          <a:p>
            <a:r>
              <a:rPr lang="en-US" dirty="0" smtClean="0"/>
              <a:t>STEM movement “started” around 2000</a:t>
            </a:r>
          </a:p>
          <a:p>
            <a:r>
              <a:rPr lang="en-US" dirty="0" smtClean="0"/>
              <a:t>STEM is a </a:t>
            </a:r>
            <a:r>
              <a:rPr lang="en-US" b="1" dirty="0" smtClean="0"/>
              <a:t>WORKFORCE and </a:t>
            </a:r>
            <a:r>
              <a:rPr lang="en-US" b="1" dirty="0" smtClean="0"/>
              <a:t>COMPETITIVENESS </a:t>
            </a:r>
            <a:r>
              <a:rPr lang="en-US" dirty="0" smtClean="0"/>
              <a:t>initiative</a:t>
            </a:r>
          </a:p>
          <a:p>
            <a:r>
              <a:rPr lang="en-US" dirty="0" smtClean="0"/>
              <a:t>STEM is about keeping wages down and immigration</a:t>
            </a:r>
            <a:endParaRPr lang="en-US" dirty="0"/>
          </a:p>
          <a:p>
            <a:r>
              <a:rPr lang="en-US" dirty="0" smtClean="0"/>
              <a:t>STEM is losing focus</a:t>
            </a:r>
            <a:endParaRPr lang="en-US" dirty="0"/>
          </a:p>
        </p:txBody>
      </p:sp>
    </p:spTree>
    <p:extLst>
      <p:ext uri="{BB962C8B-B14F-4D97-AF65-F5344CB8AC3E}">
        <p14:creationId xmlns:p14="http://schemas.microsoft.com/office/powerpoint/2010/main" val="314267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or STEAM</a:t>
            </a:r>
            <a:endParaRPr lang="en-US" dirty="0"/>
          </a:p>
        </p:txBody>
      </p:sp>
      <p:sp>
        <p:nvSpPr>
          <p:cNvPr id="3" name="Content Placeholder 2"/>
          <p:cNvSpPr>
            <a:spLocks noGrp="1"/>
          </p:cNvSpPr>
          <p:nvPr>
            <p:ph idx="1"/>
          </p:nvPr>
        </p:nvSpPr>
        <p:spPr>
          <a:xfrm>
            <a:off x="457200" y="1600201"/>
            <a:ext cx="8229600" cy="3200399"/>
          </a:xfrm>
        </p:spPr>
        <p:txBody>
          <a:bodyPr/>
          <a:lstStyle/>
          <a:p>
            <a:r>
              <a:rPr lang="en-US" dirty="0" smtClean="0"/>
              <a:t>“It’s </a:t>
            </a:r>
            <a:r>
              <a:rPr lang="en-US" dirty="0"/>
              <a:t>an effort to broaden the dialogue that has developed around STEM, or science, technology, engineering and math. Instead of STEM, there is an effort to make sure that art is not left out of the conversation</a:t>
            </a:r>
            <a:r>
              <a:rPr lang="en-US" dirty="0" smtClean="0"/>
              <a:t>.”  Pittsburg </a:t>
            </a:r>
            <a:r>
              <a:rPr lang="en-US" dirty="0" err="1" smtClean="0"/>
              <a:t>Bizjournal</a:t>
            </a:r>
            <a:endParaRPr lang="en-US" dirty="0"/>
          </a:p>
        </p:txBody>
      </p:sp>
      <p:sp>
        <p:nvSpPr>
          <p:cNvPr id="4" name="TextBox 3"/>
          <p:cNvSpPr txBox="1"/>
          <p:nvPr/>
        </p:nvSpPr>
        <p:spPr>
          <a:xfrm>
            <a:off x="1219200" y="5029200"/>
            <a:ext cx="6979155" cy="461665"/>
          </a:xfrm>
          <a:prstGeom prst="rect">
            <a:avLst/>
          </a:prstGeom>
          <a:solidFill>
            <a:schemeClr val="bg2">
              <a:lumMod val="75000"/>
            </a:schemeClr>
          </a:solidFill>
        </p:spPr>
        <p:txBody>
          <a:bodyPr wrap="none" rtlCol="0">
            <a:spAutoFit/>
          </a:bodyPr>
          <a:lstStyle/>
          <a:p>
            <a:r>
              <a:rPr lang="en-US" sz="2400" b="1" dirty="0" smtClean="0"/>
              <a:t>Schools should promote the value of every discipline.</a:t>
            </a:r>
            <a:endParaRPr lang="en-US" sz="2400" b="1" dirty="0"/>
          </a:p>
        </p:txBody>
      </p:sp>
    </p:spTree>
    <p:extLst>
      <p:ext uri="{BB962C8B-B14F-4D97-AF65-F5344CB8AC3E}">
        <p14:creationId xmlns:p14="http://schemas.microsoft.com/office/powerpoint/2010/main" val="67995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STEM Pipeline</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828800"/>
            <a:ext cx="657225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4876800"/>
            <a:ext cx="1244600" cy="101764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5571530"/>
            <a:ext cx="1219200" cy="95743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191000"/>
            <a:ext cx="921214" cy="1279464"/>
          </a:xfrm>
          <a:prstGeom prst="rect">
            <a:avLst/>
          </a:prstGeom>
        </p:spPr>
      </p:pic>
      <p:sp>
        <p:nvSpPr>
          <p:cNvPr id="6" name="Rectangle 5"/>
          <p:cNvSpPr/>
          <p:nvPr/>
        </p:nvSpPr>
        <p:spPr>
          <a:xfrm>
            <a:off x="3733800" y="4114800"/>
            <a:ext cx="3006657" cy="923330"/>
          </a:xfrm>
          <a:prstGeom prst="rect">
            <a:avLst/>
          </a:prstGeom>
          <a:noFill/>
        </p:spPr>
        <p:txBody>
          <a:bodyPr wrap="none" lIns="91440" tIns="45720" rIns="91440" bIns="45720">
            <a:spAutoFit/>
          </a:bodyPr>
          <a:lstStyle/>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Retention</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Rectangle 7"/>
          <p:cNvSpPr/>
          <p:nvPr/>
        </p:nvSpPr>
        <p:spPr>
          <a:xfrm>
            <a:off x="5105400" y="5939371"/>
            <a:ext cx="3767378" cy="584775"/>
          </a:xfrm>
          <a:prstGeom prst="rect">
            <a:avLst/>
          </a:prstGeom>
          <a:noFill/>
        </p:spPr>
        <p:txBody>
          <a:bodyPr wrap="none" lIns="91440" tIns="45720" rIns="91440" bIns="45720">
            <a:spAutoFit/>
          </a:bodyPr>
          <a:lstStyle/>
          <a:p>
            <a:pPr algn="ctr"/>
            <a:r>
              <a:rPr lang="en-US" sz="3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Underrepresentation</a:t>
            </a:r>
            <a:endPar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36597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About Job Growth</a:t>
            </a:r>
            <a:endParaRPr lang="en-US" dirty="0"/>
          </a:p>
        </p:txBody>
      </p:sp>
      <p:graphicFrame>
        <p:nvGraphicFramePr>
          <p:cNvPr id="5" name="Content Placeholder 4"/>
          <p:cNvGraphicFramePr>
            <a:graphicFrameLocks noGrp="1"/>
          </p:cNvGraphicFramePr>
          <p:nvPr>
            <p:ph idx="1"/>
            <p:extLst/>
          </p:nvPr>
        </p:nvGraphicFramePr>
        <p:xfrm>
          <a:off x="2209800" y="1676400"/>
          <a:ext cx="4343400" cy="4444802"/>
        </p:xfrm>
        <a:graphic>
          <a:graphicData uri="http://schemas.openxmlformats.org/drawingml/2006/table">
            <a:tbl>
              <a:tblPr>
                <a:tableStyleId>{5C22544A-7EE6-4342-B048-85BDC9FD1C3A}</a:tableStyleId>
              </a:tblPr>
              <a:tblGrid>
                <a:gridCol w="1075099"/>
                <a:gridCol w="3268301"/>
              </a:tblGrid>
              <a:tr h="480318">
                <a:tc gridSpan="2">
                  <a:txBody>
                    <a:bodyPr/>
                    <a:lstStyle/>
                    <a:p>
                      <a:pPr algn="ctr" fontAlgn="b"/>
                      <a:r>
                        <a:rPr lang="en-US" sz="2400" b="1" u="none" strike="noStrike" baseline="0" dirty="0">
                          <a:effectLst/>
                        </a:rPr>
                        <a:t>Top Job Openings through 2022 </a:t>
                      </a:r>
                      <a:r>
                        <a:rPr lang="en-US" sz="2400" b="1" i="1" u="none" strike="noStrike" baseline="0" dirty="0">
                          <a:effectLst/>
                        </a:rPr>
                        <a:t>Bureau of Labor Statics</a:t>
                      </a:r>
                      <a:endParaRPr lang="en-US" sz="2400" b="1" i="1" u="none" strike="noStrike" baseline="0" dirty="0">
                        <a:solidFill>
                          <a:srgbClr val="000000"/>
                        </a:solidFill>
                        <a:effectLst/>
                        <a:latin typeface="Calibri" panose="020F0502020204030204" pitchFamily="34" charset="0"/>
                      </a:endParaRPr>
                    </a:p>
                  </a:txBody>
                  <a:tcPr marL="5062" marR="5062" marT="5062" marB="0" anchor="b"/>
                </a:tc>
                <a:tc hMerge="1">
                  <a:txBody>
                    <a:bodyPr/>
                    <a:lstStyle/>
                    <a:p>
                      <a:endParaRPr lang="en-US"/>
                    </a:p>
                  </a:txBody>
                  <a:tcPr/>
                </a:tc>
              </a:tr>
              <a:tr h="221684">
                <a:tc>
                  <a:txBody>
                    <a:bodyPr/>
                    <a:lstStyle/>
                    <a:p>
                      <a:pPr algn="ctr" fontAlgn="b"/>
                      <a:r>
                        <a:rPr lang="en-US" sz="2400" u="none" strike="noStrike" baseline="0" dirty="0">
                          <a:effectLst/>
                        </a:rPr>
                        <a:t>1</a:t>
                      </a:r>
                      <a:endParaRPr lang="en-US" sz="2400" b="0" i="0" u="none" strike="noStrike" baseline="0" dirty="0">
                        <a:solidFill>
                          <a:srgbClr val="000000"/>
                        </a:solidFill>
                        <a:effectLst/>
                        <a:latin typeface="Calibri" panose="020F0502020204030204" pitchFamily="34" charset="0"/>
                      </a:endParaRPr>
                    </a:p>
                  </a:txBody>
                  <a:tcPr marL="5062" marR="5062" marT="5062" marB="0" anchor="b"/>
                </a:tc>
                <a:tc>
                  <a:txBody>
                    <a:bodyPr/>
                    <a:lstStyle/>
                    <a:p>
                      <a:pPr algn="l" fontAlgn="b"/>
                      <a:r>
                        <a:rPr lang="en-US" sz="2400" u="none" strike="noStrike" baseline="0" dirty="0">
                          <a:effectLst/>
                        </a:rPr>
                        <a:t>food preparation</a:t>
                      </a:r>
                      <a:endParaRPr lang="en-US" sz="2400" b="0" i="0" u="none" strike="noStrike" baseline="0" dirty="0">
                        <a:solidFill>
                          <a:srgbClr val="000000"/>
                        </a:solidFill>
                        <a:effectLst/>
                        <a:latin typeface="Calibri" panose="020F0502020204030204" pitchFamily="34" charset="0"/>
                      </a:endParaRPr>
                    </a:p>
                  </a:txBody>
                  <a:tcPr marL="5062" marR="5062" marT="5062" marB="0" anchor="b"/>
                </a:tc>
              </a:tr>
              <a:tr h="221684">
                <a:tc>
                  <a:txBody>
                    <a:bodyPr/>
                    <a:lstStyle/>
                    <a:p>
                      <a:pPr algn="ctr" fontAlgn="b"/>
                      <a:r>
                        <a:rPr lang="en-US" sz="2400" u="none" strike="noStrike" baseline="0" dirty="0">
                          <a:effectLst/>
                        </a:rPr>
                        <a:t>2</a:t>
                      </a:r>
                      <a:endParaRPr lang="en-US" sz="2400" b="0" i="0" u="none" strike="noStrike" baseline="0" dirty="0">
                        <a:solidFill>
                          <a:srgbClr val="000000"/>
                        </a:solidFill>
                        <a:effectLst/>
                        <a:latin typeface="Calibri" panose="020F0502020204030204" pitchFamily="34" charset="0"/>
                      </a:endParaRPr>
                    </a:p>
                  </a:txBody>
                  <a:tcPr marL="5062" marR="5062" marT="5062" marB="0" anchor="b"/>
                </a:tc>
                <a:tc>
                  <a:txBody>
                    <a:bodyPr/>
                    <a:lstStyle/>
                    <a:p>
                      <a:pPr algn="l" fontAlgn="b"/>
                      <a:r>
                        <a:rPr lang="en-US" sz="2400" u="none" strike="noStrike" baseline="0" dirty="0">
                          <a:effectLst/>
                        </a:rPr>
                        <a:t>cashiers</a:t>
                      </a:r>
                      <a:endParaRPr lang="en-US" sz="2400" b="0" i="0" u="none" strike="noStrike" baseline="0" dirty="0">
                        <a:solidFill>
                          <a:srgbClr val="000000"/>
                        </a:solidFill>
                        <a:effectLst/>
                        <a:latin typeface="Calibri" panose="020F0502020204030204" pitchFamily="34" charset="0"/>
                      </a:endParaRPr>
                    </a:p>
                  </a:txBody>
                  <a:tcPr marL="5062" marR="5062" marT="5062" marB="0" anchor="b"/>
                </a:tc>
              </a:tr>
              <a:tr h="221684">
                <a:tc>
                  <a:txBody>
                    <a:bodyPr/>
                    <a:lstStyle/>
                    <a:p>
                      <a:pPr algn="ctr" fontAlgn="b"/>
                      <a:r>
                        <a:rPr lang="en-US" sz="2400" u="none" strike="noStrike" baseline="0" dirty="0">
                          <a:effectLst/>
                        </a:rPr>
                        <a:t>3</a:t>
                      </a:r>
                      <a:endParaRPr lang="en-US" sz="2400" b="0" i="0" u="none" strike="noStrike" baseline="0" dirty="0">
                        <a:solidFill>
                          <a:srgbClr val="000000"/>
                        </a:solidFill>
                        <a:effectLst/>
                        <a:latin typeface="Calibri" panose="020F0502020204030204" pitchFamily="34" charset="0"/>
                      </a:endParaRPr>
                    </a:p>
                  </a:txBody>
                  <a:tcPr marL="5062" marR="5062" marT="5062" marB="0" anchor="b"/>
                </a:tc>
                <a:tc>
                  <a:txBody>
                    <a:bodyPr/>
                    <a:lstStyle/>
                    <a:p>
                      <a:pPr algn="l" fontAlgn="b"/>
                      <a:r>
                        <a:rPr lang="en-US" sz="2400" u="none" strike="noStrike" baseline="0" dirty="0">
                          <a:effectLst/>
                        </a:rPr>
                        <a:t>wait person</a:t>
                      </a:r>
                      <a:endParaRPr lang="en-US" sz="2400" b="0" i="0" u="none" strike="noStrike" baseline="0" dirty="0">
                        <a:solidFill>
                          <a:srgbClr val="000000"/>
                        </a:solidFill>
                        <a:effectLst/>
                        <a:latin typeface="Calibri" panose="020F0502020204030204" pitchFamily="34" charset="0"/>
                      </a:endParaRPr>
                    </a:p>
                  </a:txBody>
                  <a:tcPr marL="5062" marR="5062" marT="5062" marB="0" anchor="b"/>
                </a:tc>
              </a:tr>
              <a:tr h="221684">
                <a:tc>
                  <a:txBody>
                    <a:bodyPr/>
                    <a:lstStyle/>
                    <a:p>
                      <a:pPr algn="ctr" fontAlgn="b"/>
                      <a:r>
                        <a:rPr lang="en-US" sz="2400" u="none" strike="noStrike" baseline="0" dirty="0">
                          <a:effectLst/>
                        </a:rPr>
                        <a:t>4</a:t>
                      </a:r>
                      <a:endParaRPr lang="en-US" sz="2400" b="0" i="0" u="none" strike="noStrike" baseline="0" dirty="0">
                        <a:solidFill>
                          <a:srgbClr val="000000"/>
                        </a:solidFill>
                        <a:effectLst/>
                        <a:latin typeface="Calibri" panose="020F0502020204030204" pitchFamily="34" charset="0"/>
                      </a:endParaRPr>
                    </a:p>
                  </a:txBody>
                  <a:tcPr marL="5062" marR="5062" marT="5062" marB="0" anchor="b"/>
                </a:tc>
                <a:tc>
                  <a:txBody>
                    <a:bodyPr/>
                    <a:lstStyle/>
                    <a:p>
                      <a:pPr algn="l" fontAlgn="b"/>
                      <a:r>
                        <a:rPr lang="en-US" sz="2400" u="none" strike="noStrike" baseline="0" dirty="0">
                          <a:effectLst/>
                        </a:rPr>
                        <a:t>nurses</a:t>
                      </a:r>
                      <a:endParaRPr lang="en-US" sz="2400" b="0" i="0" u="none" strike="noStrike" baseline="0" dirty="0">
                        <a:solidFill>
                          <a:srgbClr val="000000"/>
                        </a:solidFill>
                        <a:effectLst/>
                        <a:latin typeface="Calibri" panose="020F0502020204030204" pitchFamily="34" charset="0"/>
                      </a:endParaRPr>
                    </a:p>
                  </a:txBody>
                  <a:tcPr marL="5062" marR="5062" marT="5062" marB="0" anchor="b"/>
                </a:tc>
              </a:tr>
              <a:tr h="221684">
                <a:tc>
                  <a:txBody>
                    <a:bodyPr/>
                    <a:lstStyle/>
                    <a:p>
                      <a:pPr algn="ctr" fontAlgn="b"/>
                      <a:r>
                        <a:rPr lang="en-US" sz="2400" u="none" strike="noStrike" baseline="0" dirty="0">
                          <a:effectLst/>
                        </a:rPr>
                        <a:t>5</a:t>
                      </a:r>
                      <a:endParaRPr lang="en-US" sz="2400" b="0" i="0" u="none" strike="noStrike" baseline="0" dirty="0">
                        <a:solidFill>
                          <a:srgbClr val="000000"/>
                        </a:solidFill>
                        <a:effectLst/>
                        <a:latin typeface="Calibri" panose="020F0502020204030204" pitchFamily="34" charset="0"/>
                      </a:endParaRPr>
                    </a:p>
                  </a:txBody>
                  <a:tcPr marL="5062" marR="5062" marT="5062" marB="0" anchor="b"/>
                </a:tc>
                <a:tc>
                  <a:txBody>
                    <a:bodyPr/>
                    <a:lstStyle/>
                    <a:p>
                      <a:pPr algn="l" fontAlgn="b"/>
                      <a:r>
                        <a:rPr lang="en-US" sz="2400" u="none" strike="noStrike" baseline="0" dirty="0">
                          <a:effectLst/>
                        </a:rPr>
                        <a:t>customer service rep</a:t>
                      </a:r>
                      <a:endParaRPr lang="en-US" sz="2400" b="0" i="0" u="none" strike="noStrike" baseline="0" dirty="0">
                        <a:solidFill>
                          <a:srgbClr val="000000"/>
                        </a:solidFill>
                        <a:effectLst/>
                        <a:latin typeface="Calibri" panose="020F0502020204030204" pitchFamily="34" charset="0"/>
                      </a:endParaRPr>
                    </a:p>
                  </a:txBody>
                  <a:tcPr marL="5062" marR="5062" marT="5062" marB="0" anchor="b"/>
                </a:tc>
              </a:tr>
              <a:tr h="221684">
                <a:tc>
                  <a:txBody>
                    <a:bodyPr/>
                    <a:lstStyle/>
                    <a:p>
                      <a:pPr algn="ctr" fontAlgn="b"/>
                      <a:r>
                        <a:rPr lang="en-US" sz="2400" u="none" strike="noStrike" baseline="0" dirty="0">
                          <a:effectLst/>
                        </a:rPr>
                        <a:t>6</a:t>
                      </a:r>
                      <a:endParaRPr lang="en-US" sz="2400" b="0" i="0" u="none" strike="noStrike" baseline="0" dirty="0">
                        <a:solidFill>
                          <a:srgbClr val="000000"/>
                        </a:solidFill>
                        <a:effectLst/>
                        <a:latin typeface="Calibri" panose="020F0502020204030204" pitchFamily="34" charset="0"/>
                      </a:endParaRPr>
                    </a:p>
                  </a:txBody>
                  <a:tcPr marL="5062" marR="5062" marT="5062" marB="0" anchor="b"/>
                </a:tc>
                <a:tc>
                  <a:txBody>
                    <a:bodyPr/>
                    <a:lstStyle/>
                    <a:p>
                      <a:pPr algn="l" fontAlgn="b"/>
                      <a:r>
                        <a:rPr lang="en-US" sz="2400" u="none" strike="noStrike" baseline="0" dirty="0">
                          <a:effectLst/>
                        </a:rPr>
                        <a:t>laborer</a:t>
                      </a:r>
                      <a:endParaRPr lang="en-US" sz="2400" b="0" i="0" u="none" strike="noStrike" baseline="0" dirty="0">
                        <a:solidFill>
                          <a:srgbClr val="000000"/>
                        </a:solidFill>
                        <a:effectLst/>
                        <a:latin typeface="Calibri" panose="020F0502020204030204" pitchFamily="34" charset="0"/>
                      </a:endParaRPr>
                    </a:p>
                  </a:txBody>
                  <a:tcPr marL="5062" marR="5062" marT="5062" marB="0" anchor="b"/>
                </a:tc>
              </a:tr>
              <a:tr h="221684">
                <a:tc>
                  <a:txBody>
                    <a:bodyPr/>
                    <a:lstStyle/>
                    <a:p>
                      <a:pPr algn="ctr" fontAlgn="b"/>
                      <a:r>
                        <a:rPr lang="en-US" sz="2400" u="none" strike="noStrike" baseline="0" dirty="0">
                          <a:effectLst/>
                        </a:rPr>
                        <a:t>7</a:t>
                      </a:r>
                      <a:endParaRPr lang="en-US" sz="2400" b="0" i="0" u="none" strike="noStrike" baseline="0" dirty="0">
                        <a:solidFill>
                          <a:srgbClr val="000000"/>
                        </a:solidFill>
                        <a:effectLst/>
                        <a:latin typeface="Calibri" panose="020F0502020204030204" pitchFamily="34" charset="0"/>
                      </a:endParaRPr>
                    </a:p>
                  </a:txBody>
                  <a:tcPr marL="5062" marR="5062" marT="5062" marB="0" anchor="b"/>
                </a:tc>
                <a:tc>
                  <a:txBody>
                    <a:bodyPr/>
                    <a:lstStyle/>
                    <a:p>
                      <a:pPr algn="l" fontAlgn="b"/>
                      <a:r>
                        <a:rPr lang="en-US" sz="2400" u="none" strike="noStrike" baseline="0" dirty="0">
                          <a:effectLst/>
                        </a:rPr>
                        <a:t>office clerk</a:t>
                      </a:r>
                      <a:endParaRPr lang="en-US" sz="2400" b="0" i="0" u="none" strike="noStrike" baseline="0" dirty="0">
                        <a:solidFill>
                          <a:srgbClr val="000000"/>
                        </a:solidFill>
                        <a:effectLst/>
                        <a:latin typeface="Calibri" panose="020F0502020204030204" pitchFamily="34" charset="0"/>
                      </a:endParaRPr>
                    </a:p>
                  </a:txBody>
                  <a:tcPr marL="5062" marR="5062" marT="5062" marB="0" anchor="b"/>
                </a:tc>
              </a:tr>
              <a:tr h="221684">
                <a:tc>
                  <a:txBody>
                    <a:bodyPr/>
                    <a:lstStyle/>
                    <a:p>
                      <a:pPr algn="ctr" fontAlgn="b"/>
                      <a:r>
                        <a:rPr lang="en-US" sz="2400" u="none" strike="noStrike" baseline="0" dirty="0">
                          <a:effectLst/>
                        </a:rPr>
                        <a:t>8</a:t>
                      </a:r>
                      <a:endParaRPr lang="en-US" sz="2400" b="0" i="0" u="none" strike="noStrike" baseline="0" dirty="0">
                        <a:solidFill>
                          <a:srgbClr val="000000"/>
                        </a:solidFill>
                        <a:effectLst/>
                        <a:latin typeface="Calibri" panose="020F0502020204030204" pitchFamily="34" charset="0"/>
                      </a:endParaRPr>
                    </a:p>
                  </a:txBody>
                  <a:tcPr marL="5062" marR="5062" marT="5062" marB="0" anchor="b"/>
                </a:tc>
                <a:tc>
                  <a:txBody>
                    <a:bodyPr/>
                    <a:lstStyle/>
                    <a:p>
                      <a:pPr algn="l" fontAlgn="b"/>
                      <a:r>
                        <a:rPr lang="en-US" sz="2400" u="none" strike="noStrike" baseline="0" dirty="0">
                          <a:effectLst/>
                        </a:rPr>
                        <a:t>janitors</a:t>
                      </a:r>
                      <a:endParaRPr lang="en-US" sz="2400" b="0" i="0" u="none" strike="noStrike" baseline="0" dirty="0">
                        <a:solidFill>
                          <a:srgbClr val="000000"/>
                        </a:solidFill>
                        <a:effectLst/>
                        <a:latin typeface="Calibri" panose="020F0502020204030204" pitchFamily="34" charset="0"/>
                      </a:endParaRPr>
                    </a:p>
                  </a:txBody>
                  <a:tcPr marL="5062" marR="5062" marT="5062" marB="0" anchor="b"/>
                </a:tc>
              </a:tr>
              <a:tr h="221684">
                <a:tc>
                  <a:txBody>
                    <a:bodyPr/>
                    <a:lstStyle/>
                    <a:p>
                      <a:pPr algn="ctr" fontAlgn="b"/>
                      <a:r>
                        <a:rPr lang="en-US" sz="2400" u="none" strike="noStrike" baseline="0" dirty="0">
                          <a:effectLst/>
                        </a:rPr>
                        <a:t>9</a:t>
                      </a:r>
                      <a:endParaRPr lang="en-US" sz="2400" b="0" i="0" u="none" strike="noStrike" baseline="0" dirty="0">
                        <a:solidFill>
                          <a:srgbClr val="000000"/>
                        </a:solidFill>
                        <a:effectLst/>
                        <a:latin typeface="Calibri" panose="020F0502020204030204" pitchFamily="34" charset="0"/>
                      </a:endParaRPr>
                    </a:p>
                  </a:txBody>
                  <a:tcPr marL="5062" marR="5062" marT="5062" marB="0" anchor="b"/>
                </a:tc>
                <a:tc>
                  <a:txBody>
                    <a:bodyPr/>
                    <a:lstStyle/>
                    <a:p>
                      <a:pPr algn="l" fontAlgn="b"/>
                      <a:r>
                        <a:rPr lang="en-US" sz="2400" u="none" strike="noStrike" baseline="0" dirty="0">
                          <a:effectLst/>
                        </a:rPr>
                        <a:t>personal care aide</a:t>
                      </a:r>
                      <a:endParaRPr lang="en-US" sz="2400" b="0" i="0" u="none" strike="noStrike" baseline="0" dirty="0">
                        <a:solidFill>
                          <a:srgbClr val="000000"/>
                        </a:solidFill>
                        <a:effectLst/>
                        <a:latin typeface="Calibri" panose="020F0502020204030204" pitchFamily="34" charset="0"/>
                      </a:endParaRPr>
                    </a:p>
                  </a:txBody>
                  <a:tcPr marL="5062" marR="5062" marT="5062" marB="0" anchor="b"/>
                </a:tc>
              </a:tr>
              <a:tr h="221684">
                <a:tc>
                  <a:txBody>
                    <a:bodyPr/>
                    <a:lstStyle/>
                    <a:p>
                      <a:pPr algn="ctr" fontAlgn="b"/>
                      <a:r>
                        <a:rPr lang="en-US" sz="2400" u="none" strike="noStrike" baseline="0" dirty="0">
                          <a:effectLst/>
                        </a:rPr>
                        <a:t>10</a:t>
                      </a:r>
                      <a:endParaRPr lang="en-US" sz="2400" b="0" i="0" u="none" strike="noStrike" baseline="0" dirty="0">
                        <a:solidFill>
                          <a:srgbClr val="000000"/>
                        </a:solidFill>
                        <a:effectLst/>
                        <a:latin typeface="Calibri" panose="020F0502020204030204" pitchFamily="34" charset="0"/>
                      </a:endParaRPr>
                    </a:p>
                  </a:txBody>
                  <a:tcPr marL="5062" marR="5062" marT="5062" marB="0" anchor="b"/>
                </a:tc>
                <a:tc>
                  <a:txBody>
                    <a:bodyPr/>
                    <a:lstStyle/>
                    <a:p>
                      <a:pPr algn="l" fontAlgn="b"/>
                      <a:r>
                        <a:rPr lang="en-US" sz="2400" u="none" strike="noStrike" baseline="0" dirty="0">
                          <a:effectLst/>
                        </a:rPr>
                        <a:t>administrative assistants</a:t>
                      </a:r>
                      <a:endParaRPr lang="en-US" sz="2400" b="0" i="0" u="none" strike="noStrike" baseline="0" dirty="0">
                        <a:solidFill>
                          <a:srgbClr val="000000"/>
                        </a:solidFill>
                        <a:effectLst/>
                        <a:latin typeface="Calibri" panose="020F0502020204030204" pitchFamily="34" charset="0"/>
                      </a:endParaRPr>
                    </a:p>
                  </a:txBody>
                  <a:tcPr marL="5062" marR="5062" marT="5062" marB="0" anchor="b"/>
                </a:tc>
              </a:tr>
            </a:tbl>
          </a:graphicData>
        </a:graphic>
      </p:graphicFrame>
    </p:spTree>
    <p:extLst>
      <p:ext uri="{BB962C8B-B14F-4D97-AF65-F5344CB8AC3E}">
        <p14:creationId xmlns:p14="http://schemas.microsoft.com/office/powerpoint/2010/main" val="4604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About Supply and Demand</a:t>
            </a:r>
            <a:endParaRPr lang="en-US" dirty="0"/>
          </a:p>
        </p:txBody>
      </p:sp>
      <p:graphicFrame>
        <p:nvGraphicFramePr>
          <p:cNvPr id="5" name="Chart 4"/>
          <p:cNvGraphicFramePr>
            <a:graphicFrameLocks/>
          </p:cNvGraphicFramePr>
          <p:nvPr>
            <p:extLst/>
          </p:nvPr>
        </p:nvGraphicFramePr>
        <p:xfrm>
          <a:off x="2057400" y="1447800"/>
          <a:ext cx="57150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2243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2370</Words>
  <Application>Microsoft Office PowerPoint</Application>
  <PresentationFormat>On-screen Show (4:3)</PresentationFormat>
  <Paragraphs>419</Paragraphs>
  <Slides>32</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Arial Black</vt:lpstr>
      <vt:lpstr>Calibri</vt:lpstr>
      <vt:lpstr>Office Theme</vt:lpstr>
      <vt:lpstr>Degree Programs in Idaho that Prepare Students for High Demand STEM Careers </vt:lpstr>
      <vt:lpstr>Overview</vt:lpstr>
      <vt:lpstr>Warnings</vt:lpstr>
      <vt:lpstr>The Future of Work</vt:lpstr>
      <vt:lpstr>What is STEM?</vt:lpstr>
      <vt:lpstr>STEM or STEAM</vt:lpstr>
      <vt:lpstr>The STEM Pipeline</vt:lpstr>
      <vt:lpstr>It’s Not About Job Growth</vt:lpstr>
      <vt:lpstr>It’s About Supply and Demand</vt:lpstr>
      <vt:lpstr>Over the last 30 years we have developed an imbalance</vt:lpstr>
      <vt:lpstr>Not All STEM Fields are the Same</vt:lpstr>
      <vt:lpstr>Salaries, Payscale.com</vt:lpstr>
      <vt:lpstr>Not All STEM Fields are the Same</vt:lpstr>
      <vt:lpstr>Summary Comment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to get an engineering or computer science degree in Idaho?</vt:lpstr>
      <vt:lpstr>B.S. Degrees in Engineering and CS</vt:lpstr>
      <vt:lpstr>Technology Programs</vt:lpstr>
      <vt:lpstr>B.S. Science and Math Programs</vt:lpstr>
      <vt:lpstr>What should a H.S. student do if they want to major in engineering?</vt:lpstr>
      <vt:lpstr>How do we get more students interested in engineering?</vt:lpstr>
      <vt:lpstr>Myths about majoring in engineering</vt:lpstr>
      <vt:lpstr>AP Introduction to Engineering</vt:lpstr>
      <vt:lpstr>AP Course Content</vt:lpstr>
      <vt:lpstr>Put the E back in stEm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amoll</dc:creator>
  <cp:lastModifiedBy>SUSAN STAUFFER</cp:lastModifiedBy>
  <cp:revision>35</cp:revision>
  <dcterms:created xsi:type="dcterms:W3CDTF">2015-06-04T19:19:07Z</dcterms:created>
  <dcterms:modified xsi:type="dcterms:W3CDTF">2015-06-30T15:16:52Z</dcterms:modified>
</cp:coreProperties>
</file>