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2" r:id="rId1"/>
  </p:sldMasterIdLst>
  <p:notesMasterIdLst>
    <p:notesMasterId r:id="rId34"/>
  </p:notesMasterIdLst>
  <p:handoutMasterIdLst>
    <p:handoutMasterId r:id="rId35"/>
  </p:handoutMasterIdLst>
  <p:sldIdLst>
    <p:sldId id="256" r:id="rId2"/>
    <p:sldId id="282" r:id="rId3"/>
    <p:sldId id="257" r:id="rId4"/>
    <p:sldId id="258" r:id="rId5"/>
    <p:sldId id="295" r:id="rId6"/>
    <p:sldId id="260" r:id="rId7"/>
    <p:sldId id="276" r:id="rId8"/>
    <p:sldId id="259" r:id="rId9"/>
    <p:sldId id="261" r:id="rId10"/>
    <p:sldId id="284" r:id="rId11"/>
    <p:sldId id="285" r:id="rId12"/>
    <p:sldId id="262" r:id="rId13"/>
    <p:sldId id="263" r:id="rId14"/>
    <p:sldId id="264" r:id="rId15"/>
    <p:sldId id="265" r:id="rId16"/>
    <p:sldId id="266" r:id="rId17"/>
    <p:sldId id="277" r:id="rId18"/>
    <p:sldId id="278" r:id="rId19"/>
    <p:sldId id="287" r:id="rId20"/>
    <p:sldId id="286" r:id="rId21"/>
    <p:sldId id="288" r:id="rId22"/>
    <p:sldId id="279" r:id="rId23"/>
    <p:sldId id="294" r:id="rId24"/>
    <p:sldId id="281" r:id="rId25"/>
    <p:sldId id="289" r:id="rId26"/>
    <p:sldId id="267" r:id="rId27"/>
    <p:sldId id="271" r:id="rId28"/>
    <p:sldId id="272" r:id="rId29"/>
    <p:sldId id="274" r:id="rId30"/>
    <p:sldId id="280" r:id="rId31"/>
    <p:sldId id="283" r:id="rId32"/>
    <p:sldId id="275"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5pPr>
    <a:lvl6pPr marL="2286000" algn="l" defTabSz="914400" rtl="0" eaLnBrk="1" latinLnBrk="0" hangingPunct="1">
      <a:defRPr sz="2400" kern="1200">
        <a:solidFill>
          <a:schemeClr val="tx1"/>
        </a:solidFill>
        <a:latin typeface="Arial" charset="0"/>
        <a:ea typeface="ＭＳ Ｐゴシック" pitchFamily="8" charset="-128"/>
        <a:cs typeface="+mn-cs"/>
      </a:defRPr>
    </a:lvl6pPr>
    <a:lvl7pPr marL="2743200" algn="l" defTabSz="914400" rtl="0" eaLnBrk="1" latinLnBrk="0" hangingPunct="1">
      <a:defRPr sz="2400" kern="1200">
        <a:solidFill>
          <a:schemeClr val="tx1"/>
        </a:solidFill>
        <a:latin typeface="Arial" charset="0"/>
        <a:ea typeface="ＭＳ Ｐゴシック" pitchFamily="8" charset="-128"/>
        <a:cs typeface="+mn-cs"/>
      </a:defRPr>
    </a:lvl7pPr>
    <a:lvl8pPr marL="3200400" algn="l" defTabSz="914400" rtl="0" eaLnBrk="1" latinLnBrk="0" hangingPunct="1">
      <a:defRPr sz="2400" kern="1200">
        <a:solidFill>
          <a:schemeClr val="tx1"/>
        </a:solidFill>
        <a:latin typeface="Arial" charset="0"/>
        <a:ea typeface="ＭＳ Ｐゴシック" pitchFamily="8" charset="-128"/>
        <a:cs typeface="+mn-cs"/>
      </a:defRPr>
    </a:lvl8pPr>
    <a:lvl9pPr marL="3657600" algn="l" defTabSz="914400" rtl="0" eaLnBrk="1" latinLnBrk="0" hangingPunct="1">
      <a:defRPr sz="2400" kern="1200">
        <a:solidFill>
          <a:schemeClr val="tx1"/>
        </a:solidFill>
        <a:latin typeface="Arial" charset="0"/>
        <a:ea typeface="ＭＳ Ｐゴシック" pitchFamily="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664" autoAdjust="0"/>
  </p:normalViewPr>
  <p:slideViewPr>
    <p:cSldViewPr>
      <p:cViewPr>
        <p:scale>
          <a:sx n="65" d="100"/>
          <a:sy n="65" d="100"/>
        </p:scale>
        <p:origin x="-97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CE31EEA-F9EA-4BA8-8F64-4C2F4C12418B}" type="slidenum">
              <a:rPr lang="en-US"/>
              <a:pPr/>
              <a:t>‹#›</a:t>
            </a:fld>
            <a:endParaRPr lang="en-US"/>
          </a:p>
        </p:txBody>
      </p:sp>
    </p:spTree>
    <p:extLst>
      <p:ext uri="{BB962C8B-B14F-4D97-AF65-F5344CB8AC3E}">
        <p14:creationId xmlns:p14="http://schemas.microsoft.com/office/powerpoint/2010/main" val="3806738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75356D-C8D0-4596-8112-D5E501F5A05C}" type="datetimeFigureOut">
              <a:rPr lang="en-US" smtClean="0"/>
              <a:pPr/>
              <a:t>3/26/2014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CE5D5-1A56-4140-9345-EC3F147E05F7}" type="slidenum">
              <a:rPr lang="en-US" smtClean="0"/>
              <a:pPr/>
              <a:t>‹#›</a:t>
            </a:fld>
            <a:endParaRPr lang="en-US"/>
          </a:p>
        </p:txBody>
      </p:sp>
    </p:spTree>
    <p:extLst>
      <p:ext uri="{BB962C8B-B14F-4D97-AF65-F5344CB8AC3E}">
        <p14:creationId xmlns:p14="http://schemas.microsoft.com/office/powerpoint/2010/main" val="4229722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Joke here</a:t>
            </a:r>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Wendy breaks in and shows screen shots of the PAR and</a:t>
            </a:r>
            <a:r>
              <a:rPr lang="en-US" baseline="0" dirty="0" smtClean="0"/>
              <a:t> walks through accurate completion</a:t>
            </a:r>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BB042B2-50B9-4AFD-AACA-0590BEF5C8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2530F-D540-40C0-AEE1-C542762951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5D2B74F-6542-43A3-8B85-B447872960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412B65B-3684-46F3-88B6-B8FAEF0E156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A08B195-F5FE-4406-A3B7-60A8EFE726E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endParaRPr lang="en-US"/>
          </a:p>
        </p:txBody>
      </p:sp>
      <p:sp>
        <p:nvSpPr>
          <p:cNvPr id="10" name="Slide Number Placeholder 9"/>
          <p:cNvSpPr>
            <a:spLocks noGrp="1"/>
          </p:cNvSpPr>
          <p:nvPr>
            <p:ph type="sldNum" sz="quarter" idx="16"/>
          </p:nvPr>
        </p:nvSpPr>
        <p:spPr/>
        <p:txBody>
          <a:bodyPr rtlCol="0"/>
          <a:lstStyle/>
          <a:p>
            <a:fld id="{304CF744-D042-45A0-8BE5-DAF7CE1084A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2" name="Slide Number Placeholder 11"/>
          <p:cNvSpPr>
            <a:spLocks noGrp="1"/>
          </p:cNvSpPr>
          <p:nvPr>
            <p:ph type="sldNum" sz="quarter" idx="16"/>
          </p:nvPr>
        </p:nvSpPr>
        <p:spPr/>
        <p:txBody>
          <a:bodyPr rtlCol="0"/>
          <a:lstStyle/>
          <a:p>
            <a:fld id="{AEF0E9ED-AAC7-4052-915E-E99ADD396D6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E94FC6E-B556-42BC-81F2-8C48892DD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95A9D39-0F33-4684-BF13-26FD43A23D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33082D5-118D-4DDF-9ABB-D7CE3F49AA6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05C4E4C-7D93-4071-873C-CD33DF82BD8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FA0695E-AE66-4724-B530-DDA3F271AB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1905000"/>
            <a:ext cx="7772400" cy="1143000"/>
          </a:xfrm>
        </p:spPr>
        <p:txBody>
          <a:bodyPr>
            <a:normAutofit/>
          </a:bodyPr>
          <a:lstStyle/>
          <a:p>
            <a:pPr algn="ctr"/>
            <a:r>
              <a:rPr lang="en-US" sz="4800" dirty="0" smtClean="0"/>
              <a:t>Effort Reporting</a:t>
            </a:r>
            <a:endParaRPr lang="en-US" sz="4800" dirty="0"/>
          </a:p>
        </p:txBody>
      </p:sp>
      <p:sp>
        <p:nvSpPr>
          <p:cNvPr id="2051" name="Rectangle 3"/>
          <p:cNvSpPr>
            <a:spLocks noGrp="1" noChangeArrowheads="1"/>
          </p:cNvSpPr>
          <p:nvPr>
            <p:ph type="subTitle" idx="1"/>
          </p:nvPr>
        </p:nvSpPr>
        <p:spPr/>
        <p:txBody>
          <a:bodyPr>
            <a:normAutofit fontScale="77500" lnSpcReduction="20000"/>
          </a:bodyPr>
          <a:lstStyle/>
          <a:p>
            <a:r>
              <a:rPr lang="en-US" dirty="0" smtClean="0"/>
              <a:t>Kelly McDowell-Morgan and Wendy Kerr</a:t>
            </a:r>
          </a:p>
          <a:p>
            <a:r>
              <a:rPr lang="en-US" dirty="0" smtClean="0"/>
              <a:t>Office of Sponsored Programs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is it necessary?</a:t>
            </a:r>
            <a:endParaRPr lang="en-US" dirty="0"/>
          </a:p>
        </p:txBody>
      </p:sp>
      <p:sp>
        <p:nvSpPr>
          <p:cNvPr id="5" name="Content Placeholder 4"/>
          <p:cNvSpPr>
            <a:spLocks noGrp="1"/>
          </p:cNvSpPr>
          <p:nvPr>
            <p:ph sz="quarter" idx="1"/>
          </p:nvPr>
        </p:nvSpPr>
        <p:spPr>
          <a:xfrm>
            <a:off x="530352" y="1600200"/>
            <a:ext cx="8537448" cy="5257800"/>
          </a:xfrm>
        </p:spPr>
        <p:txBody>
          <a:bodyPr>
            <a:noAutofit/>
          </a:bodyPr>
          <a:lstStyle/>
          <a:p>
            <a:r>
              <a:rPr lang="en-US" sz="1900" b="1" dirty="0" smtClean="0"/>
              <a:t>Harvard University </a:t>
            </a:r>
          </a:p>
          <a:p>
            <a:pPr lvl="1"/>
            <a:r>
              <a:rPr lang="en-US" sz="1900" dirty="0" smtClean="0"/>
              <a:t>$3,300,000 settlement</a:t>
            </a:r>
          </a:p>
          <a:p>
            <a:pPr lvl="1"/>
            <a:r>
              <a:rPr lang="en-US" sz="1900" dirty="0" smtClean="0"/>
              <a:t>Researcher spent fewer hours than promised on a research study</a:t>
            </a:r>
          </a:p>
          <a:p>
            <a:r>
              <a:rPr lang="en-US" sz="1900" b="1" dirty="0" smtClean="0"/>
              <a:t>Johns Hopkins </a:t>
            </a:r>
          </a:p>
          <a:p>
            <a:pPr lvl="1"/>
            <a:r>
              <a:rPr lang="en-US" sz="1900" dirty="0" smtClean="0"/>
              <a:t>$2,600,000 Department Of Justice Settlement</a:t>
            </a:r>
          </a:p>
          <a:p>
            <a:pPr lvl="1"/>
            <a:r>
              <a:rPr lang="en-US" sz="1900" dirty="0" smtClean="0"/>
              <a:t>Faculty time and effort devoted to NIH grants was overstated.</a:t>
            </a:r>
          </a:p>
          <a:p>
            <a:pPr lvl="1"/>
            <a:r>
              <a:rPr lang="en-US" sz="1900" dirty="0" smtClean="0"/>
              <a:t>Knowingly overstated time worked</a:t>
            </a:r>
          </a:p>
          <a:p>
            <a:r>
              <a:rPr lang="en-US" sz="1900" b="1" dirty="0" smtClean="0"/>
              <a:t>University of Alabama at Birmingham</a:t>
            </a:r>
          </a:p>
          <a:p>
            <a:pPr lvl="1"/>
            <a:r>
              <a:rPr lang="en-US" sz="1900" dirty="0" smtClean="0"/>
              <a:t>Fined $3,400,000</a:t>
            </a:r>
          </a:p>
          <a:p>
            <a:pPr lvl="1"/>
            <a:r>
              <a:rPr lang="en-US" sz="1900" dirty="0" smtClean="0"/>
              <a:t>Two separate lawsuits under false claims act </a:t>
            </a:r>
          </a:p>
          <a:p>
            <a:pPr lvl="1"/>
            <a:r>
              <a:rPr lang="en-US" sz="1900" dirty="0" smtClean="0"/>
              <a:t>In grant applications overstated percentage of work effort the researchers were able to devote to the grant.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necessary?	</a:t>
            </a:r>
            <a:endParaRPr lang="en-US" dirty="0"/>
          </a:p>
        </p:txBody>
      </p:sp>
      <p:sp>
        <p:nvSpPr>
          <p:cNvPr id="3" name="Content Placeholder 2"/>
          <p:cNvSpPr>
            <a:spLocks noGrp="1"/>
          </p:cNvSpPr>
          <p:nvPr>
            <p:ph sz="quarter" idx="1"/>
          </p:nvPr>
        </p:nvSpPr>
        <p:spPr>
          <a:xfrm>
            <a:off x="381000" y="1600200"/>
            <a:ext cx="8610600" cy="5105400"/>
          </a:xfrm>
        </p:spPr>
        <p:txBody>
          <a:bodyPr>
            <a:normAutofit fontScale="55000" lnSpcReduction="20000"/>
          </a:bodyPr>
          <a:lstStyle/>
          <a:p>
            <a:r>
              <a:rPr lang="en-US" sz="3400" b="1" dirty="0" smtClean="0"/>
              <a:t>Northwestern University</a:t>
            </a:r>
          </a:p>
          <a:p>
            <a:pPr lvl="1"/>
            <a:r>
              <a:rPr lang="en-US" sz="3400" dirty="0" smtClean="0"/>
              <a:t>$5,500,000 DOJ Settlement-False Claims Act</a:t>
            </a:r>
          </a:p>
          <a:p>
            <a:pPr lvl="1"/>
            <a:r>
              <a:rPr lang="en-US" sz="3400" dirty="0" smtClean="0"/>
              <a:t>Researchers spent less time on NIH-sponsored projects than they reported.</a:t>
            </a:r>
          </a:p>
          <a:p>
            <a:pPr lvl="1"/>
            <a:r>
              <a:rPr lang="en-US" sz="3400" dirty="0" smtClean="0"/>
              <a:t>Misrepresentation of time spent</a:t>
            </a:r>
          </a:p>
          <a:p>
            <a:pPr lvl="1"/>
            <a:r>
              <a:rPr lang="en-US" sz="3400" dirty="0" smtClean="0"/>
              <a:t>Failed to comply with effort reporting standards</a:t>
            </a:r>
          </a:p>
          <a:p>
            <a:pPr lvl="1">
              <a:buNone/>
            </a:pPr>
            <a:endParaRPr lang="en-US" sz="3400" dirty="0" smtClean="0"/>
          </a:p>
          <a:p>
            <a:r>
              <a:rPr lang="en-US" sz="3500" b="1" dirty="0" smtClean="0"/>
              <a:t>Florida International University</a:t>
            </a:r>
          </a:p>
          <a:p>
            <a:pPr lvl="1"/>
            <a:r>
              <a:rPr lang="en-US" sz="3500" dirty="0" smtClean="0"/>
              <a:t>$11,500,000 Settlement</a:t>
            </a:r>
          </a:p>
          <a:p>
            <a:pPr lvl="1"/>
            <a:r>
              <a:rPr lang="en-US" sz="3500" dirty="0" smtClean="0"/>
              <a:t>Cost Transfers incomplete documentation</a:t>
            </a:r>
            <a:r>
              <a:rPr lang="en-US" sz="3500" b="1" dirty="0" smtClean="0"/>
              <a:t>,</a:t>
            </a:r>
            <a:r>
              <a:rPr lang="en-US" sz="3500" dirty="0" smtClean="0"/>
              <a:t> grants used as a clearing account, cost transfers after grant had closed.</a:t>
            </a:r>
          </a:p>
          <a:p>
            <a:pPr lvl="1"/>
            <a:r>
              <a:rPr lang="en-US" sz="3500" dirty="0" smtClean="0"/>
              <a:t>Audit indicated that the faculty members’ time promised had not been properly documented and did not equate to actual effort. </a:t>
            </a:r>
          </a:p>
          <a:p>
            <a:pPr lvl="1">
              <a:buNone/>
            </a:pPr>
            <a:endParaRPr lang="en-US" sz="3400" dirty="0" smtClean="0"/>
          </a:p>
          <a:p>
            <a:r>
              <a:rPr lang="en-US" sz="3700" dirty="0" smtClean="0"/>
              <a:t>Information compiled from: http://www.costaccounting.org</a:t>
            </a:r>
          </a:p>
          <a:p>
            <a:pPr lvl="1"/>
            <a:r>
              <a:rPr lang="en-US" dirty="0" smtClean="0"/>
              <a:t>Updated May 26, 2008</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Autofit/>
          </a:bodyPr>
          <a:lstStyle/>
          <a:p>
            <a:pPr algn="ctr"/>
            <a:r>
              <a:rPr lang="en-US" sz="4400" dirty="0" smtClean="0"/>
              <a:t>Or, </a:t>
            </a:r>
          </a:p>
          <a:p>
            <a:pPr algn="ctr"/>
            <a:r>
              <a:rPr lang="en-US" sz="4400" dirty="0" smtClean="0"/>
              <a:t>Wait, you want me to do what?</a:t>
            </a:r>
            <a:endParaRPr lang="en-US" sz="4400" dirty="0"/>
          </a:p>
        </p:txBody>
      </p:sp>
      <p:sp>
        <p:nvSpPr>
          <p:cNvPr id="6" name="Title 5"/>
          <p:cNvSpPr>
            <a:spLocks noGrp="1"/>
          </p:cNvSpPr>
          <p:nvPr>
            <p:ph type="title"/>
          </p:nvPr>
        </p:nvSpPr>
        <p:spPr/>
        <p:txBody>
          <a:bodyPr/>
          <a:lstStyle/>
          <a:p>
            <a:r>
              <a:rPr lang="en-US" dirty="0" smtClean="0"/>
              <a:t>Who has to do 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wedge">
                                      <p:cBhvr>
                                        <p:cTn id="1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Who has to do it?</a:t>
            </a:r>
            <a:endParaRPr lang="en-US" dirty="0"/>
          </a:p>
        </p:txBody>
      </p:sp>
      <p:sp>
        <p:nvSpPr>
          <p:cNvPr id="7" name="Content Placeholder 6"/>
          <p:cNvSpPr>
            <a:spLocks noGrp="1"/>
          </p:cNvSpPr>
          <p:nvPr>
            <p:ph sz="quarter" idx="1"/>
          </p:nvPr>
        </p:nvSpPr>
        <p:spPr/>
        <p:txBody>
          <a:bodyPr/>
          <a:lstStyle/>
          <a:p>
            <a:r>
              <a:rPr lang="en-US" sz="3200" dirty="0" smtClean="0"/>
              <a:t>A University employee is required to complete a PAR when:</a:t>
            </a:r>
          </a:p>
          <a:p>
            <a:pPr>
              <a:buNone/>
            </a:pPr>
            <a:endParaRPr lang="en-US" sz="3200" dirty="0" smtClean="0"/>
          </a:p>
          <a:p>
            <a:pPr lvl="1"/>
            <a:r>
              <a:rPr lang="en-US" sz="3200" dirty="0" smtClean="0"/>
              <a:t>Salaries/wages are partially or totally provided by: </a:t>
            </a:r>
          </a:p>
          <a:p>
            <a:pPr lvl="2"/>
            <a:r>
              <a:rPr lang="en-US" sz="3200" dirty="0" smtClean="0"/>
              <a:t>A sponsored program</a:t>
            </a:r>
          </a:p>
          <a:p>
            <a:pPr lvl="2"/>
            <a:r>
              <a:rPr lang="en-US" sz="3200" dirty="0" smtClean="0"/>
              <a:t>Federal funds</a:t>
            </a:r>
          </a:p>
          <a:p>
            <a:pPr lvl="2"/>
            <a:r>
              <a:rPr lang="en-US" sz="3200" dirty="0" smtClean="0"/>
              <a:t>Cost share</a:t>
            </a:r>
          </a:p>
          <a:p>
            <a:pPr lvl="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edge">
                                      <p:cBhvr>
                                        <p:cTn id="12" dur="20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edge">
                                      <p:cBhvr>
                                        <p:cTn id="17" dur="20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edge">
                                      <p:cBhvr>
                                        <p:cTn id="22" dur="20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edge">
                                      <p:cBhvr>
                                        <p:cTn id="27"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Who has to do it?</a:t>
            </a:r>
            <a:endParaRPr lang="en-US" dirty="0"/>
          </a:p>
        </p:txBody>
      </p:sp>
      <p:sp>
        <p:nvSpPr>
          <p:cNvPr id="7" name="Content Placeholder 6"/>
          <p:cNvSpPr>
            <a:spLocks noGrp="1"/>
          </p:cNvSpPr>
          <p:nvPr>
            <p:ph sz="quarter" idx="1"/>
          </p:nvPr>
        </p:nvSpPr>
        <p:spPr>
          <a:xfrm>
            <a:off x="612648" y="1600200"/>
            <a:ext cx="8153400" cy="5257800"/>
          </a:xfrm>
        </p:spPr>
        <p:txBody>
          <a:bodyPr>
            <a:normAutofit/>
          </a:bodyPr>
          <a:lstStyle/>
          <a:p>
            <a:r>
              <a:rPr lang="en-US" dirty="0" smtClean="0"/>
              <a:t>What if I cannot complete my PAR?</a:t>
            </a:r>
          </a:p>
          <a:p>
            <a:pPr lvl="1"/>
            <a:r>
              <a:rPr lang="en-US" dirty="0" smtClean="0"/>
              <a:t>In the event that an employee is unable to certify their effort, a responsible individual with means of verification can complete the effort report.</a:t>
            </a:r>
          </a:p>
          <a:p>
            <a:pPr>
              <a:buNone/>
            </a:pPr>
            <a:endParaRPr lang="en-US" dirty="0" smtClean="0"/>
          </a:p>
          <a:p>
            <a:r>
              <a:rPr lang="en-US" dirty="0" smtClean="0"/>
              <a:t>Cost share</a:t>
            </a:r>
          </a:p>
          <a:p>
            <a:pPr lvl="1"/>
            <a:r>
              <a:rPr lang="en-US" dirty="0" smtClean="0"/>
              <a:t>Mandatory committed</a:t>
            </a:r>
          </a:p>
          <a:p>
            <a:pPr lvl="1"/>
            <a:r>
              <a:rPr lang="en-US" dirty="0" smtClean="0"/>
              <a:t>Voluntary committed</a:t>
            </a:r>
          </a:p>
          <a:p>
            <a:pPr lvl="1"/>
            <a:r>
              <a:rPr lang="en-US" dirty="0" smtClean="0"/>
              <a:t>Voluntary uncommitted </a:t>
            </a:r>
          </a:p>
          <a:p>
            <a:pPr lvl="2"/>
            <a:r>
              <a:rPr lang="en-US" dirty="0" smtClean="0"/>
              <a:t>Not tracked or recorded</a:t>
            </a:r>
          </a:p>
          <a:p>
            <a:pPr lvl="1">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edge">
                                      <p:cBhvr>
                                        <p:cTn id="17" dur="20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edge">
                                      <p:cBhvr>
                                        <p:cTn id="22" dur="20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edge">
                                      <p:cBhvr>
                                        <p:cTn id="27" dur="20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wedge">
                                      <p:cBhvr>
                                        <p:cTn id="32" dur="20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wedge">
                                      <p:cBhvr>
                                        <p:cTn id="37" dur="2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normAutofit/>
          </a:bodyPr>
          <a:lstStyle/>
          <a:p>
            <a:pPr algn="ctr"/>
            <a:r>
              <a:rPr lang="en-US" sz="4400" dirty="0" smtClean="0"/>
              <a:t>Or, </a:t>
            </a:r>
          </a:p>
          <a:p>
            <a:pPr algn="ctr"/>
            <a:r>
              <a:rPr lang="en-US" sz="4400" dirty="0" smtClean="0"/>
              <a:t>So, how do I do this?</a:t>
            </a:r>
            <a:endParaRPr lang="en-US" sz="4400" dirty="0"/>
          </a:p>
        </p:txBody>
      </p:sp>
      <p:sp>
        <p:nvSpPr>
          <p:cNvPr id="8" name="Title 7"/>
          <p:cNvSpPr>
            <a:spLocks noGrp="1"/>
          </p:cNvSpPr>
          <p:nvPr>
            <p:ph type="title"/>
          </p:nvPr>
        </p:nvSpPr>
        <p:spPr/>
        <p:txBody>
          <a:bodyPr/>
          <a:lstStyle/>
          <a:p>
            <a:r>
              <a:rPr lang="en-US" dirty="0" smtClean="0"/>
              <a:t>How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edge">
                                      <p:cBhvr>
                                        <p:cTn id="10"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How is it done?</a:t>
            </a:r>
            <a:endParaRPr lang="en-US" dirty="0"/>
          </a:p>
        </p:txBody>
      </p:sp>
      <p:sp>
        <p:nvSpPr>
          <p:cNvPr id="9" name="Content Placeholder 8"/>
          <p:cNvSpPr>
            <a:spLocks noGrp="1"/>
          </p:cNvSpPr>
          <p:nvPr>
            <p:ph sz="quarter" idx="1"/>
          </p:nvPr>
        </p:nvSpPr>
        <p:spPr/>
        <p:txBody>
          <a:bodyPr/>
          <a:lstStyle/>
          <a:p>
            <a:r>
              <a:rPr lang="en-US" dirty="0" smtClean="0"/>
              <a:t>OSP</a:t>
            </a:r>
          </a:p>
          <a:p>
            <a:pPr lvl="1"/>
            <a:r>
              <a:rPr lang="en-US" dirty="0" smtClean="0"/>
              <a:t>OSP generates the report from employee’s payroll records</a:t>
            </a:r>
          </a:p>
          <a:p>
            <a:pPr lvl="1"/>
            <a:r>
              <a:rPr lang="en-US" dirty="0" smtClean="0"/>
              <a:t>OSP does not create, calculate, or alter the numbers in any way </a:t>
            </a:r>
          </a:p>
          <a:p>
            <a:pPr lvl="1"/>
            <a:r>
              <a:rPr lang="en-US" dirty="0" smtClean="0"/>
              <a:t>The interactive form is then sent to the DGA for initial review</a:t>
            </a:r>
          </a:p>
          <a:p>
            <a:pPr>
              <a:buNone/>
            </a:pPr>
            <a:endParaRPr lang="en-US" dirty="0"/>
          </a:p>
        </p:txBody>
      </p:sp>
      <p:pic>
        <p:nvPicPr>
          <p:cNvPr id="5121" name="Picture 1" descr="C:\Program Files\Microsoft Office\MEDIA\CAGCAT10\j0301252.wmf"/>
          <p:cNvPicPr>
            <a:picLocks noChangeAspect="1" noChangeArrowheads="1"/>
          </p:cNvPicPr>
          <p:nvPr/>
        </p:nvPicPr>
        <p:blipFill>
          <a:blip r:embed="rId2"/>
          <a:srcRect/>
          <a:stretch>
            <a:fillRect/>
          </a:stretch>
        </p:blipFill>
        <p:spPr bwMode="auto">
          <a:xfrm>
            <a:off x="5334000" y="4648200"/>
            <a:ext cx="1829714" cy="15654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edge">
                                      <p:cBhvr>
                                        <p:cTn id="10" dur="2000"/>
                                        <p:tgtEl>
                                          <p:spTgt spid="9">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wedge">
                                      <p:cBhvr>
                                        <p:cTn id="13" dur="2000"/>
                                        <p:tgtEl>
                                          <p:spTgt spid="9">
                                            <p:txEl>
                                              <p:pRg st="3" end="3"/>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wedge">
                                      <p:cBhvr>
                                        <p:cTn id="16"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
          </p:nvPr>
        </p:nvSpPr>
        <p:spPr/>
        <p:txBody>
          <a:bodyPr/>
          <a:lstStyle/>
          <a:p>
            <a:r>
              <a:rPr lang="en-US" dirty="0" smtClean="0"/>
              <a:t>DGA’s</a:t>
            </a:r>
          </a:p>
          <a:p>
            <a:pPr lvl="1"/>
            <a:r>
              <a:rPr lang="en-US" dirty="0" smtClean="0"/>
              <a:t>Verify the information</a:t>
            </a:r>
          </a:p>
          <a:p>
            <a:pPr lvl="1"/>
            <a:r>
              <a:rPr lang="en-US" dirty="0" smtClean="0"/>
              <a:t>Add cost share data</a:t>
            </a:r>
          </a:p>
          <a:p>
            <a:pPr lvl="1"/>
            <a:r>
              <a:rPr lang="en-US" dirty="0" smtClean="0"/>
              <a:t>Initial check for errors</a:t>
            </a:r>
          </a:p>
          <a:p>
            <a:pPr lvl="2"/>
            <a:r>
              <a:rPr lang="en-US" dirty="0" smtClean="0"/>
              <a:t>Initiate payroll cost transfer if necessary </a:t>
            </a:r>
          </a:p>
          <a:p>
            <a:pPr lvl="1"/>
            <a:r>
              <a:rPr lang="en-US" dirty="0" smtClean="0"/>
              <a:t>Notify OSP of any terminated employees</a:t>
            </a:r>
            <a:endParaRPr lang="en-US" dirty="0"/>
          </a:p>
        </p:txBody>
      </p:sp>
      <p:sp>
        <p:nvSpPr>
          <p:cNvPr id="9" name="Title 8"/>
          <p:cNvSpPr>
            <a:spLocks noGrp="1"/>
          </p:cNvSpPr>
          <p:nvPr>
            <p:ph type="title"/>
          </p:nvPr>
        </p:nvSpPr>
        <p:spPr>
          <a:xfrm>
            <a:off x="609600" y="228600"/>
            <a:ext cx="8153400" cy="990600"/>
          </a:xfrm>
        </p:spPr>
        <p:txBody>
          <a:bodyPr/>
          <a:lstStyle/>
          <a:p>
            <a:r>
              <a:rPr lang="en-US" dirty="0" smtClean="0"/>
              <a:t>How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edge">
                                      <p:cBhvr>
                                        <p:cTn id="10" dur="2000"/>
                                        <p:tgtEl>
                                          <p:spTgt spid="8">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edge">
                                      <p:cBhvr>
                                        <p:cTn id="13" dur="2000"/>
                                        <p:tgtEl>
                                          <p:spTgt spid="8">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edge">
                                      <p:cBhvr>
                                        <p:cTn id="16" dur="2000"/>
                                        <p:tgtEl>
                                          <p:spTgt spid="8">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wedge">
                                      <p:cBhvr>
                                        <p:cTn id="19" dur="2000"/>
                                        <p:tgtEl>
                                          <p:spTgt spid="8">
                                            <p:txEl>
                                              <p:pRg st="4" end="4"/>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wedge">
                                      <p:cBhvr>
                                        <p:cTn id="22"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p:txBody>
          <a:bodyPr>
            <a:normAutofit/>
          </a:bodyPr>
          <a:lstStyle/>
          <a:p>
            <a:r>
              <a:rPr lang="en-US" sz="3600" dirty="0" smtClean="0"/>
              <a:t>PI</a:t>
            </a:r>
          </a:p>
          <a:p>
            <a:pPr lvl="1"/>
            <a:r>
              <a:rPr lang="en-US" sz="3600" dirty="0" smtClean="0"/>
              <a:t>Will receive three notices when PARs are due</a:t>
            </a:r>
          </a:p>
          <a:p>
            <a:pPr lvl="2"/>
            <a:r>
              <a:rPr lang="en-US" sz="3200" dirty="0" smtClean="0"/>
              <a:t>Must be completed within 30 working days</a:t>
            </a:r>
          </a:p>
          <a:p>
            <a:pPr lvl="2">
              <a:buNone/>
            </a:pPr>
            <a:endParaRPr lang="en-US" dirty="0"/>
          </a:p>
        </p:txBody>
      </p:sp>
      <p:pic>
        <p:nvPicPr>
          <p:cNvPr id="5123" name="Picture 3" descr="C:\Program Files\Microsoft Office\MEDIA\CAGCAT10\j0287005.wmf"/>
          <p:cNvPicPr>
            <a:picLocks noChangeAspect="1" noChangeArrowheads="1"/>
          </p:cNvPicPr>
          <p:nvPr/>
        </p:nvPicPr>
        <p:blipFill>
          <a:blip r:embed="rId3"/>
          <a:srcRect/>
          <a:stretch>
            <a:fillRect/>
          </a:stretch>
        </p:blipFill>
        <p:spPr bwMode="auto">
          <a:xfrm>
            <a:off x="3886200" y="4191000"/>
            <a:ext cx="1358020" cy="233126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edge">
                                      <p:cBhvr>
                                        <p:cTn id="7" dur="2000"/>
                                        <p:tgtEl>
                                          <p:spTgt spid="3">
                                            <p:txEl>
                                              <p:pRg st="1" end="1"/>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edge">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sz="quarter" idx="1"/>
          </p:nvPr>
        </p:nvGraphicFramePr>
        <p:xfrm>
          <a:off x="2133600" y="1527175"/>
          <a:ext cx="5032375" cy="5330825"/>
        </p:xfrm>
        <a:graphic>
          <a:graphicData uri="http://schemas.openxmlformats.org/presentationml/2006/ole">
            <mc:AlternateContent xmlns:mc="http://schemas.openxmlformats.org/markup-compatibility/2006">
              <mc:Choice xmlns:v="urn:schemas-microsoft-com:vml" Requires="v">
                <p:oleObj spid="_x0000_s1027"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t="7274" b="10910"/>
                      <a:stretch>
                        <a:fillRect/>
                      </a:stretch>
                    </p:blipFill>
                    <p:spPr bwMode="auto">
                      <a:xfrm>
                        <a:off x="2133600" y="1527175"/>
                        <a:ext cx="5032375" cy="5330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t>How is it done?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Quick quiz</a:t>
            </a:r>
            <a:endParaRPr lang="en-US" dirty="0"/>
          </a:p>
        </p:txBody>
      </p:sp>
      <p:sp>
        <p:nvSpPr>
          <p:cNvPr id="5" name="Content Placeholder 4"/>
          <p:cNvSpPr>
            <a:spLocks noGrp="1"/>
          </p:cNvSpPr>
          <p:nvPr>
            <p:ph sz="quarter" idx="1"/>
          </p:nvPr>
        </p:nvSpPr>
        <p:spPr>
          <a:xfrm>
            <a:off x="381000" y="1589566"/>
            <a:ext cx="3886200" cy="5116033"/>
          </a:xfrm>
        </p:spPr>
        <p:txBody>
          <a:bodyPr>
            <a:normAutofit fontScale="25000" lnSpcReduction="20000"/>
          </a:bodyPr>
          <a:lstStyle/>
          <a:p>
            <a:pPr>
              <a:buNone/>
            </a:pPr>
            <a:r>
              <a:rPr lang="en-US" sz="5600" b="1" dirty="0" smtClean="0"/>
              <a:t>1) A PAR is?</a:t>
            </a:r>
            <a:endParaRPr lang="en-US" sz="5600" dirty="0" smtClean="0"/>
          </a:p>
          <a:p>
            <a:pPr>
              <a:buNone/>
            </a:pPr>
            <a:r>
              <a:rPr lang="en-US" sz="5600" dirty="0" smtClean="0"/>
              <a:t>A.  An accurate estimation of the effort someone devotes to their various activities based on payroll</a:t>
            </a:r>
          </a:p>
          <a:p>
            <a:pPr>
              <a:buNone/>
            </a:pPr>
            <a:r>
              <a:rPr lang="en-US" sz="5600" dirty="0" smtClean="0"/>
              <a:t>B.  A report only required by the University of Idaho for internal checks</a:t>
            </a:r>
          </a:p>
          <a:p>
            <a:pPr>
              <a:buNone/>
            </a:pPr>
            <a:r>
              <a:rPr lang="en-US" sz="5600" dirty="0" smtClean="0"/>
              <a:t>C. An exact account of the time devoted to a sponsored project</a:t>
            </a:r>
          </a:p>
          <a:p>
            <a:pPr>
              <a:buNone/>
            </a:pPr>
            <a:r>
              <a:rPr lang="en-US" sz="5600" dirty="0" smtClean="0"/>
              <a:t>D. A real pain</a:t>
            </a:r>
          </a:p>
          <a:p>
            <a:pPr>
              <a:buNone/>
            </a:pPr>
            <a:r>
              <a:rPr lang="en-US" sz="5600" b="1" dirty="0" smtClean="0"/>
              <a:t>2) Inaccurate effort reporting affects   </a:t>
            </a:r>
            <a:endParaRPr lang="en-US" sz="5600" dirty="0" smtClean="0"/>
          </a:p>
          <a:p>
            <a:pPr>
              <a:buNone/>
            </a:pPr>
            <a:r>
              <a:rPr lang="en-US" sz="5600" dirty="0" smtClean="0"/>
              <a:t>A. The potential research opportunities for the PI</a:t>
            </a:r>
          </a:p>
          <a:p>
            <a:pPr>
              <a:buNone/>
            </a:pPr>
            <a:r>
              <a:rPr lang="en-US" sz="5600" dirty="0" smtClean="0"/>
              <a:t>B. The future funding for the University</a:t>
            </a:r>
          </a:p>
          <a:p>
            <a:pPr>
              <a:buNone/>
            </a:pPr>
            <a:r>
              <a:rPr lang="en-US" sz="5600" dirty="0" smtClean="0"/>
              <a:t>C. None of the above</a:t>
            </a:r>
          </a:p>
          <a:p>
            <a:pPr>
              <a:buNone/>
            </a:pPr>
            <a:r>
              <a:rPr lang="en-US" sz="5600" dirty="0" smtClean="0"/>
              <a:t>D. A and B</a:t>
            </a:r>
          </a:p>
          <a:p>
            <a:pPr>
              <a:buNone/>
            </a:pPr>
            <a:r>
              <a:rPr lang="en-US" sz="5600" b="1" dirty="0" smtClean="0"/>
              <a:t>3) Individuals who are paid on a sponsored project are obligated to complete an effort report.</a:t>
            </a:r>
            <a:endParaRPr lang="en-US" sz="5600" dirty="0" smtClean="0"/>
          </a:p>
          <a:p>
            <a:pPr>
              <a:buNone/>
            </a:pPr>
            <a:r>
              <a:rPr lang="en-US" sz="5600" dirty="0" smtClean="0"/>
              <a:t>A. True </a:t>
            </a:r>
          </a:p>
          <a:p>
            <a:pPr>
              <a:buNone/>
            </a:pPr>
            <a:r>
              <a:rPr lang="en-US" sz="5600" dirty="0" smtClean="0"/>
              <a:t>B. False </a:t>
            </a:r>
          </a:p>
          <a:p>
            <a:pPr>
              <a:buNone/>
            </a:pPr>
            <a:r>
              <a:rPr lang="en-US" sz="5600" dirty="0" smtClean="0"/>
              <a:t>C. It depends </a:t>
            </a:r>
          </a:p>
          <a:p>
            <a:pPr>
              <a:buNone/>
            </a:pPr>
            <a:endParaRPr lang="en-US" sz="5600" dirty="0" smtClean="0"/>
          </a:p>
          <a:p>
            <a:endParaRPr lang="en-US" dirty="0"/>
          </a:p>
        </p:txBody>
      </p:sp>
      <p:sp>
        <p:nvSpPr>
          <p:cNvPr id="6" name="Content Placeholder 5"/>
          <p:cNvSpPr>
            <a:spLocks noGrp="1"/>
          </p:cNvSpPr>
          <p:nvPr>
            <p:ph sz="quarter" idx="2"/>
          </p:nvPr>
        </p:nvSpPr>
        <p:spPr>
          <a:xfrm>
            <a:off x="4648200" y="1524000"/>
            <a:ext cx="4114800" cy="5638800"/>
          </a:xfrm>
        </p:spPr>
        <p:txBody>
          <a:bodyPr>
            <a:noAutofit/>
          </a:bodyPr>
          <a:lstStyle/>
          <a:p>
            <a:pPr>
              <a:buNone/>
            </a:pPr>
            <a:r>
              <a:rPr lang="en-US" sz="1300" b="1" dirty="0" smtClean="0"/>
              <a:t>4) The current Effort Report can only be certified by</a:t>
            </a:r>
            <a:endParaRPr lang="en-US" sz="1300" dirty="0" smtClean="0"/>
          </a:p>
          <a:p>
            <a:pPr>
              <a:buNone/>
            </a:pPr>
            <a:r>
              <a:rPr lang="en-US" sz="1300" dirty="0" smtClean="0"/>
              <a:t>A. The employee</a:t>
            </a:r>
          </a:p>
          <a:p>
            <a:pPr>
              <a:buNone/>
            </a:pPr>
            <a:r>
              <a:rPr lang="en-US" sz="1300" dirty="0" smtClean="0"/>
              <a:t>B. The DGA</a:t>
            </a:r>
          </a:p>
          <a:p>
            <a:pPr>
              <a:buNone/>
            </a:pPr>
            <a:r>
              <a:rPr lang="en-US" sz="1300" dirty="0" smtClean="0"/>
              <a:t>C. OSP </a:t>
            </a:r>
          </a:p>
          <a:p>
            <a:pPr>
              <a:buNone/>
            </a:pPr>
            <a:r>
              <a:rPr lang="en-US" sz="1300" dirty="0" smtClean="0"/>
              <a:t>D. The employee or someone with comprehensive knowledge of their work</a:t>
            </a:r>
          </a:p>
          <a:p>
            <a:pPr>
              <a:buNone/>
            </a:pPr>
            <a:r>
              <a:rPr lang="en-US" sz="1300" dirty="0" smtClean="0"/>
              <a:t>E. All of the above</a:t>
            </a:r>
          </a:p>
          <a:p>
            <a:pPr>
              <a:buNone/>
            </a:pPr>
            <a:r>
              <a:rPr lang="en-US" sz="1300" b="1" dirty="0" smtClean="0"/>
              <a:t>5) Per current UI policy, PARs are certified</a:t>
            </a:r>
            <a:endParaRPr lang="en-US" sz="1300" dirty="0" smtClean="0"/>
          </a:p>
          <a:p>
            <a:pPr>
              <a:buNone/>
            </a:pPr>
            <a:r>
              <a:rPr lang="en-US" sz="1300" dirty="0" smtClean="0"/>
              <a:t>A. Weekly</a:t>
            </a:r>
          </a:p>
          <a:p>
            <a:pPr>
              <a:buNone/>
            </a:pPr>
            <a:r>
              <a:rPr lang="en-US" sz="1300" dirty="0" smtClean="0"/>
              <a:t>B. Monthly</a:t>
            </a:r>
          </a:p>
          <a:p>
            <a:pPr>
              <a:buNone/>
            </a:pPr>
            <a:r>
              <a:rPr lang="en-US" sz="1300" dirty="0" smtClean="0"/>
              <a:t>C. Semester-</a:t>
            </a:r>
            <a:r>
              <a:rPr lang="en-US" sz="1300" dirty="0" err="1" smtClean="0"/>
              <a:t>ly</a:t>
            </a:r>
            <a:r>
              <a:rPr lang="en-US" sz="1300" dirty="0" smtClean="0"/>
              <a:t> </a:t>
            </a:r>
          </a:p>
          <a:p>
            <a:pPr>
              <a:buNone/>
            </a:pPr>
            <a:r>
              <a:rPr lang="en-US" sz="1300" dirty="0" smtClean="0"/>
              <a:t>D. Yearly </a:t>
            </a:r>
          </a:p>
          <a:p>
            <a:pPr>
              <a:buNone/>
            </a:pPr>
            <a:r>
              <a:rPr lang="en-US" sz="1300" b="1" dirty="0" smtClean="0"/>
              <a:t>6) In what scenario would one need to enter text into the “Notes” section of the PAR?</a:t>
            </a:r>
            <a:endParaRPr lang="en-US" sz="1300" dirty="0" smtClean="0"/>
          </a:p>
          <a:p>
            <a:pPr>
              <a:buNone/>
            </a:pPr>
            <a:r>
              <a:rPr lang="en-US" sz="1300" dirty="0" smtClean="0"/>
              <a:t>A. If there are no problems with the PAR</a:t>
            </a:r>
          </a:p>
          <a:p>
            <a:pPr>
              <a:buNone/>
            </a:pPr>
            <a:r>
              <a:rPr lang="en-US" sz="1300" dirty="0" smtClean="0"/>
              <a:t>B.  If a payroll cost transfer needs to be done</a:t>
            </a:r>
          </a:p>
          <a:p>
            <a:pPr>
              <a:buNone/>
            </a:pPr>
            <a:r>
              <a:rPr lang="en-US" sz="1300" dirty="0" smtClean="0"/>
              <a:t>C.  If the effort reflected in the PAR does not account for actual effort</a:t>
            </a:r>
          </a:p>
          <a:p>
            <a:pPr>
              <a:buNone/>
            </a:pPr>
            <a:r>
              <a:rPr lang="en-US" sz="1300" dirty="0" smtClean="0"/>
              <a:t>D.  To say hello to Wendy </a:t>
            </a:r>
            <a:endParaRPr lang="en-US"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xEl>
                                              <p:pRg st="7" end="7"/>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
                                            <p:txEl>
                                              <p:pRg st="8" end="8"/>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
                                            <p:txEl>
                                              <p:pRg st="12" end="1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
                                            <p:txEl>
                                              <p:pRg st="13" end="1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
                                            <p:txEl>
                                              <p:pRg st="14" end="14"/>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graphicFrame>
        <p:nvGraphicFramePr>
          <p:cNvPr id="4" name="Content Placeholder 3"/>
          <p:cNvGraphicFramePr>
            <a:graphicFrameLocks noGrp="1" noChangeAspect="1"/>
          </p:cNvGraphicFramePr>
          <p:nvPr>
            <p:ph sz="quarter" idx="1"/>
          </p:nvPr>
        </p:nvGraphicFramePr>
        <p:xfrm>
          <a:off x="914400" y="1752600"/>
          <a:ext cx="7659054" cy="5105400"/>
        </p:xfrm>
        <a:graphic>
          <a:graphicData uri="http://schemas.openxmlformats.org/presentationml/2006/ole">
            <mc:AlternateContent xmlns:mc="http://schemas.openxmlformats.org/markup-compatibility/2006">
              <mc:Choice xmlns:v="urn:schemas-microsoft-com:vml" Requires="v">
                <p:oleObj spid="_x0000_s2051"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t="6061" b="42430"/>
                      <a:stretch>
                        <a:fillRect/>
                      </a:stretch>
                    </p:blipFill>
                    <p:spPr bwMode="auto">
                      <a:xfrm>
                        <a:off x="914400" y="1752600"/>
                        <a:ext cx="7659054" cy="510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graphicFrame>
        <p:nvGraphicFramePr>
          <p:cNvPr id="4" name="Content Placeholder 3"/>
          <p:cNvGraphicFramePr>
            <a:graphicFrameLocks noGrp="1" noChangeAspect="1"/>
          </p:cNvGraphicFramePr>
          <p:nvPr>
            <p:ph sz="quarter" idx="1"/>
          </p:nvPr>
        </p:nvGraphicFramePr>
        <p:xfrm>
          <a:off x="457200" y="1676400"/>
          <a:ext cx="7919317" cy="4038600"/>
        </p:xfrm>
        <a:graphic>
          <a:graphicData uri="http://schemas.openxmlformats.org/presentationml/2006/ole">
            <mc:AlternateContent xmlns:mc="http://schemas.openxmlformats.org/markup-compatibility/2006">
              <mc:Choice xmlns:v="urn:schemas-microsoft-com:vml" Requires="v">
                <p:oleObj spid="_x0000_s3075" name="Acrobat Document" r:id="rId3" imgW="5830114" imgH="7542857" progId="AcroExch.Document.7">
                  <p:embed/>
                </p:oleObj>
              </mc:Choice>
              <mc:Fallback>
                <p:oleObj name="Acrobat Document" r:id="rId3" imgW="5830114" imgH="7542857" progId="AcroExch.Document.7">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b="60614"/>
                      <a:stretch>
                        <a:fillRect/>
                      </a:stretch>
                    </p:blipFill>
                    <p:spPr bwMode="auto">
                      <a:xfrm>
                        <a:off x="457200" y="1676400"/>
                        <a:ext cx="7919317" cy="403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	</a:t>
            </a:r>
            <a:endParaRPr lang="en-US" dirty="0"/>
          </a:p>
        </p:txBody>
      </p:sp>
      <p:sp>
        <p:nvSpPr>
          <p:cNvPr id="3" name="Content Placeholder 2"/>
          <p:cNvSpPr>
            <a:spLocks noGrp="1"/>
          </p:cNvSpPr>
          <p:nvPr>
            <p:ph sz="quarter" idx="1"/>
          </p:nvPr>
        </p:nvSpPr>
        <p:spPr/>
        <p:txBody>
          <a:bodyPr/>
          <a:lstStyle/>
          <a:p>
            <a:r>
              <a:rPr lang="en-US" dirty="0" smtClean="0"/>
              <a:t>PI</a:t>
            </a:r>
          </a:p>
          <a:p>
            <a:pPr lvl="1"/>
            <a:r>
              <a:rPr lang="en-US" dirty="0" smtClean="0"/>
              <a:t>Log in to </a:t>
            </a:r>
            <a:r>
              <a:rPr lang="en-US" dirty="0" err="1" smtClean="0"/>
              <a:t>VandalWeb</a:t>
            </a:r>
            <a:r>
              <a:rPr lang="en-US" dirty="0" smtClean="0"/>
              <a:t> to access the PAR</a:t>
            </a:r>
          </a:p>
          <a:p>
            <a:pPr lvl="1"/>
            <a:r>
              <a:rPr lang="en-US" dirty="0" smtClean="0"/>
              <a:t>Talk with DGA first if there are problems</a:t>
            </a:r>
          </a:p>
          <a:p>
            <a:pPr lvl="2"/>
            <a:r>
              <a:rPr lang="en-US" dirty="0" smtClean="0"/>
              <a:t>Cost share, effort etc.</a:t>
            </a:r>
          </a:p>
          <a:p>
            <a:pPr lvl="1"/>
            <a:r>
              <a:rPr lang="en-US" dirty="0" smtClean="0"/>
              <a:t>Notes section</a:t>
            </a:r>
          </a:p>
          <a:p>
            <a:pPr lvl="2"/>
            <a:r>
              <a:rPr lang="en-US" dirty="0" smtClean="0"/>
              <a:t>Use for unusual circumstances (i.e. Academic Year employees paid over 12 months - “I work in the academic year on budget XYZ, but am paid over 12 months.  No work was performed on budget XYZ during this time, I just received spread pay during this time period”)</a:t>
            </a:r>
          </a:p>
          <a:p>
            <a:pPr lvl="1">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a:t>
            </a:r>
            <a:r>
              <a:rPr lang="en-US" dirty="0" smtClean="0"/>
              <a:t>. . .the University requires that faculty and professional staff certify actual effort expended in terms of percentages of effort . . . Calculating effort using a percentage basis fosters faculty and staff compliance with effort reporting requirements by encouraging an individual to estimate his or her effort on a given activity as a percentage of his or her total University activities rather than as a fraction of a fixed time-period (such as the forty hour week). This process acknowledges that some fluctuation in effort levels is inherent in the conduct of academic activities.”</a:t>
            </a:r>
          </a:p>
          <a:p>
            <a:pPr lvl="3"/>
            <a:r>
              <a:rPr lang="en-US" dirty="0" smtClean="0"/>
              <a:t>University of Idaho APM 45.09 D-2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p:txBody>
          <a:bodyPr/>
          <a:lstStyle/>
          <a:p>
            <a:r>
              <a:rPr lang="en-US" dirty="0" smtClean="0"/>
              <a:t>“ . . . It is recognized that, in an academic setting, teaching, research, service, and administration are often inextricably intermingled.  A precise assessment of factors that contribute to costs is not always feasible, nor is it expected.  Reliance, therefore, is placed on estimates in which a degree of tolerance is appropriate.”</a:t>
            </a:r>
          </a:p>
          <a:p>
            <a:pPr lvl="5"/>
            <a:r>
              <a:rPr lang="en-US" dirty="0" smtClean="0"/>
              <a:t>OMB Circular A-21 J10b(1)(c).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a:xfrm>
            <a:off x="612648" y="1600200"/>
            <a:ext cx="8153400" cy="5029200"/>
          </a:xfrm>
        </p:spPr>
        <p:txBody>
          <a:bodyPr/>
          <a:lstStyle/>
          <a:p>
            <a:pPr lvl="1"/>
            <a:r>
              <a:rPr lang="en-US" sz="3200" dirty="0" smtClean="0"/>
              <a:t>Two types of certification</a:t>
            </a:r>
          </a:p>
          <a:p>
            <a:pPr lvl="2"/>
            <a:r>
              <a:rPr lang="en-US" sz="2400" dirty="0" smtClean="0"/>
              <a:t>Regular</a:t>
            </a:r>
          </a:p>
          <a:p>
            <a:pPr lvl="3"/>
            <a:r>
              <a:rPr lang="en-US" sz="2400" dirty="0" smtClean="0"/>
              <a:t>Everything looks the way it should (+/- 5%)</a:t>
            </a:r>
          </a:p>
          <a:p>
            <a:pPr lvl="2"/>
            <a:r>
              <a:rPr lang="en-US" sz="2400" dirty="0" smtClean="0"/>
              <a:t>Provisional</a:t>
            </a:r>
          </a:p>
          <a:p>
            <a:pPr lvl="3"/>
            <a:r>
              <a:rPr lang="en-US" sz="2400" dirty="0" smtClean="0"/>
              <a:t>The PAR is incorrect by a larger deviation than 5%</a:t>
            </a:r>
          </a:p>
          <a:p>
            <a:pPr lvl="3"/>
            <a:r>
              <a:rPr lang="en-US" sz="2400" dirty="0" smtClean="0"/>
              <a:t>Indicate on the PAR that there will be changes</a:t>
            </a:r>
          </a:p>
          <a:p>
            <a:pPr lvl="3"/>
            <a:r>
              <a:rPr lang="en-US" sz="2400" dirty="0" smtClean="0"/>
              <a:t>Initiate payroll cost transfer</a:t>
            </a:r>
          </a:p>
          <a:p>
            <a:pPr lvl="3"/>
            <a:r>
              <a:rPr lang="en-US" sz="2400" dirty="0" smtClean="0"/>
              <a:t>Once the transfer is completed, the correct allocations will flood into the PAR</a:t>
            </a:r>
          </a:p>
          <a:p>
            <a:pPr lvl="3"/>
            <a:r>
              <a:rPr lang="en-US" sz="2400" dirty="0" smtClean="0"/>
              <a:t>Recertify, this time as a regular certification</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How is it done?</a:t>
            </a:r>
            <a:endParaRPr lang="en-US" dirty="0"/>
          </a:p>
        </p:txBody>
      </p:sp>
      <p:sp>
        <p:nvSpPr>
          <p:cNvPr id="9" name="Content Placeholder 8"/>
          <p:cNvSpPr>
            <a:spLocks noGrp="1"/>
          </p:cNvSpPr>
          <p:nvPr>
            <p:ph sz="quarter" idx="1"/>
          </p:nvPr>
        </p:nvSpPr>
        <p:spPr/>
        <p:txBody>
          <a:bodyPr/>
          <a:lstStyle/>
          <a:p>
            <a:r>
              <a:rPr lang="en-US" dirty="0" smtClean="0"/>
              <a:t>Back to OSP</a:t>
            </a:r>
          </a:p>
          <a:p>
            <a:pPr lvl="1"/>
            <a:r>
              <a:rPr lang="en-US" dirty="0" smtClean="0"/>
              <a:t>OSP reviews for accuracy</a:t>
            </a:r>
          </a:p>
          <a:p>
            <a:pPr lvl="1"/>
            <a:r>
              <a:rPr lang="en-US" dirty="0" smtClean="0"/>
              <a:t>Notifies DGA and PI if changes are needed</a:t>
            </a:r>
          </a:p>
          <a:p>
            <a:pPr lvl="2"/>
            <a:r>
              <a:rPr lang="en-US" dirty="0" smtClean="0"/>
              <a:t>Cost share over/under what was proposed or mandated</a:t>
            </a:r>
          </a:p>
          <a:p>
            <a:pPr lvl="2"/>
            <a:r>
              <a:rPr lang="en-US" dirty="0" smtClean="0"/>
              <a:t>Notes are confusing or in conflict with the data on the PAR</a:t>
            </a:r>
          </a:p>
          <a:p>
            <a:pPr lvl="1"/>
            <a:endParaRPr lang="en-US" dirty="0"/>
          </a:p>
        </p:txBody>
      </p:sp>
      <p:pic>
        <p:nvPicPr>
          <p:cNvPr id="4098" name="Picture 2" descr="C:\Program Files\Microsoft Office\MEDIA\CAGCAT10\j0292020.wmf"/>
          <p:cNvPicPr>
            <a:picLocks noChangeAspect="1" noChangeArrowheads="1"/>
          </p:cNvPicPr>
          <p:nvPr/>
        </p:nvPicPr>
        <p:blipFill>
          <a:blip r:embed="rId2"/>
          <a:srcRect/>
          <a:stretch>
            <a:fillRect/>
          </a:stretch>
        </p:blipFill>
        <p:spPr bwMode="auto">
          <a:xfrm>
            <a:off x="5715000" y="4191000"/>
            <a:ext cx="1869034" cy="17739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edge">
                                      <p:cBhvr>
                                        <p:cTn id="10" dur="2000"/>
                                        <p:tgtEl>
                                          <p:spTgt spid="9">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edge">
                                      <p:cBhvr>
                                        <p:cTn id="13" dur="2000"/>
                                        <p:tgtEl>
                                          <p:spTgt spid="9">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wedge">
                                      <p:cBhvr>
                                        <p:cTn id="16" dur="2000"/>
                                        <p:tgtEl>
                                          <p:spTgt spid="9">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wedge">
                                      <p:cBhvr>
                                        <p:cTn id="19"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rmAutofit/>
          </a:bodyPr>
          <a:lstStyle/>
          <a:p>
            <a:pPr algn="ctr"/>
            <a:r>
              <a:rPr lang="en-US" sz="3600" dirty="0" smtClean="0"/>
              <a:t>Or,</a:t>
            </a:r>
          </a:p>
          <a:p>
            <a:pPr algn="ctr"/>
            <a:r>
              <a:rPr lang="en-US" sz="3600" dirty="0" smtClean="0"/>
              <a:t>You want this, when?</a:t>
            </a:r>
            <a:endParaRPr lang="en-US" sz="3600" dirty="0"/>
          </a:p>
        </p:txBody>
      </p:sp>
      <p:sp>
        <p:nvSpPr>
          <p:cNvPr id="6" name="Title 5"/>
          <p:cNvSpPr>
            <a:spLocks noGrp="1"/>
          </p:cNvSpPr>
          <p:nvPr>
            <p:ph type="title"/>
          </p:nvPr>
        </p:nvSpPr>
        <p:spPr/>
        <p:txBody>
          <a:bodyPr/>
          <a:lstStyle/>
          <a:p>
            <a:r>
              <a:rPr lang="en-US" dirty="0" smtClean="0"/>
              <a:t>When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wedge">
                                      <p:cBhvr>
                                        <p:cTn id="1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When is it done?</a:t>
            </a:r>
            <a:endParaRPr lang="en-US" dirty="0"/>
          </a:p>
        </p:txBody>
      </p:sp>
      <p:sp>
        <p:nvSpPr>
          <p:cNvPr id="8" name="Text Box 7"/>
          <p:cNvSpPr txBox="1">
            <a:spLocks noGrp="1" noChangeArrowheads="1"/>
          </p:cNvSpPr>
          <p:nvPr>
            <p:ph sz="quarter" idx="1"/>
          </p:nvPr>
        </p:nvSpPr>
        <p:spPr bwMode="auto">
          <a:xfrm>
            <a:off x="612648" y="1600200"/>
            <a:ext cx="8153400" cy="5781070"/>
          </a:xfrm>
          <a:prstGeom prst="rect">
            <a:avLst/>
          </a:prstGeom>
          <a:noFill/>
          <a:ln w="9525">
            <a:noFill/>
            <a:miter lim="800000"/>
            <a:headEnd/>
            <a:tailEnd/>
          </a:ln>
          <a:effectLst/>
        </p:spPr>
        <p:txBody>
          <a:bodyPr>
            <a:spAutoFit/>
          </a:bodyPr>
          <a:lstStyle/>
          <a:p>
            <a:r>
              <a:rPr lang="en-US" dirty="0" smtClean="0"/>
              <a:t>Effort reports are currently completed at the close of every academic term</a:t>
            </a:r>
          </a:p>
          <a:p>
            <a:pPr lvl="1"/>
            <a:r>
              <a:rPr lang="en-US" dirty="0" smtClean="0"/>
              <a:t>Fall</a:t>
            </a:r>
          </a:p>
          <a:p>
            <a:pPr lvl="1"/>
            <a:r>
              <a:rPr lang="en-US" dirty="0" smtClean="0"/>
              <a:t>Spring</a:t>
            </a:r>
          </a:p>
          <a:p>
            <a:pPr lvl="1"/>
            <a:r>
              <a:rPr lang="en-US" dirty="0" smtClean="0"/>
              <a:t>Summer</a:t>
            </a:r>
          </a:p>
          <a:p>
            <a:r>
              <a:rPr lang="en-US" dirty="0" smtClean="0"/>
              <a:t>Effective 1/1/09 Classified Employees will be required to certify effort monthly to be in compliance with OMB A-21, Section J10c(2)(e).  </a:t>
            </a:r>
          </a:p>
          <a:p>
            <a:r>
              <a:rPr lang="en-US" dirty="0" smtClean="0"/>
              <a:t>All other employees will continue to certify every academic term</a:t>
            </a:r>
          </a:p>
          <a:p>
            <a:pPr lvl="1">
              <a:buNone/>
            </a:pPr>
            <a:endParaRPr lang="en-US"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edge">
                                      <p:cBhvr>
                                        <p:cTn id="10" dur="2000"/>
                                        <p:tgtEl>
                                          <p:spTgt spid="8">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edge">
                                      <p:cBhvr>
                                        <p:cTn id="13" dur="2000"/>
                                        <p:tgtEl>
                                          <p:spTgt spid="8">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edge">
                                      <p:cBhvr>
                                        <p:cTn id="16" dur="2000"/>
                                        <p:tgtEl>
                                          <p:spTgt spid="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wedge">
                                      <p:cBhvr>
                                        <p:cTn id="21" dur="2000"/>
                                        <p:tgtEl>
                                          <p:spTgt spid="8">
                                            <p:txEl>
                                              <p:pRg st="4" end="4"/>
                                            </p:txEl>
                                          </p:spTgt>
                                        </p:tgtEl>
                                      </p:cBhvr>
                                    </p:animEffect>
                                  </p:childTnLst>
                                </p:cTn>
                              </p:par>
                              <p:par>
                                <p:cTn id="22" presetID="20" presetClass="entr" presetSubtype="0" fill="hold" nodeType="with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wedge">
                                      <p:cBhvr>
                                        <p:cTn id="24" dur="20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noAutofit/>
          </a:bodyPr>
          <a:lstStyle/>
          <a:p>
            <a:pPr algn="ctr"/>
            <a:r>
              <a:rPr lang="en-US" sz="3600" dirty="0" smtClean="0"/>
              <a:t>Or,</a:t>
            </a:r>
          </a:p>
          <a:p>
            <a:pPr algn="ctr"/>
            <a:r>
              <a:rPr lang="en-US" sz="3600" dirty="0" smtClean="0"/>
              <a:t>Are we going to have to know this for the test?</a:t>
            </a:r>
            <a:endParaRPr lang="en-US" sz="3600" dirty="0"/>
          </a:p>
        </p:txBody>
      </p:sp>
      <p:sp>
        <p:nvSpPr>
          <p:cNvPr id="7" name="Title 6"/>
          <p:cNvSpPr>
            <a:spLocks noGrp="1"/>
          </p:cNvSpPr>
          <p:nvPr>
            <p:ph type="title"/>
          </p:nvPr>
        </p:nvSpPr>
        <p:spPr/>
        <p:txBody>
          <a:bodyPr/>
          <a:lstStyle/>
          <a:p>
            <a:r>
              <a:rPr lang="en-US" dirty="0" smtClean="0"/>
              <a:t>Putting it all together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edge">
                                      <p:cBhvr>
                                        <p:cTn id="10"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Topics to be covered</a:t>
            </a:r>
            <a:endParaRPr lang="en-US" dirty="0"/>
          </a:p>
        </p:txBody>
      </p:sp>
      <p:sp>
        <p:nvSpPr>
          <p:cNvPr id="8" name="Content Placeholder 7"/>
          <p:cNvSpPr>
            <a:spLocks noGrp="1"/>
          </p:cNvSpPr>
          <p:nvPr>
            <p:ph sz="quarter" idx="1"/>
          </p:nvPr>
        </p:nvSpPr>
        <p:spPr/>
        <p:txBody>
          <a:bodyPr>
            <a:normAutofit/>
          </a:bodyPr>
          <a:lstStyle/>
          <a:p>
            <a:r>
              <a:rPr lang="en-US" sz="4000" dirty="0" smtClean="0"/>
              <a:t>What is Effort Reporting?</a:t>
            </a:r>
          </a:p>
          <a:p>
            <a:r>
              <a:rPr lang="en-US" sz="4000" dirty="0" smtClean="0"/>
              <a:t>Why is it necessary?</a:t>
            </a:r>
          </a:p>
          <a:p>
            <a:r>
              <a:rPr lang="en-US" sz="4000" dirty="0" smtClean="0"/>
              <a:t>Who has to do it?</a:t>
            </a:r>
          </a:p>
          <a:p>
            <a:r>
              <a:rPr lang="en-US" sz="4000" dirty="0" smtClean="0"/>
              <a:t>How is it done?</a:t>
            </a:r>
          </a:p>
          <a:p>
            <a:r>
              <a:rPr lang="en-US" sz="4000" dirty="0" smtClean="0"/>
              <a:t>When is it done?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edge">
                                      <p:cBhvr>
                                        <p:cTn id="11" dur="2000"/>
                                        <p:tgtEl>
                                          <p:spTgt spid="8">
                                            <p:txEl>
                                              <p:pRg st="1" end="1"/>
                                            </p:txEl>
                                          </p:spTgt>
                                        </p:tgtEl>
                                      </p:cBhvr>
                                    </p:animEffect>
                                  </p:childTnLst>
                                </p:cTn>
                              </p:par>
                            </p:childTnLst>
                          </p:cTn>
                        </p:par>
                        <p:par>
                          <p:cTn id="12" fill="hold">
                            <p:stCondLst>
                              <p:cond delay="4000"/>
                            </p:stCondLst>
                            <p:childTnLst>
                              <p:par>
                                <p:cTn id="13" presetID="2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wedge">
                                      <p:cBhvr>
                                        <p:cTn id="15" dur="2000"/>
                                        <p:tgtEl>
                                          <p:spTgt spid="8">
                                            <p:txEl>
                                              <p:pRg st="2" end="2"/>
                                            </p:txEl>
                                          </p:spTgt>
                                        </p:tgtEl>
                                      </p:cBhvr>
                                    </p:animEffect>
                                  </p:childTnLst>
                                </p:cTn>
                              </p:par>
                            </p:childTnLst>
                          </p:cTn>
                        </p:par>
                        <p:par>
                          <p:cTn id="16" fill="hold">
                            <p:stCondLst>
                              <p:cond delay="6000"/>
                            </p:stCondLst>
                            <p:childTnLst>
                              <p:par>
                                <p:cTn id="17" presetID="2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wedge">
                                      <p:cBhvr>
                                        <p:cTn id="19" dur="2000"/>
                                        <p:tgtEl>
                                          <p:spTgt spid="8">
                                            <p:txEl>
                                              <p:pRg st="3" end="3"/>
                                            </p:txEl>
                                          </p:spTgt>
                                        </p:tgtEl>
                                      </p:cBhvr>
                                    </p:animEffect>
                                  </p:childTnLst>
                                </p:cTn>
                              </p:par>
                            </p:childTnLst>
                          </p:cTn>
                        </p:par>
                        <p:par>
                          <p:cTn id="20" fill="hold">
                            <p:stCondLst>
                              <p:cond delay="8000"/>
                            </p:stCondLst>
                            <p:childTnLst>
                              <p:par>
                                <p:cTn id="21" presetID="2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wedge">
                                      <p:cBhvr>
                                        <p:cTn id="23"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4" name="Text Box 7"/>
          <p:cNvSpPr txBox="1">
            <a:spLocks noGrp="1" noChangeArrowheads="1"/>
          </p:cNvSpPr>
          <p:nvPr>
            <p:ph sz="quarter" idx="1"/>
          </p:nvPr>
        </p:nvSpPr>
        <p:spPr bwMode="auto">
          <a:xfrm>
            <a:off x="612648" y="1600200"/>
            <a:ext cx="8153400" cy="7145546"/>
          </a:xfrm>
          <a:prstGeom prst="rect">
            <a:avLst/>
          </a:prstGeom>
          <a:noFill/>
          <a:ln w="9525">
            <a:noFill/>
            <a:miter lim="800000"/>
            <a:headEnd/>
            <a:tailEnd/>
          </a:ln>
          <a:effectLst/>
        </p:spPr>
        <p:txBody>
          <a:bodyPr>
            <a:spAutoFit/>
          </a:bodyPr>
          <a:lstStyle/>
          <a:p>
            <a:pPr>
              <a:buFont typeface="Wingdings" pitchFamily="2" charset="2"/>
              <a:buChar char="q"/>
            </a:pPr>
            <a:r>
              <a:rPr lang="en-US" sz="2400" dirty="0" smtClean="0">
                <a:latin typeface="Book Antiqua" pitchFamily="18" charset="0"/>
              </a:rPr>
              <a:t>Effort reporting is designed to be a best estimate of the effort you devoted to projects, teaching and other activities  </a:t>
            </a:r>
          </a:p>
          <a:p>
            <a:pPr>
              <a:buNone/>
            </a:pPr>
            <a:endParaRPr lang="en-US" sz="2400" dirty="0" smtClean="0">
              <a:latin typeface="Book Antiqua" pitchFamily="18" charset="0"/>
            </a:endParaRPr>
          </a:p>
          <a:p>
            <a:pPr>
              <a:buFont typeface="Wingdings" pitchFamily="2" charset="2"/>
              <a:buChar char="q"/>
            </a:pPr>
            <a:r>
              <a:rPr lang="en-US" sz="2400" dirty="0" smtClean="0">
                <a:latin typeface="Book Antiqua" pitchFamily="18" charset="0"/>
              </a:rPr>
              <a:t>The current system allows for +/- 5% deviation from actual effort.</a:t>
            </a:r>
          </a:p>
          <a:p>
            <a:pPr>
              <a:buNone/>
            </a:pPr>
            <a:endParaRPr lang="en-US" sz="2400" dirty="0" smtClean="0">
              <a:latin typeface="Book Antiqua" pitchFamily="18" charset="0"/>
            </a:endParaRPr>
          </a:p>
          <a:p>
            <a:pPr>
              <a:buFont typeface="Wingdings" pitchFamily="2" charset="2"/>
              <a:buChar char="q"/>
            </a:pPr>
            <a:r>
              <a:rPr lang="en-US" sz="2400" dirty="0" smtClean="0">
                <a:latin typeface="Book Antiqua" pitchFamily="18" charset="0"/>
              </a:rPr>
              <a:t> Do not certify your PAR if you do not understand or agree with the data – use the provisional certification</a:t>
            </a:r>
          </a:p>
          <a:p>
            <a:pPr>
              <a:buNone/>
            </a:pPr>
            <a:endParaRPr lang="en-US" sz="2400" dirty="0" smtClean="0">
              <a:latin typeface="Book Antiqua" pitchFamily="18" charset="0"/>
            </a:endParaRPr>
          </a:p>
          <a:p>
            <a:pPr>
              <a:buFont typeface="Wingdings" pitchFamily="2" charset="2"/>
              <a:buChar char="q"/>
            </a:pPr>
            <a:r>
              <a:rPr lang="en-US" sz="2400" dirty="0" smtClean="0">
                <a:latin typeface="Book Antiqua" pitchFamily="18" charset="0"/>
              </a:rPr>
              <a:t>This is not a time or labor intensive process, but it does require accuracy and prompt attention.</a:t>
            </a:r>
          </a:p>
          <a:p>
            <a:pPr>
              <a:buFont typeface="Arial" pitchFamily="34" charset="0"/>
              <a:buChar char="•"/>
            </a:pPr>
            <a:endParaRPr lang="en-US" sz="2800" dirty="0" smtClean="0">
              <a:latin typeface="Book Antiqua" pitchFamily="18" charset="0"/>
            </a:endParaRPr>
          </a:p>
          <a:p>
            <a:pPr>
              <a:buFont typeface="Arial" pitchFamily="34" charset="0"/>
              <a:buChar char="•"/>
            </a:pPr>
            <a:endParaRPr lang="en-US" sz="2800" dirty="0" smtClean="0">
              <a:latin typeface="Book Antiqua" pitchFamily="18" charset="0"/>
            </a:endParaRPr>
          </a:p>
          <a:p>
            <a:pPr>
              <a:buFont typeface="Arial" pitchFamily="34" charset="0"/>
              <a:buChar char="•"/>
            </a:pPr>
            <a:endParaRPr lang="en-US" sz="2800" dirty="0">
              <a:latin typeface="Book Antiqua" pitchFamily="18" charset="0"/>
            </a:endParaRP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edg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edg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edge">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edge">
                                      <p:cBhvr>
                                        <p:cTn id="22"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quick quiz</a:t>
            </a:r>
            <a:endParaRPr lang="en-US" dirty="0"/>
          </a:p>
        </p:txBody>
      </p:sp>
      <p:sp>
        <p:nvSpPr>
          <p:cNvPr id="4" name="Content Placeholder 3"/>
          <p:cNvSpPr>
            <a:spLocks noGrp="1"/>
          </p:cNvSpPr>
          <p:nvPr>
            <p:ph sz="quarter" idx="1"/>
          </p:nvPr>
        </p:nvSpPr>
        <p:spPr>
          <a:xfrm>
            <a:off x="228600" y="1589566"/>
            <a:ext cx="4267200" cy="5116033"/>
          </a:xfrm>
        </p:spPr>
        <p:txBody>
          <a:bodyPr>
            <a:noAutofit/>
          </a:bodyPr>
          <a:lstStyle/>
          <a:p>
            <a:pPr>
              <a:buNone/>
            </a:pPr>
            <a:r>
              <a:rPr lang="en-US" sz="1200" b="1" dirty="0" smtClean="0"/>
              <a:t>1) If you are paid in whole or in part from federal funds, a grant or sponsored project, or have part or all of your salary as cost-share</a:t>
            </a:r>
            <a:endParaRPr lang="en-US" sz="1200" dirty="0" smtClean="0"/>
          </a:p>
          <a:p>
            <a:pPr>
              <a:buNone/>
            </a:pPr>
            <a:r>
              <a:rPr lang="en-US" sz="1200" dirty="0" smtClean="0"/>
              <a:t>A.  The University requires that you certify a PAR </a:t>
            </a:r>
          </a:p>
          <a:p>
            <a:pPr>
              <a:buNone/>
            </a:pPr>
            <a:r>
              <a:rPr lang="en-US" sz="1200" dirty="0" smtClean="0"/>
              <a:t>B.  You are responsible for tracking and recording your hours </a:t>
            </a:r>
          </a:p>
          <a:p>
            <a:pPr>
              <a:buNone/>
            </a:pPr>
            <a:r>
              <a:rPr lang="en-US" sz="1200" dirty="0" smtClean="0"/>
              <a:t>C.  The Federal Government mandates that your effort is tracked </a:t>
            </a:r>
          </a:p>
          <a:p>
            <a:pPr>
              <a:buNone/>
            </a:pPr>
            <a:r>
              <a:rPr lang="en-US" sz="1200" dirty="0" smtClean="0"/>
              <a:t>D.  All of the above</a:t>
            </a:r>
          </a:p>
          <a:p>
            <a:pPr>
              <a:buNone/>
            </a:pPr>
            <a:r>
              <a:rPr lang="en-US" sz="1200" dirty="0" smtClean="0"/>
              <a:t>E.  A and C only </a:t>
            </a:r>
          </a:p>
          <a:p>
            <a:pPr>
              <a:buNone/>
            </a:pPr>
            <a:endParaRPr lang="en-US" sz="1200" dirty="0" smtClean="0"/>
          </a:p>
          <a:p>
            <a:pPr>
              <a:buNone/>
            </a:pPr>
            <a:r>
              <a:rPr lang="en-US" sz="1200" b="1" dirty="0" smtClean="0"/>
              <a:t>2) Effort reports are based on </a:t>
            </a:r>
            <a:endParaRPr lang="en-US" sz="1200" dirty="0" smtClean="0"/>
          </a:p>
          <a:p>
            <a:pPr>
              <a:buNone/>
            </a:pPr>
            <a:r>
              <a:rPr lang="en-US" sz="1200" dirty="0" smtClean="0"/>
              <a:t>A. Actual UI payroll data </a:t>
            </a:r>
          </a:p>
          <a:p>
            <a:pPr>
              <a:buNone/>
            </a:pPr>
            <a:r>
              <a:rPr lang="en-US" sz="1200" dirty="0" smtClean="0"/>
              <a:t>B.  Numbers generated by OSP </a:t>
            </a:r>
          </a:p>
          <a:p>
            <a:pPr>
              <a:buNone/>
            </a:pPr>
            <a:r>
              <a:rPr lang="en-US" sz="1200" dirty="0" smtClean="0"/>
              <a:t>C. Cost share only</a:t>
            </a:r>
          </a:p>
          <a:p>
            <a:pPr>
              <a:buNone/>
            </a:pPr>
            <a:r>
              <a:rPr lang="en-US" sz="1200" dirty="0" smtClean="0"/>
              <a:t>D.  All of the above </a:t>
            </a:r>
          </a:p>
          <a:p>
            <a:pPr>
              <a:buNone/>
            </a:pPr>
            <a:endParaRPr lang="en-US" sz="1200" dirty="0" smtClean="0"/>
          </a:p>
          <a:p>
            <a:pPr>
              <a:buNone/>
            </a:pPr>
            <a:r>
              <a:rPr lang="en-US" sz="1200" b="1" dirty="0" smtClean="0"/>
              <a:t>3) If I am not paid on a grant but part of my time is contributed as cost-share, I have to complete an effort report.</a:t>
            </a:r>
            <a:endParaRPr lang="en-US" sz="1200" dirty="0" smtClean="0"/>
          </a:p>
          <a:p>
            <a:pPr>
              <a:buNone/>
            </a:pPr>
            <a:r>
              <a:rPr lang="en-US" sz="1200" dirty="0" smtClean="0"/>
              <a:t>A. True</a:t>
            </a:r>
          </a:p>
          <a:p>
            <a:pPr>
              <a:buNone/>
            </a:pPr>
            <a:r>
              <a:rPr lang="en-US" sz="1200" dirty="0" smtClean="0"/>
              <a:t>B.  False</a:t>
            </a:r>
          </a:p>
          <a:p>
            <a:pPr>
              <a:buNone/>
            </a:pPr>
            <a:r>
              <a:rPr lang="en-US" sz="1200" dirty="0" smtClean="0"/>
              <a:t>C. It depends</a:t>
            </a:r>
          </a:p>
          <a:p>
            <a:pPr>
              <a:buNone/>
            </a:pPr>
            <a:endParaRPr lang="en-US" sz="1100" dirty="0" smtClean="0"/>
          </a:p>
        </p:txBody>
      </p:sp>
      <p:sp>
        <p:nvSpPr>
          <p:cNvPr id="5" name="Content Placeholder 4"/>
          <p:cNvSpPr>
            <a:spLocks noGrp="1"/>
          </p:cNvSpPr>
          <p:nvPr>
            <p:ph sz="quarter" idx="2"/>
          </p:nvPr>
        </p:nvSpPr>
        <p:spPr>
          <a:xfrm>
            <a:off x="4844901" y="1589566"/>
            <a:ext cx="3886200" cy="5268434"/>
          </a:xfrm>
        </p:spPr>
        <p:txBody>
          <a:bodyPr>
            <a:noAutofit/>
          </a:bodyPr>
          <a:lstStyle/>
          <a:p>
            <a:pPr>
              <a:buNone/>
            </a:pPr>
            <a:r>
              <a:rPr lang="en-US" sz="1300" b="1" dirty="0" smtClean="0"/>
              <a:t>4) The PAR allows for what percent deviation from actual effort before an adjustment needs to be made? </a:t>
            </a:r>
            <a:endParaRPr lang="en-US" sz="1300" dirty="0" smtClean="0"/>
          </a:p>
          <a:p>
            <a:pPr>
              <a:buNone/>
            </a:pPr>
            <a:r>
              <a:rPr lang="en-US" sz="1300" dirty="0" smtClean="0"/>
              <a:t>A.  5% </a:t>
            </a:r>
          </a:p>
          <a:p>
            <a:pPr>
              <a:buNone/>
            </a:pPr>
            <a:r>
              <a:rPr lang="en-US" sz="1300" dirty="0" smtClean="0"/>
              <a:t>B.  10% </a:t>
            </a:r>
          </a:p>
          <a:p>
            <a:pPr>
              <a:buNone/>
            </a:pPr>
            <a:r>
              <a:rPr lang="en-US" sz="1300" dirty="0" smtClean="0"/>
              <a:t>C.  15%</a:t>
            </a:r>
          </a:p>
          <a:p>
            <a:pPr>
              <a:buNone/>
            </a:pPr>
            <a:r>
              <a:rPr lang="en-US" sz="1300" dirty="0" smtClean="0"/>
              <a:t>D.  25%</a:t>
            </a:r>
          </a:p>
          <a:p>
            <a:pPr>
              <a:buNone/>
            </a:pPr>
            <a:r>
              <a:rPr lang="en-US" sz="1300" b="1" dirty="0" smtClean="0"/>
              <a:t>5) As of right now, how often are PARs certified?</a:t>
            </a:r>
            <a:endParaRPr lang="en-US" sz="1300" dirty="0" smtClean="0"/>
          </a:p>
          <a:p>
            <a:pPr>
              <a:buNone/>
            </a:pPr>
            <a:r>
              <a:rPr lang="en-US" sz="1300" dirty="0" smtClean="0"/>
              <a:t>A. Every year </a:t>
            </a:r>
          </a:p>
          <a:p>
            <a:pPr>
              <a:buNone/>
            </a:pPr>
            <a:r>
              <a:rPr lang="en-US" sz="1300" dirty="0" smtClean="0"/>
              <a:t>B. Every semester </a:t>
            </a:r>
          </a:p>
          <a:p>
            <a:pPr>
              <a:buNone/>
            </a:pPr>
            <a:r>
              <a:rPr lang="en-US" sz="1300" dirty="0" smtClean="0"/>
              <a:t>C. Every quarter </a:t>
            </a:r>
          </a:p>
          <a:p>
            <a:pPr>
              <a:buNone/>
            </a:pPr>
            <a:r>
              <a:rPr lang="en-US" sz="1300" dirty="0" smtClean="0"/>
              <a:t>D. Every month </a:t>
            </a:r>
          </a:p>
          <a:p>
            <a:pPr>
              <a:buNone/>
            </a:pPr>
            <a:r>
              <a:rPr lang="en-US" sz="1300" b="1" dirty="0" smtClean="0"/>
              <a:t>6) PARs can be certified by</a:t>
            </a:r>
            <a:endParaRPr lang="en-US" sz="1300" dirty="0" smtClean="0"/>
          </a:p>
          <a:p>
            <a:pPr>
              <a:buNone/>
            </a:pPr>
            <a:r>
              <a:rPr lang="en-US" sz="1300" dirty="0" smtClean="0"/>
              <a:t>A. The employee</a:t>
            </a:r>
          </a:p>
          <a:p>
            <a:pPr>
              <a:buNone/>
            </a:pPr>
            <a:r>
              <a:rPr lang="en-US" sz="1300" dirty="0" smtClean="0"/>
              <a:t>B. The employee or their DGA</a:t>
            </a:r>
          </a:p>
          <a:p>
            <a:pPr>
              <a:buNone/>
            </a:pPr>
            <a:r>
              <a:rPr lang="en-US" sz="1300" dirty="0" smtClean="0"/>
              <a:t>C. The employee or someone with direct knowledge of the project (i.e. supervisor)</a:t>
            </a:r>
          </a:p>
          <a:p>
            <a:pPr>
              <a:buNone/>
            </a:pPr>
            <a:r>
              <a:rPr lang="en-US" sz="1300" dirty="0" smtClean="0"/>
              <a:t>D. OSP</a:t>
            </a:r>
          </a:p>
          <a:p>
            <a:pPr>
              <a:buNone/>
            </a:pPr>
            <a:r>
              <a:rPr lang="en-US" sz="1300" dirty="0" smtClean="0"/>
              <a:t>E. All of the above </a:t>
            </a:r>
          </a:p>
          <a:p>
            <a:pPr>
              <a:buNone/>
            </a:pP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5" end="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
                                            <p:txEl>
                                              <p:pRg st="7" end="7"/>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
                                            <p:txEl>
                                              <p:pRg st="11" end="1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
                                            <p:txEl>
                                              <p:pRg st="12" end="12"/>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
                                            <p:txEl>
                                              <p:pRg st="13" end="13"/>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
                                            <p:txEl>
                                              <p:pRg st="14" end="14"/>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if I have questions?</a:t>
            </a:r>
            <a:endParaRPr lang="en-US" dirty="0"/>
          </a:p>
        </p:txBody>
      </p:sp>
      <p:sp>
        <p:nvSpPr>
          <p:cNvPr id="8" name="Content Placeholder 7"/>
          <p:cNvSpPr>
            <a:spLocks noGrp="1"/>
          </p:cNvSpPr>
          <p:nvPr>
            <p:ph sz="quarter" idx="1"/>
          </p:nvPr>
        </p:nvSpPr>
        <p:spPr/>
        <p:txBody>
          <a:bodyPr/>
          <a:lstStyle/>
          <a:p>
            <a:r>
              <a:rPr lang="en-US" dirty="0" smtClean="0"/>
              <a:t>For assistance with Effort Reporting, contact the OSP Cost Accounting Unit:</a:t>
            </a:r>
          </a:p>
          <a:p>
            <a:pPr>
              <a:buNone/>
            </a:pPr>
            <a:endParaRPr lang="en-US" dirty="0" smtClean="0"/>
          </a:p>
          <a:p>
            <a:pPr lvl="1"/>
            <a:r>
              <a:rPr lang="en-US" dirty="0" smtClean="0"/>
              <a:t>Office of Sponsored Programs</a:t>
            </a:r>
          </a:p>
          <a:p>
            <a:pPr lvl="2"/>
            <a:r>
              <a:rPr lang="en-US" dirty="0" smtClean="0"/>
              <a:t>Wendy Kerr</a:t>
            </a:r>
          </a:p>
          <a:p>
            <a:pPr lvl="2"/>
            <a:r>
              <a:rPr lang="en-US" dirty="0" smtClean="0"/>
              <a:t>(208) 885-2147</a:t>
            </a:r>
          </a:p>
          <a:p>
            <a:pPr lvl="2"/>
            <a:r>
              <a:rPr lang="en-US" dirty="0" smtClean="0"/>
              <a:t>wendyk@uidaho.edu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2209800" y="2743200"/>
            <a:ext cx="4419600" cy="1981200"/>
          </a:xfrm>
        </p:spPr>
        <p:txBody>
          <a:bodyPr>
            <a:noAutofit/>
          </a:bodyPr>
          <a:lstStyle/>
          <a:p>
            <a:pPr algn="ctr"/>
            <a:r>
              <a:rPr lang="en-US" sz="4000" dirty="0" smtClean="0"/>
              <a:t>Or, </a:t>
            </a:r>
          </a:p>
          <a:p>
            <a:pPr algn="ctr"/>
            <a:r>
              <a:rPr lang="en-US" sz="4000" dirty="0" smtClean="0"/>
              <a:t>Wait, am I in the right class?</a:t>
            </a:r>
          </a:p>
        </p:txBody>
      </p:sp>
      <p:sp>
        <p:nvSpPr>
          <p:cNvPr id="4098" name="Rectangle 2"/>
          <p:cNvSpPr>
            <a:spLocks noGrp="1" noChangeArrowheads="1"/>
          </p:cNvSpPr>
          <p:nvPr>
            <p:ph type="title"/>
          </p:nvPr>
        </p:nvSpPr>
        <p:spPr/>
        <p:txBody>
          <a:bodyPr/>
          <a:lstStyle/>
          <a:p>
            <a:r>
              <a:rPr lang="en-US" dirty="0" smtClean="0"/>
              <a:t>What is Effort Reporting?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edge">
                                      <p:cBhvr>
                                        <p:cTn id="7" dur="2000"/>
                                        <p:tgtEl>
                                          <p:spTgt spid="6">
                                            <p:txEl>
                                              <p:pRg st="0" end="0"/>
                                            </p:txEl>
                                          </p:spTgt>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edge">
                                      <p:cBhvr>
                                        <p:cTn id="10"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Effort Reporting?</a:t>
            </a:r>
            <a:endParaRPr lang="en-US" dirty="0"/>
          </a:p>
        </p:txBody>
      </p:sp>
      <p:sp>
        <p:nvSpPr>
          <p:cNvPr id="3" name="Content Placeholder 2"/>
          <p:cNvSpPr>
            <a:spLocks noGrp="1"/>
          </p:cNvSpPr>
          <p:nvPr>
            <p:ph sz="quarter" idx="1"/>
          </p:nvPr>
        </p:nvSpPr>
        <p:spPr/>
        <p:txBody>
          <a:bodyPr/>
          <a:lstStyle/>
          <a:p>
            <a:r>
              <a:rPr lang="en-US" sz="3500" dirty="0" smtClean="0"/>
              <a:t>The University is required by federal regulations and accounting standards to ensure that the apportionment of compensation for faculty and professional and other staff accurately reflects the work performed by these individuals in connection with sponsored projects</a:t>
            </a:r>
          </a:p>
          <a:p>
            <a:pPr marL="1051560" lvl="5" indent="-320040">
              <a:spcBef>
                <a:spcPts val="700"/>
              </a:spcBef>
              <a:buClr>
                <a:schemeClr val="accent2"/>
              </a:buClr>
              <a:buSzPct val="60000"/>
              <a:buFont typeface="Wingdings"/>
              <a:buChar char=""/>
            </a:pPr>
            <a:r>
              <a:rPr lang="en-US" sz="2400" dirty="0" smtClean="0"/>
              <a:t>University of Idaho APM Chapter 45 Section A</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Effort Reporting?</a:t>
            </a:r>
            <a:endParaRPr lang="en-US" dirty="0"/>
          </a:p>
        </p:txBody>
      </p:sp>
      <p:sp>
        <p:nvSpPr>
          <p:cNvPr id="7" name="Content Placeholder 6"/>
          <p:cNvSpPr>
            <a:spLocks noGrp="1"/>
          </p:cNvSpPr>
          <p:nvPr>
            <p:ph sz="quarter" idx="1"/>
          </p:nvPr>
        </p:nvSpPr>
        <p:spPr>
          <a:xfrm>
            <a:off x="612648" y="1600200"/>
            <a:ext cx="8153400" cy="4800600"/>
          </a:xfrm>
        </p:spPr>
        <p:txBody>
          <a:bodyPr>
            <a:normAutofit/>
          </a:bodyPr>
          <a:lstStyle/>
          <a:p>
            <a:r>
              <a:rPr lang="en-US" sz="4000" dirty="0" smtClean="0"/>
              <a:t>An official certification confirming that the effort put forth on a project is accurately reflected by supporting documents</a:t>
            </a:r>
          </a:p>
          <a:p>
            <a:pPr lvl="1"/>
            <a:r>
              <a:rPr lang="en-US" sz="3600" dirty="0" smtClean="0"/>
              <a:t>Payroll record</a:t>
            </a:r>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wedge">
                                      <p:cBhvr>
                                        <p:cTn id="1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Effort Reporting?</a:t>
            </a:r>
            <a:endParaRPr lang="en-US" dirty="0"/>
          </a:p>
        </p:txBody>
      </p:sp>
      <p:sp>
        <p:nvSpPr>
          <p:cNvPr id="7" name="Content Placeholder 6"/>
          <p:cNvSpPr>
            <a:spLocks noGrp="1"/>
          </p:cNvSpPr>
          <p:nvPr>
            <p:ph sz="quarter" idx="1"/>
          </p:nvPr>
        </p:nvSpPr>
        <p:spPr/>
        <p:txBody>
          <a:bodyPr>
            <a:normAutofit/>
          </a:bodyPr>
          <a:lstStyle/>
          <a:p>
            <a:r>
              <a:rPr lang="en-US" sz="3600" dirty="0" smtClean="0"/>
              <a:t>The University of Idaho has selected an after-the-fact payroll distribution certification method</a:t>
            </a:r>
          </a:p>
          <a:p>
            <a:r>
              <a:rPr lang="en-US" sz="3600" dirty="0" smtClean="0"/>
              <a:t>This is accomplished through the certification of PARs – Personnel Activity Reports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rmAutofit/>
          </a:bodyPr>
          <a:lstStyle/>
          <a:p>
            <a:pPr algn="ctr"/>
            <a:r>
              <a:rPr lang="en-US" sz="4000" dirty="0" smtClean="0"/>
              <a:t>Or,</a:t>
            </a:r>
          </a:p>
          <a:p>
            <a:pPr algn="ctr"/>
            <a:r>
              <a:rPr lang="en-US" sz="4000" dirty="0" smtClean="0"/>
              <a:t>So, why do I have to do this?</a:t>
            </a:r>
          </a:p>
        </p:txBody>
      </p:sp>
      <p:sp>
        <p:nvSpPr>
          <p:cNvPr id="6" name="Title 5"/>
          <p:cNvSpPr>
            <a:spLocks noGrp="1"/>
          </p:cNvSpPr>
          <p:nvPr>
            <p:ph type="title"/>
          </p:nvPr>
        </p:nvSpPr>
        <p:spPr/>
        <p:txBody>
          <a:bodyPr/>
          <a:lstStyle/>
          <a:p>
            <a:r>
              <a:rPr lang="en-US" dirty="0" smtClean="0"/>
              <a:t>Why is it necessary?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wedge">
                                      <p:cBhvr>
                                        <p:cTn id="1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Why is it necessary?</a:t>
            </a:r>
            <a:endParaRPr lang="en-US" dirty="0"/>
          </a:p>
        </p:txBody>
      </p:sp>
      <p:sp>
        <p:nvSpPr>
          <p:cNvPr id="7" name="Content Placeholder 6"/>
          <p:cNvSpPr>
            <a:spLocks noGrp="1"/>
          </p:cNvSpPr>
          <p:nvPr>
            <p:ph sz="quarter" idx="1"/>
          </p:nvPr>
        </p:nvSpPr>
        <p:spPr>
          <a:xfrm>
            <a:off x="457200" y="1752600"/>
            <a:ext cx="8382000" cy="4495800"/>
          </a:xfrm>
        </p:spPr>
        <p:txBody>
          <a:bodyPr/>
          <a:lstStyle/>
          <a:p>
            <a:r>
              <a:rPr lang="en-US" dirty="0" smtClean="0"/>
              <a:t>Provides an internal check and balance </a:t>
            </a:r>
          </a:p>
          <a:p>
            <a:r>
              <a:rPr lang="en-US" dirty="0" smtClean="0"/>
              <a:t>Office of Management and Budget (OMB) Circular A-21requires that we keep accurate record of effort distribution</a:t>
            </a:r>
          </a:p>
          <a:p>
            <a:r>
              <a:rPr lang="en-US" dirty="0" smtClean="0"/>
              <a:t>Failure to do so jeopardizes future research opportunities for the PI</a:t>
            </a:r>
          </a:p>
          <a:p>
            <a:r>
              <a:rPr lang="en-US" dirty="0" smtClean="0"/>
              <a:t>Also jeopardizes future funding for the University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edg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edge">
                                      <p:cBhvr>
                                        <p:cTn id="22"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3273</TotalTime>
  <Words>1683</Words>
  <Application>Microsoft Office PowerPoint</Application>
  <PresentationFormat>On-screen Show (4:3)</PresentationFormat>
  <Paragraphs>227</Paragraphs>
  <Slides>32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Median</vt:lpstr>
      <vt:lpstr>Acrobat Document</vt:lpstr>
      <vt:lpstr>Effort Reporting</vt:lpstr>
      <vt:lpstr>Quick quiz</vt:lpstr>
      <vt:lpstr>Topics to be covered</vt:lpstr>
      <vt:lpstr>What is Effort Reporting?</vt:lpstr>
      <vt:lpstr>What is Effort Reporting?</vt:lpstr>
      <vt:lpstr>What is Effort Reporting?</vt:lpstr>
      <vt:lpstr>What is Effort Reporting?</vt:lpstr>
      <vt:lpstr>Why is it necessary?</vt:lpstr>
      <vt:lpstr>Why is it necessary?</vt:lpstr>
      <vt:lpstr>Why is it necessary?</vt:lpstr>
      <vt:lpstr>Why is it necessary? </vt:lpstr>
      <vt:lpstr>Who has to do it?</vt:lpstr>
      <vt:lpstr>Who has to do it?</vt:lpstr>
      <vt:lpstr>Who has to do it?</vt:lpstr>
      <vt:lpstr>How is it done?</vt:lpstr>
      <vt:lpstr>How is it done?</vt:lpstr>
      <vt:lpstr>How is it done?</vt:lpstr>
      <vt:lpstr>How is it done?</vt:lpstr>
      <vt:lpstr>How is it done?</vt:lpstr>
      <vt:lpstr>How is it done?</vt:lpstr>
      <vt:lpstr>How is it done?</vt:lpstr>
      <vt:lpstr>How is it done? </vt:lpstr>
      <vt:lpstr>How is it done?</vt:lpstr>
      <vt:lpstr>How is it done?</vt:lpstr>
      <vt:lpstr>How is it done?</vt:lpstr>
      <vt:lpstr>How is it done?</vt:lpstr>
      <vt:lpstr>When is it done?</vt:lpstr>
      <vt:lpstr>When is it done?</vt:lpstr>
      <vt:lpstr>Putting it all together</vt:lpstr>
      <vt:lpstr>Putting it all together</vt:lpstr>
      <vt:lpstr>Another quick quiz</vt:lpstr>
      <vt:lpstr>What if I have questions?</vt:lpstr>
    </vt:vector>
  </TitlesOfParts>
  <Company>Creative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Creative Services</dc:creator>
  <cp:lastModifiedBy>pars6441</cp:lastModifiedBy>
  <cp:revision>100</cp:revision>
  <dcterms:created xsi:type="dcterms:W3CDTF">2006-12-07T22:38:31Z</dcterms:created>
  <dcterms:modified xsi:type="dcterms:W3CDTF">2014-03-26T18:48:30Z</dcterms:modified>
</cp:coreProperties>
</file>