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Lst>
  <p:notesMasterIdLst>
    <p:notesMasterId r:id="rId29"/>
  </p:notesMasterIdLst>
  <p:sldIdLst>
    <p:sldId id="256" r:id="rId3"/>
    <p:sldId id="266" r:id="rId4"/>
    <p:sldId id="260" r:id="rId5"/>
    <p:sldId id="267"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E6E"/>
    <a:srgbClr val="A5A5A5"/>
    <a:srgbClr val="888888"/>
    <a:srgbClr val="A27E55"/>
    <a:srgbClr val="8C6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9271" autoAdjust="0"/>
  </p:normalViewPr>
  <p:slideViewPr>
    <p:cSldViewPr snapToGrid="0">
      <p:cViewPr varScale="1">
        <p:scale>
          <a:sx n="119" d="100"/>
          <a:sy n="119" d="100"/>
        </p:scale>
        <p:origin x="84" y="84"/>
      </p:cViewPr>
      <p:guideLst>
        <p:guide orient="horz" pos="2160"/>
        <p:guide pos="3840"/>
        <p:guide orient="horz" pos="1620"/>
        <p:guide pos="2880"/>
      </p:guideLst>
    </p:cSldViewPr>
  </p:slideViewPr>
  <p:notesTextViewPr>
    <p:cViewPr>
      <p:scale>
        <a:sx n="3" d="2"/>
        <a:sy n="3" d="2"/>
      </p:scale>
      <p:origin x="0" y="0"/>
    </p:cViewPr>
  </p:notesTextViewPr>
  <p:sorterViewPr>
    <p:cViewPr>
      <p:scale>
        <a:sx n="87" d="100"/>
        <a:sy n="87" d="100"/>
      </p:scale>
      <p:origin x="0" y="-184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D4395-F4BB-4776-AD1A-E1F7520CF444}" type="datetimeFigureOut">
              <a:rPr lang="en-US" smtClean="0"/>
              <a:t>10/12/2017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993E8-77CB-4CE8-8134-9D98A3510F3A}" type="slidenum">
              <a:rPr lang="en-US" smtClean="0"/>
              <a:t>‹#›</a:t>
            </a:fld>
            <a:endParaRPr lang="en-US" dirty="0"/>
          </a:p>
        </p:txBody>
      </p:sp>
    </p:spTree>
    <p:extLst>
      <p:ext uri="{BB962C8B-B14F-4D97-AF65-F5344CB8AC3E}">
        <p14:creationId xmlns:p14="http://schemas.microsoft.com/office/powerpoint/2010/main" val="257544227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993E8-77CB-4CE8-8134-9D98A3510F3A}" type="slidenum">
              <a:rPr lang="en-US" smtClean="0"/>
              <a:t>22</a:t>
            </a:fld>
            <a:endParaRPr lang="en-US" dirty="0"/>
          </a:p>
        </p:txBody>
      </p:sp>
    </p:spTree>
    <p:extLst>
      <p:ext uri="{BB962C8B-B14F-4D97-AF65-F5344CB8AC3E}">
        <p14:creationId xmlns:p14="http://schemas.microsoft.com/office/powerpoint/2010/main" val="139267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74832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31749" y="626619"/>
            <a:ext cx="214313" cy="31794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chemeClr val="bg2">
                  <a:lumMod val="50000"/>
                </a:schemeClr>
              </a:solidFill>
            </a:endParaRPr>
          </a:p>
        </p:txBody>
      </p:sp>
      <p:sp>
        <p:nvSpPr>
          <p:cNvPr id="23" name="Text Placeholder 22"/>
          <p:cNvSpPr>
            <a:spLocks noGrp="1"/>
          </p:cNvSpPr>
          <p:nvPr>
            <p:ph type="body" sz="quarter" idx="10"/>
          </p:nvPr>
        </p:nvSpPr>
        <p:spPr>
          <a:xfrm>
            <a:off x="349092" y="1330668"/>
            <a:ext cx="4402931" cy="228838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itle 2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5736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31749" y="354766"/>
            <a:ext cx="214313" cy="58979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schemeClr val="bg1">
                  <a:lumMod val="50000"/>
                </a:schemeClr>
              </a:solidFill>
            </a:endParaRPr>
          </a:p>
        </p:txBody>
      </p:sp>
      <p:sp>
        <p:nvSpPr>
          <p:cNvPr id="9" name="Title 8"/>
          <p:cNvSpPr>
            <a:spLocks noGrp="1"/>
          </p:cNvSpPr>
          <p:nvPr>
            <p:ph type="title"/>
          </p:nvPr>
        </p:nvSpPr>
        <p:spPr/>
        <p:txBody>
          <a:bodyPr/>
          <a:lstStyle/>
          <a:p>
            <a:r>
              <a:rPr lang="en-US" dirty="0" smtClean="0"/>
              <a:t>Click to edit Master title style</a:t>
            </a:r>
            <a:endParaRPr lang="en-US" dirty="0"/>
          </a:p>
        </p:txBody>
      </p:sp>
      <p:sp>
        <p:nvSpPr>
          <p:cNvPr id="11" name="Text Placeholder 10"/>
          <p:cNvSpPr>
            <a:spLocks noGrp="1"/>
          </p:cNvSpPr>
          <p:nvPr>
            <p:ph type="body" sz="quarter" idx="10" hasCustomPrompt="1"/>
          </p:nvPr>
        </p:nvSpPr>
        <p:spPr>
          <a:xfrm>
            <a:off x="337760" y="292626"/>
            <a:ext cx="3324225" cy="279834"/>
          </a:xfrm>
        </p:spPr>
        <p:txBody>
          <a:bodyPr lIns="0"/>
          <a:lstStyle>
            <a:lvl1pPr>
              <a:defRPr baseline="0">
                <a:solidFill>
                  <a:schemeClr val="bg1">
                    <a:lumMod val="65000"/>
                  </a:schemeClr>
                </a:solidFill>
              </a:defRPr>
            </a:lvl1pPr>
          </a:lstStyle>
          <a:p>
            <a:pPr lvl="0"/>
            <a:r>
              <a:rPr lang="en-US" dirty="0" smtClean="0"/>
              <a:t>CLICK TO ADD SUBTITLE</a:t>
            </a:r>
            <a:endParaRPr lang="en-US" dirty="0"/>
          </a:p>
        </p:txBody>
      </p:sp>
      <p:sp>
        <p:nvSpPr>
          <p:cNvPr id="12" name="Text Placeholder 22"/>
          <p:cNvSpPr>
            <a:spLocks noGrp="1"/>
          </p:cNvSpPr>
          <p:nvPr>
            <p:ph type="body" sz="quarter" idx="11"/>
          </p:nvPr>
        </p:nvSpPr>
        <p:spPr>
          <a:xfrm>
            <a:off x="349092" y="1330668"/>
            <a:ext cx="4402931" cy="228838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175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Fy15005_07_1440.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78" r="371" b="10189"/>
          <a:stretch/>
        </p:blipFill>
        <p:spPr>
          <a:xfrm>
            <a:off x="1" y="1"/>
            <a:ext cx="9144000" cy="4393154"/>
          </a:xfrm>
          <a:prstGeom prst="rect">
            <a:avLst/>
          </a:prstGeom>
        </p:spPr>
      </p:pic>
      <p:pic>
        <p:nvPicPr>
          <p:cNvPr id="10" name="Picture 9"/>
          <p:cNvPicPr>
            <a:picLocks noChangeAspect="1"/>
          </p:cNvPicPr>
          <p:nvPr userDrawn="1"/>
        </p:nvPicPr>
        <p:blipFill>
          <a:blip r:embed="rId4"/>
          <a:stretch>
            <a:fillRect/>
          </a:stretch>
        </p:blipFill>
        <p:spPr>
          <a:xfrm>
            <a:off x="297220" y="3824672"/>
            <a:ext cx="579961" cy="1112897"/>
          </a:xfrm>
          <a:prstGeom prst="rect">
            <a:avLst/>
          </a:prstGeom>
        </p:spPr>
      </p:pic>
      <p:pic>
        <p:nvPicPr>
          <p:cNvPr id="7" name="Picture 6" descr="logo_4c_gold.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92472" y="3533458"/>
            <a:ext cx="4651958" cy="3594695"/>
          </a:xfrm>
          <a:prstGeom prst="rect">
            <a:avLst/>
          </a:prstGeom>
        </p:spPr>
      </p:pic>
      <p:sp>
        <p:nvSpPr>
          <p:cNvPr id="14" name="Title Placeholder 13"/>
          <p:cNvSpPr>
            <a:spLocks noGrp="1"/>
          </p:cNvSpPr>
          <p:nvPr>
            <p:ph type="title"/>
          </p:nvPr>
        </p:nvSpPr>
        <p:spPr>
          <a:xfrm>
            <a:off x="605260" y="1711614"/>
            <a:ext cx="5104958" cy="1170886"/>
          </a:xfrm>
          <a:prstGeom prst="rect">
            <a:avLst/>
          </a:prstGeom>
        </p:spPr>
        <p:txBody>
          <a:bodyPr vert="horz" lIns="0" tIns="0" rIns="0" bIns="0" rtlCol="0" anchor="t"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3766228524"/>
      </p:ext>
    </p:extLst>
  </p:cSld>
  <p:clrMap bg1="lt1" tx1="dk1" bg2="lt2" tx2="dk2" accent1="accent1" accent2="accent2" accent3="accent3" accent4="accent4" accent5="accent5" accent6="accent6" hlink="hlink" folHlink="folHlink"/>
  <p:sldLayoutIdLst>
    <p:sldLayoutId id="2147483653"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200" kern="1200" cap="all">
          <a:solidFill>
            <a:schemeClr val="bg1"/>
          </a:solidFill>
          <a:latin typeface="Rockwell"/>
          <a:ea typeface="+mj-ea"/>
          <a:cs typeface="Rockwell"/>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350682" y="1332412"/>
            <a:ext cx="4635149" cy="2278427"/>
          </a:xfrm>
          <a:prstGeom prst="rect">
            <a:avLst/>
          </a:prstGeom>
        </p:spPr>
        <p:txBody>
          <a:bodyPr vert="horz" lIns="0" tIns="0" rIns="0" bIns="0" rtlCol="0" anchor="t" anchorCtr="0">
            <a:noAutofit/>
          </a:bodyPr>
          <a:lstStyle/>
          <a:p>
            <a:pPr lvl="0"/>
            <a:r>
              <a:rPr lang="en-US" dirty="0" smtClean="0"/>
              <a:t>Click to edit Master text styles </a:t>
            </a:r>
          </a:p>
          <a:p>
            <a:pPr lvl="1"/>
            <a:r>
              <a:rPr lang="en-US" dirty="0" smtClean="0"/>
              <a:t>Second level </a:t>
            </a:r>
          </a:p>
          <a:p>
            <a:pPr lvl="2"/>
            <a:r>
              <a:rPr lang="en-US" dirty="0" smtClean="0"/>
              <a:t>Third level</a:t>
            </a:r>
          </a:p>
          <a:p>
            <a:pPr lvl="3"/>
            <a:r>
              <a:rPr lang="en-US" dirty="0" smtClean="0"/>
              <a:t>Fourth level</a:t>
            </a:r>
          </a:p>
          <a:p>
            <a:pPr lvl="4"/>
            <a:r>
              <a:rPr lang="en-US" dirty="0" smtClean="0"/>
              <a:t>Fifth level</a:t>
            </a:r>
          </a:p>
        </p:txBody>
      </p:sp>
      <p:sp>
        <p:nvSpPr>
          <p:cNvPr id="9" name="Rectangle 8"/>
          <p:cNvSpPr/>
          <p:nvPr userDrawn="1"/>
        </p:nvSpPr>
        <p:spPr>
          <a:xfrm>
            <a:off x="0" y="4389438"/>
            <a:ext cx="9144000" cy="75406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p>
        </p:txBody>
      </p:sp>
      <p:pic>
        <p:nvPicPr>
          <p:cNvPr id="2" name="Picture 1" descr="logo_W.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6000" y="4666571"/>
            <a:ext cx="2018496" cy="270702"/>
          </a:xfrm>
          <a:prstGeom prst="rect">
            <a:avLst/>
          </a:prstGeom>
        </p:spPr>
      </p:pic>
      <p:pic>
        <p:nvPicPr>
          <p:cNvPr id="11" name="Picture 10"/>
          <p:cNvPicPr>
            <a:picLocks noChangeAspect="1"/>
          </p:cNvPicPr>
          <p:nvPr userDrawn="1"/>
        </p:nvPicPr>
        <p:blipFill>
          <a:blip r:embed="rId5"/>
          <a:stretch>
            <a:fillRect/>
          </a:stretch>
        </p:blipFill>
        <p:spPr>
          <a:xfrm>
            <a:off x="297219" y="3824671"/>
            <a:ext cx="579961" cy="1112897"/>
          </a:xfrm>
          <a:prstGeom prst="rect">
            <a:avLst/>
          </a:prstGeom>
        </p:spPr>
      </p:pic>
      <p:sp>
        <p:nvSpPr>
          <p:cNvPr id="19" name="Title Placeholder 16"/>
          <p:cNvSpPr>
            <a:spLocks noGrp="1"/>
          </p:cNvSpPr>
          <p:nvPr>
            <p:ph type="title"/>
          </p:nvPr>
        </p:nvSpPr>
        <p:spPr>
          <a:xfrm>
            <a:off x="330851" y="492709"/>
            <a:ext cx="8229600" cy="571589"/>
          </a:xfrm>
          <a:prstGeom prst="rect">
            <a:avLst/>
          </a:prstGeom>
        </p:spPr>
        <p:txBody>
          <a:bodyPr vert="horz" lIns="0" tIns="0" rIns="0" bIns="0" rtlCol="0" anchor="t" anchorCtr="0">
            <a:noAutofit/>
          </a:bodyPr>
          <a:lstStyle/>
          <a:p>
            <a:r>
              <a:rPr lang="en-US" dirty="0" smtClean="0"/>
              <a:t>Click to edit title</a:t>
            </a:r>
            <a:endParaRPr lang="en-US" dirty="0"/>
          </a:p>
        </p:txBody>
      </p:sp>
    </p:spTree>
    <p:extLst>
      <p:ext uri="{BB962C8B-B14F-4D97-AF65-F5344CB8AC3E}">
        <p14:creationId xmlns:p14="http://schemas.microsoft.com/office/powerpoint/2010/main" val="1205189188"/>
      </p:ext>
    </p:extLst>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txStyles>
    <p:titleStyle>
      <a:lvl1pPr algn="l" defTabSz="342900" rtl="0" eaLnBrk="1" latinLnBrk="0" hangingPunct="1">
        <a:spcBef>
          <a:spcPct val="0"/>
        </a:spcBef>
        <a:buNone/>
        <a:defRPr sz="3600" b="0" i="0" kern="1200" cap="all">
          <a:solidFill>
            <a:srgbClr val="A27E55"/>
          </a:solidFill>
          <a:latin typeface="Rockwell"/>
          <a:ea typeface="+mj-ea"/>
          <a:cs typeface="+mj-cs"/>
        </a:defRPr>
      </a:lvl1pPr>
    </p:titleStyle>
    <p:bodyStyle>
      <a:lvl1pPr marL="0" indent="0" algn="l" defTabSz="342900" rtl="0" eaLnBrk="1" latinLnBrk="0" hangingPunct="1">
        <a:lnSpc>
          <a:spcPts val="2160"/>
        </a:lnSpc>
        <a:spcBef>
          <a:spcPts val="0"/>
        </a:spcBef>
        <a:spcAft>
          <a:spcPts val="900"/>
        </a:spcAft>
        <a:buClr>
          <a:srgbClr val="A27E55"/>
        </a:buClr>
        <a:buFont typeface="Wingdings" charset="2"/>
        <a:buNone/>
        <a:defRPr sz="1800" kern="1200">
          <a:solidFill>
            <a:srgbClr val="6E6E6E"/>
          </a:solidFill>
          <a:latin typeface="Helvetica"/>
          <a:ea typeface="+mn-ea"/>
          <a:cs typeface="Helvetica"/>
        </a:defRPr>
      </a:lvl1pPr>
      <a:lvl2pPr marL="377190" indent="-171450" algn="l" defTabSz="342900" rtl="0" eaLnBrk="1" latinLnBrk="0" hangingPunct="1">
        <a:lnSpc>
          <a:spcPts val="1710"/>
        </a:lnSpc>
        <a:spcBef>
          <a:spcPts val="0"/>
        </a:spcBef>
        <a:spcAft>
          <a:spcPts val="900"/>
        </a:spcAft>
        <a:buClr>
          <a:srgbClr val="A27E55"/>
        </a:buClr>
        <a:buFont typeface="Wingdings" charset="2"/>
        <a:buChar char="§"/>
        <a:defRPr sz="1500" kern="1200">
          <a:solidFill>
            <a:srgbClr val="6E6E6E"/>
          </a:solidFill>
          <a:latin typeface="Helvetica"/>
          <a:ea typeface="+mn-ea"/>
          <a:cs typeface="Helvetica"/>
        </a:defRPr>
      </a:lvl2pPr>
      <a:lvl3pPr marL="514350" indent="-123444" algn="l" defTabSz="342900" rtl="0" eaLnBrk="1" latinLnBrk="0" hangingPunct="1">
        <a:lnSpc>
          <a:spcPts val="1560"/>
        </a:lnSpc>
        <a:spcBef>
          <a:spcPts val="0"/>
        </a:spcBef>
        <a:spcAft>
          <a:spcPts val="450"/>
        </a:spcAft>
        <a:buClr>
          <a:srgbClr val="A27E55"/>
        </a:buClr>
        <a:buFont typeface="Wingdings" charset="2"/>
        <a:buChar char="§"/>
        <a:defRPr sz="1400" kern="1200" baseline="0">
          <a:solidFill>
            <a:srgbClr val="6E6E6E"/>
          </a:solidFill>
          <a:latin typeface="Helvetica"/>
          <a:ea typeface="+mn-ea"/>
          <a:cs typeface="Helvetica"/>
        </a:defRPr>
      </a:lvl3pPr>
      <a:lvl4pPr marL="692658" indent="-144018" algn="l" defTabSz="342900" rtl="0" eaLnBrk="1" latinLnBrk="0" hangingPunct="1">
        <a:lnSpc>
          <a:spcPts val="1485"/>
        </a:lnSpc>
        <a:spcBef>
          <a:spcPts val="0"/>
        </a:spcBef>
        <a:spcAft>
          <a:spcPts val="450"/>
        </a:spcAft>
        <a:buClr>
          <a:srgbClr val="A27E55"/>
        </a:buClr>
        <a:buFont typeface="Wingdings" charset="2"/>
        <a:buChar char="§"/>
        <a:defRPr sz="1200" kern="1200" baseline="0">
          <a:solidFill>
            <a:srgbClr val="6E6E6E"/>
          </a:solidFill>
          <a:latin typeface="Helvetica"/>
          <a:ea typeface="+mn-ea"/>
          <a:cs typeface="Helvetica"/>
        </a:defRPr>
      </a:lvl4pPr>
      <a:lvl5pPr marL="898398" indent="-116586" algn="l" defTabSz="342900" rtl="0" eaLnBrk="1" latinLnBrk="0" hangingPunct="1">
        <a:lnSpc>
          <a:spcPts val="1260"/>
        </a:lnSpc>
        <a:spcBef>
          <a:spcPts val="0"/>
        </a:spcBef>
        <a:spcAft>
          <a:spcPts val="0"/>
        </a:spcAft>
        <a:buClr>
          <a:srgbClr val="A27E55"/>
        </a:buClr>
        <a:buFont typeface="Wingdings" charset="2"/>
        <a:buChar char="§"/>
        <a:defRPr sz="1100" kern="1200">
          <a:solidFill>
            <a:srgbClr val="6E6E6E"/>
          </a:solidFill>
          <a:latin typeface="Helvetica"/>
          <a:ea typeface="+mn-ea"/>
          <a:cs typeface="Helvetica"/>
        </a:defRPr>
      </a:lvl5pPr>
      <a:lvl6pPr marL="1714500" indent="0" algn="l" defTabSz="342900" rtl="0" eaLnBrk="1" latinLnBrk="0" hangingPunct="1">
        <a:spcBef>
          <a:spcPct val="20000"/>
        </a:spcBef>
        <a:buFont typeface="Arial"/>
        <a:buNone/>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igem.idaho.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www.idahouas.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boardofed.idaho.gov/public_col_univ/herc.as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boardofed.idaho.gov/public_col_univ/herc.as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0443" y="780838"/>
            <a:ext cx="3686049" cy="1019925"/>
          </a:xfrm>
        </p:spPr>
        <p:txBody>
          <a:bodyPr/>
          <a:lstStyle/>
          <a:p>
            <a:pPr algn="ctr"/>
            <a:r>
              <a:rPr lang="en-US" sz="4800" dirty="0" smtClean="0"/>
              <a:t>IGEM PLANNING</a:t>
            </a:r>
            <a:r>
              <a:rPr lang="en-US" dirty="0" smtClean="0"/>
              <a:t/>
            </a:r>
            <a:br>
              <a:rPr lang="en-US" dirty="0" smtClean="0"/>
            </a:br>
            <a:r>
              <a:rPr lang="en-US" sz="1800" dirty="0" smtClean="0"/>
              <a:t>for</a:t>
            </a:r>
            <a:r>
              <a:rPr lang="en-US" dirty="0" smtClean="0"/>
              <a:t/>
            </a:r>
            <a:br>
              <a:rPr lang="en-US" dirty="0" smtClean="0"/>
            </a:br>
            <a:r>
              <a:rPr lang="en-US" sz="2400" dirty="0" smtClean="0"/>
              <a:t>Departmental grant administrators</a:t>
            </a:r>
            <a:r>
              <a:rPr lang="en-US" dirty="0" smtClean="0"/>
              <a:t/>
            </a:r>
            <a:br>
              <a:rPr lang="en-US" dirty="0" smtClean="0"/>
            </a:br>
            <a:endParaRPr lang="en-US" dirty="0"/>
          </a:p>
        </p:txBody>
      </p:sp>
    </p:spTree>
    <p:extLst>
      <p:ext uri="{BB962C8B-B14F-4D97-AF65-F5344CB8AC3E}">
        <p14:creationId xmlns:p14="http://schemas.microsoft.com/office/powerpoint/2010/main" val="3558998047"/>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#3 </a:t>
            </a:r>
            <a:r>
              <a:rPr lang="en-US" sz="4000" dirty="0">
                <a:solidFill>
                  <a:schemeClr val="bg1"/>
                </a:solidFill>
              </a:rPr>
              <a:t>(FY13)</a:t>
            </a:r>
          </a:p>
        </p:txBody>
      </p:sp>
      <p:sp>
        <p:nvSpPr>
          <p:cNvPr id="6" name="TextBox 5"/>
          <p:cNvSpPr txBox="1"/>
          <p:nvPr/>
        </p:nvSpPr>
        <p:spPr>
          <a:xfrm>
            <a:off x="0" y="6350"/>
            <a:ext cx="9144000" cy="1200329"/>
          </a:xfrm>
          <a:prstGeom prst="rect">
            <a:avLst/>
          </a:prstGeom>
        </p:spPr>
        <p:txBody>
          <a:bodyPr wrap="square" numCol="1" rtlCol="0">
            <a:spAutoFit/>
          </a:bodyPr>
          <a:lstStyle/>
          <a:p>
            <a:pPr algn="ctr"/>
            <a:r>
              <a:rPr lang="en-US" sz="3600" b="1" dirty="0" smtClean="0"/>
              <a:t>Commercial Viability of Microbial Induced Calcite Precipitation</a:t>
            </a:r>
          </a:p>
        </p:txBody>
      </p:sp>
      <p:sp>
        <p:nvSpPr>
          <p:cNvPr id="10" name="TextBox 9"/>
          <p:cNvSpPr txBox="1"/>
          <p:nvPr/>
        </p:nvSpPr>
        <p:spPr>
          <a:xfrm>
            <a:off x="965200" y="1388641"/>
            <a:ext cx="5035550" cy="2585323"/>
          </a:xfrm>
          <a:prstGeom prst="rect">
            <a:avLst/>
          </a:prstGeom>
        </p:spPr>
        <p:txBody>
          <a:bodyPr wrap="square" rtlCol="0">
            <a:spAutoFit/>
          </a:bodyPr>
          <a:lstStyle/>
          <a:p>
            <a:r>
              <a:rPr lang="en-US" sz="1800" u="sng" dirty="0" smtClean="0"/>
              <a:t>Outcomes:</a:t>
            </a:r>
            <a:r>
              <a:rPr lang="en-US" sz="1800" dirty="0" smtClean="0"/>
              <a:t> Patented technology formed the basis of a new start-up company, BioCement Technologies (license signed Nov., 2014). Using a $53,968 SBIR Phase I grant, BioCement conducted a 6-month test the product’s ability to reduce the mobility of lead in soils. </a:t>
            </a:r>
            <a:r>
              <a:rPr lang="en-US" sz="1800" dirty="0"/>
              <a:t>The company </a:t>
            </a:r>
            <a:r>
              <a:rPr lang="en-US" sz="1800" dirty="0" smtClean="0"/>
              <a:t>continues </a:t>
            </a:r>
            <a:r>
              <a:rPr lang="en-US" sz="1800" dirty="0"/>
              <a:t>to </a:t>
            </a:r>
            <a:r>
              <a:rPr lang="en-US" sz="1800" dirty="0" smtClean="0"/>
              <a:t>market and </a:t>
            </a:r>
            <a:r>
              <a:rPr lang="en-US" sz="1800" dirty="0"/>
              <a:t>test the technology in various </a:t>
            </a:r>
            <a:r>
              <a:rPr lang="en-US" sz="1800" dirty="0" smtClean="0"/>
              <a:t>locations, </a:t>
            </a:r>
            <a:r>
              <a:rPr lang="en-US" sz="1800" dirty="0"/>
              <a:t>and for several use cases. </a:t>
            </a:r>
            <a:r>
              <a:rPr lang="en-US" sz="1800" dirty="0" smtClean="0"/>
              <a:t>Royalty revenue from this license is anticipated in spring, 2017. </a:t>
            </a:r>
            <a:endParaRPr lang="en-US" sz="1800" b="1" u="sng" dirty="0" smtClean="0"/>
          </a:p>
        </p:txBody>
      </p:sp>
      <p:pic>
        <p:nvPicPr>
          <p:cNvPr id="12" name="Picture 11"/>
          <p:cNvPicPr>
            <a:picLocks noChangeAspect="1"/>
          </p:cNvPicPr>
          <p:nvPr/>
        </p:nvPicPr>
        <p:blipFill>
          <a:blip r:embed="rId2"/>
          <a:stretch>
            <a:fillRect/>
          </a:stretch>
        </p:blipFill>
        <p:spPr>
          <a:xfrm>
            <a:off x="6229350" y="1517229"/>
            <a:ext cx="2594688" cy="759118"/>
          </a:xfrm>
          <a:prstGeom prst="rect">
            <a:avLst/>
          </a:prstGeom>
        </p:spPr>
      </p:pic>
      <p:pic>
        <p:nvPicPr>
          <p:cNvPr id="13" name="Picture 12"/>
          <p:cNvPicPr>
            <a:picLocks noChangeAspect="1"/>
          </p:cNvPicPr>
          <p:nvPr/>
        </p:nvPicPr>
        <p:blipFill>
          <a:blip r:embed="rId3"/>
          <a:stretch>
            <a:fillRect/>
          </a:stretch>
        </p:blipFill>
        <p:spPr>
          <a:xfrm>
            <a:off x="6229350" y="2361378"/>
            <a:ext cx="2595802" cy="1941166"/>
          </a:xfrm>
          <a:prstGeom prst="rect">
            <a:avLst/>
          </a:prstGeom>
        </p:spPr>
      </p:pic>
    </p:spTree>
    <p:extLst>
      <p:ext uri="{BB962C8B-B14F-4D97-AF65-F5344CB8AC3E}">
        <p14:creationId xmlns:p14="http://schemas.microsoft.com/office/powerpoint/2010/main" val="3932309686"/>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smtClean="0">
                <a:solidFill>
                  <a:schemeClr val="bg1"/>
                </a:solidFill>
              </a:rPr>
              <a:t>Project #4 </a:t>
            </a:r>
            <a:r>
              <a:rPr lang="en-US" sz="4000" dirty="0">
                <a:solidFill>
                  <a:schemeClr val="bg1"/>
                </a:solidFill>
              </a:rPr>
              <a:t>(FY13)</a:t>
            </a:r>
          </a:p>
        </p:txBody>
      </p:sp>
      <p:sp>
        <p:nvSpPr>
          <p:cNvPr id="6" name="TextBox 5"/>
          <p:cNvSpPr txBox="1"/>
          <p:nvPr/>
        </p:nvSpPr>
        <p:spPr>
          <a:xfrm>
            <a:off x="0" y="-8448"/>
            <a:ext cx="9144000" cy="1200329"/>
          </a:xfrm>
          <a:prstGeom prst="rect">
            <a:avLst/>
          </a:prstGeom>
        </p:spPr>
        <p:txBody>
          <a:bodyPr wrap="square" numCol="1" rtlCol="0">
            <a:spAutoFit/>
          </a:bodyPr>
          <a:lstStyle/>
          <a:p>
            <a:pPr algn="ctr"/>
            <a:r>
              <a:rPr lang="en-US" sz="3600" b="1" dirty="0" smtClean="0"/>
              <a:t>Live Attenuated Fish Vaccine for Aquaculture Production </a:t>
            </a:r>
            <a:r>
              <a:rPr lang="en-US" sz="3600" dirty="0" smtClean="0"/>
              <a:t>– Round 1</a:t>
            </a:r>
          </a:p>
        </p:txBody>
      </p:sp>
      <p:sp>
        <p:nvSpPr>
          <p:cNvPr id="9" name="TextBox 8"/>
          <p:cNvSpPr txBox="1"/>
          <p:nvPr/>
        </p:nvSpPr>
        <p:spPr>
          <a:xfrm>
            <a:off x="965200" y="2356233"/>
            <a:ext cx="5994400" cy="2031325"/>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Address critical regulatory and testing requirements for commercialization of two aquatic animal health products – a fish vaccine for Coldwater Disease (CWD) and a probiotic feed additive. First of two IGEM grants: stable product formulation achieved, but first industry partner lacked ability to bring products to market. License terminated and new industry partner found. Second IGEM round followed.</a:t>
            </a:r>
          </a:p>
        </p:txBody>
      </p:sp>
      <p:sp>
        <p:nvSpPr>
          <p:cNvPr id="10" name="TextBox 9"/>
          <p:cNvSpPr txBox="1"/>
          <p:nvPr/>
        </p:nvSpPr>
        <p:spPr>
          <a:xfrm>
            <a:off x="965200" y="1224049"/>
            <a:ext cx="6063488" cy="369332"/>
          </a:xfrm>
          <a:prstGeom prst="rect">
            <a:avLst/>
          </a:prstGeom>
        </p:spPr>
        <p:txBody>
          <a:bodyPr wrap="square" rtlCol="0">
            <a:spAutoFit/>
          </a:bodyPr>
          <a:lstStyle/>
          <a:p>
            <a:r>
              <a:rPr lang="en-US" sz="1800" u="sng" dirty="0" smtClean="0"/>
              <a:t>Industry Partner:</a:t>
            </a:r>
            <a:r>
              <a:rPr lang="en-US" sz="1800" b="1" dirty="0" smtClean="0"/>
              <a:t> Aquatic Life Sciences, Inc. </a:t>
            </a:r>
            <a:r>
              <a:rPr lang="en-US" sz="1800" dirty="0" smtClean="0"/>
              <a:t>(now </a:t>
            </a:r>
            <a:r>
              <a:rPr lang="en-US" sz="1800" b="1" dirty="0" smtClean="0"/>
              <a:t>Syndel USA</a:t>
            </a:r>
            <a:r>
              <a:rPr lang="en-US" sz="1800" dirty="0" smtClean="0"/>
              <a:t>)</a:t>
            </a:r>
            <a:endParaRPr lang="en-US" sz="1800" u="sng" dirty="0" smtClean="0"/>
          </a:p>
        </p:txBody>
      </p:sp>
      <p:sp>
        <p:nvSpPr>
          <p:cNvPr id="11" name="TextBox 10"/>
          <p:cNvSpPr txBox="1"/>
          <p:nvPr/>
        </p:nvSpPr>
        <p:spPr>
          <a:xfrm>
            <a:off x="965200" y="1790141"/>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Kenneth Cain </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27" r="15980"/>
          <a:stretch/>
        </p:blipFill>
        <p:spPr>
          <a:xfrm>
            <a:off x="7345680" y="2514236"/>
            <a:ext cx="1497304" cy="1888312"/>
          </a:xfrm>
          <a:prstGeom prst="rect">
            <a:avLst/>
          </a:prstGeom>
        </p:spPr>
      </p:pic>
      <p:pic>
        <p:nvPicPr>
          <p:cNvPr id="13" name="Picture 12"/>
          <p:cNvPicPr/>
          <p:nvPr/>
        </p:nvPicPr>
        <p:blipFill rotWithShape="1">
          <a:blip r:embed="rId3" cstate="print">
            <a:extLst>
              <a:ext uri="{28A0092B-C50C-407E-A947-70E740481C1C}">
                <a14:useLocalDpi xmlns:a14="http://schemas.microsoft.com/office/drawing/2010/main" val="0"/>
              </a:ext>
            </a:extLst>
          </a:blip>
          <a:srcRect l="5505" t="33385" r="7915" b="35888"/>
          <a:stretch/>
        </p:blipFill>
        <p:spPr bwMode="auto">
          <a:xfrm>
            <a:off x="5541264" y="1593381"/>
            <a:ext cx="3301720" cy="80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11763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#5 </a:t>
            </a:r>
            <a:r>
              <a:rPr lang="en-US" sz="4000" dirty="0">
                <a:solidFill>
                  <a:schemeClr val="bg1"/>
                </a:solidFill>
              </a:rPr>
              <a:t>(FY13)</a:t>
            </a:r>
          </a:p>
        </p:txBody>
      </p:sp>
      <p:sp>
        <p:nvSpPr>
          <p:cNvPr id="9" name="TextBox 8"/>
          <p:cNvSpPr txBox="1"/>
          <p:nvPr/>
        </p:nvSpPr>
        <p:spPr>
          <a:xfrm>
            <a:off x="965200" y="2356233"/>
            <a:ext cx="6167120" cy="2031325"/>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Second of two IGEM rounds</a:t>
            </a:r>
            <a:r>
              <a:rPr lang="en-US" b="0" dirty="0"/>
              <a:t>. Work with the industry partner to scale </a:t>
            </a:r>
            <a:r>
              <a:rPr lang="en-US" b="0" dirty="0" smtClean="0"/>
              <a:t>production of the </a:t>
            </a:r>
            <a:r>
              <a:rPr lang="en-US" b="0" dirty="0"/>
              <a:t>fish vaccine developed in the first IGEM </a:t>
            </a:r>
            <a:r>
              <a:rPr lang="en-US" b="0" dirty="0" smtClean="0"/>
              <a:t>round. Test and compare the commercial formula to the experimental formula. Conduct clinical field trials to ensure the commercial formula is safe, easy to administer to the fish, and effective against Coldwater Disease (CWD). Transfer related know-how to industry partner.</a:t>
            </a:r>
          </a:p>
        </p:txBody>
      </p:sp>
      <p:sp>
        <p:nvSpPr>
          <p:cNvPr id="10" name="TextBox 9"/>
          <p:cNvSpPr txBox="1"/>
          <p:nvPr/>
        </p:nvSpPr>
        <p:spPr>
          <a:xfrm>
            <a:off x="965200" y="1224049"/>
            <a:ext cx="6063488" cy="646331"/>
          </a:xfrm>
          <a:prstGeom prst="rect">
            <a:avLst/>
          </a:prstGeom>
        </p:spPr>
        <p:txBody>
          <a:bodyPr wrap="square" rtlCol="0">
            <a:spAutoFit/>
          </a:bodyPr>
          <a:lstStyle/>
          <a:p>
            <a:r>
              <a:rPr lang="en-US" sz="1800" u="sng" dirty="0" smtClean="0"/>
              <a:t>Industry Partner:</a:t>
            </a:r>
            <a:r>
              <a:rPr lang="en-US" sz="1800" dirty="0" smtClean="0"/>
              <a:t> Large multinational pharmaceutical company 			[</a:t>
            </a:r>
            <a:r>
              <a:rPr lang="en-US" sz="1800" i="1" dirty="0" smtClean="0"/>
              <a:t>Confidential until product roll-out]</a:t>
            </a:r>
            <a:endParaRPr lang="en-US" sz="1800" i="1" u="sng" dirty="0" smtClean="0"/>
          </a:p>
        </p:txBody>
      </p:sp>
      <p:sp>
        <p:nvSpPr>
          <p:cNvPr id="11" name="TextBox 10"/>
          <p:cNvSpPr txBox="1"/>
          <p:nvPr/>
        </p:nvSpPr>
        <p:spPr>
          <a:xfrm>
            <a:off x="965200" y="1928640"/>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Kenneth Cain </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27" r="15980"/>
          <a:stretch/>
        </p:blipFill>
        <p:spPr>
          <a:xfrm>
            <a:off x="7307848" y="2514236"/>
            <a:ext cx="1497304" cy="1888312"/>
          </a:xfrm>
          <a:prstGeom prst="rect">
            <a:avLst/>
          </a:prstGeom>
        </p:spPr>
      </p:pic>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Live Attenuated Fish Vaccine for Aquaculture Production </a:t>
            </a:r>
            <a:r>
              <a:rPr lang="en-US" sz="3600" dirty="0" smtClean="0"/>
              <a:t>– Round 2</a:t>
            </a:r>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7307848" y="1445017"/>
            <a:ext cx="1497304" cy="91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617532"/>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#5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10" name="TextBox 9"/>
          <p:cNvSpPr txBox="1"/>
          <p:nvPr/>
        </p:nvSpPr>
        <p:spPr>
          <a:xfrm>
            <a:off x="814356" y="1253940"/>
            <a:ext cx="6154929" cy="3139321"/>
          </a:xfrm>
          <a:prstGeom prst="rect">
            <a:avLst/>
          </a:prstGeom>
        </p:spPr>
        <p:txBody>
          <a:bodyPr wrap="square" rtlCol="0">
            <a:spAutoFit/>
          </a:bodyPr>
          <a:lstStyle/>
          <a:p>
            <a:r>
              <a:rPr lang="en-US" sz="1800" u="sng" dirty="0" smtClean="0"/>
              <a:t>Outcomes:</a:t>
            </a:r>
            <a:r>
              <a:rPr lang="en-US" sz="1800" dirty="0" smtClean="0"/>
              <a:t> Using the stable formula developed using funds from the inaugural IGEM round, Dr. Cain has been working with a large multinational pharmaceutical company as the new industry partner. Field tests showed the product to be wildly successful, and the industry partner is working hard to commercialize. </a:t>
            </a:r>
            <a:r>
              <a:rPr lang="en-US" sz="1800" dirty="0"/>
              <a:t>Exclusive License successfully negotiated and executed in February, 2017. Final </a:t>
            </a:r>
            <a:r>
              <a:rPr lang="en-US" sz="1800" dirty="0" smtClean="0"/>
              <a:t>FDA approval processes are currently underway. Industry partner prefers to remain confidential in name until the final FDA approval processes have been completed and commercial product released.</a:t>
            </a:r>
          </a:p>
          <a:p>
            <a:r>
              <a:rPr lang="en-US" sz="1800" b="1" dirty="0" smtClean="0"/>
              <a:t>Project completion date: September 30, 2016.</a:t>
            </a:r>
            <a:endParaRPr lang="en-US" sz="1800" b="1" u="sng" dirty="0" smtClean="0"/>
          </a:p>
        </p:txBody>
      </p:sp>
      <p:sp>
        <p:nvSpPr>
          <p:cNvPr id="8" name="TextBox 7"/>
          <p:cNvSpPr txBox="1"/>
          <p:nvPr/>
        </p:nvSpPr>
        <p:spPr>
          <a:xfrm>
            <a:off x="0" y="-8448"/>
            <a:ext cx="9144000" cy="1200329"/>
          </a:xfrm>
          <a:prstGeom prst="rect">
            <a:avLst/>
          </a:prstGeom>
        </p:spPr>
        <p:txBody>
          <a:bodyPr wrap="square" numCol="1" rtlCol="0">
            <a:spAutoFit/>
          </a:bodyPr>
          <a:lstStyle/>
          <a:p>
            <a:pPr algn="ctr"/>
            <a:r>
              <a:rPr lang="en-US" sz="3600" b="1" dirty="0" smtClean="0"/>
              <a:t>Live Attenuated Fish Vaccine for Aquaculture Production </a:t>
            </a:r>
            <a:r>
              <a:rPr lang="en-US" sz="3600" dirty="0" smtClean="0"/>
              <a:t>– Round 2</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727" r="15980"/>
          <a:stretch/>
        </p:blipFill>
        <p:spPr>
          <a:xfrm>
            <a:off x="7285719" y="2504949"/>
            <a:ext cx="1497304" cy="1888312"/>
          </a:xfrm>
          <a:prstGeom prst="rect">
            <a:avLst/>
          </a:prstGeom>
        </p:spPr>
      </p:pic>
      <p:pic>
        <p:nvPicPr>
          <p:cNvPr id="16" name="Picture 15"/>
          <p:cNvPicPr>
            <a:picLocks noChangeAspect="1"/>
          </p:cNvPicPr>
          <p:nvPr/>
        </p:nvPicPr>
        <p:blipFill rotWithShape="1">
          <a:blip r:embed="rId3"/>
          <a:srcRect t="-1709" b="261"/>
          <a:stretch/>
        </p:blipFill>
        <p:spPr>
          <a:xfrm>
            <a:off x="7280847" y="950376"/>
            <a:ext cx="1502176" cy="1459115"/>
          </a:xfrm>
          <a:prstGeom prst="rect">
            <a:avLst/>
          </a:prstGeom>
        </p:spPr>
      </p:pic>
    </p:spTree>
    <p:extLst>
      <p:ext uri="{BB962C8B-B14F-4D97-AF65-F5344CB8AC3E}">
        <p14:creationId xmlns:p14="http://schemas.microsoft.com/office/powerpoint/2010/main" val="3923736016"/>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00928" y="1114500"/>
            <a:ext cx="3020277" cy="1101078"/>
          </a:xfrm>
          <a:prstGeom prst="rect">
            <a:avLst/>
          </a:prstGeom>
        </p:spPr>
      </p:pic>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#6 </a:t>
            </a:r>
            <a:r>
              <a:rPr lang="en-US" sz="4000" dirty="0">
                <a:solidFill>
                  <a:schemeClr val="bg1"/>
                </a:solidFill>
              </a:rPr>
              <a:t>(FY13)</a:t>
            </a:r>
          </a:p>
        </p:txBody>
      </p:sp>
      <p:sp>
        <p:nvSpPr>
          <p:cNvPr id="9" name="TextBox 8"/>
          <p:cNvSpPr txBox="1"/>
          <p:nvPr/>
        </p:nvSpPr>
        <p:spPr>
          <a:xfrm>
            <a:off x="965200" y="2356233"/>
            <a:ext cx="5856224" cy="1754326"/>
          </a:xfrm>
          <a:prstGeom prst="rect">
            <a:avLst/>
          </a:prstGeom>
        </p:spPr>
        <p:txBody>
          <a:bodyPr wrap="square" rtlCol="0">
            <a:spAutoFit/>
          </a:bodyPr>
          <a:lstStyle>
            <a:defPPr>
              <a:defRPr lang="en-US"/>
            </a:defPPr>
            <a:lvl1pPr>
              <a:defRPr sz="1800" b="1"/>
            </a:lvl1pPr>
          </a:lstStyle>
          <a:p>
            <a:r>
              <a:rPr lang="en-US" b="0" u="sng" dirty="0" smtClean="0"/>
              <a:t>Project Goal:</a:t>
            </a:r>
            <a:r>
              <a:rPr lang="en-US" b="0" dirty="0" smtClean="0"/>
              <a:t> Partner with GenZ Corp. to continue development of an innovative pesticide application technology. Conduct field trials to validate and quantify reduction in off-target pesticide movement, reduction in pesticide losses, and increase in effectiveness compared to conventional pesticide sprayers. </a:t>
            </a:r>
          </a:p>
        </p:txBody>
      </p:sp>
      <p:sp>
        <p:nvSpPr>
          <p:cNvPr id="10" name="TextBox 9"/>
          <p:cNvSpPr txBox="1"/>
          <p:nvPr/>
        </p:nvSpPr>
        <p:spPr>
          <a:xfrm>
            <a:off x="965200" y="1224283"/>
            <a:ext cx="6063488" cy="369332"/>
          </a:xfrm>
          <a:prstGeom prst="rect">
            <a:avLst/>
          </a:prstGeom>
        </p:spPr>
        <p:txBody>
          <a:bodyPr wrap="square" rtlCol="0">
            <a:spAutoFit/>
          </a:bodyPr>
          <a:lstStyle/>
          <a:p>
            <a:r>
              <a:rPr lang="en-US" sz="1800" u="sng" dirty="0" smtClean="0"/>
              <a:t>Industry Partner:</a:t>
            </a:r>
            <a:r>
              <a:rPr lang="en-US" sz="1800" dirty="0" smtClean="0"/>
              <a:t> </a:t>
            </a:r>
            <a:r>
              <a:rPr lang="en-US" sz="1800" b="1" dirty="0" smtClean="0"/>
              <a:t>GenZ Corp.</a:t>
            </a:r>
            <a:endParaRPr lang="en-US" sz="1800" i="1" u="sng" dirty="0" smtClean="0"/>
          </a:p>
        </p:txBody>
      </p:sp>
      <p:sp>
        <p:nvSpPr>
          <p:cNvPr id="11" name="TextBox 10"/>
          <p:cNvSpPr txBox="1"/>
          <p:nvPr/>
        </p:nvSpPr>
        <p:spPr>
          <a:xfrm>
            <a:off x="965200" y="1846246"/>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Don Morishita</a:t>
            </a:r>
            <a:endParaRPr lang="en-US" dirty="0"/>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Crop Application System to Decrease Off-Target Pesticide Movement and Loss</a:t>
            </a:r>
            <a:endParaRPr lang="en-US" sz="36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688" y="2535936"/>
            <a:ext cx="1716239" cy="1716239"/>
          </a:xfrm>
          <a:prstGeom prst="rect">
            <a:avLst/>
          </a:prstGeom>
        </p:spPr>
      </p:pic>
    </p:spTree>
    <p:extLst>
      <p:ext uri="{BB962C8B-B14F-4D97-AF65-F5344CB8AC3E}">
        <p14:creationId xmlns:p14="http://schemas.microsoft.com/office/powerpoint/2010/main" val="359412838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#6 </a:t>
            </a:r>
            <a:r>
              <a:rPr lang="en-US" sz="4000" dirty="0">
                <a:solidFill>
                  <a:schemeClr val="bg1"/>
                </a:solidFill>
              </a:rPr>
              <a:t>(FY13)</a:t>
            </a:r>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Crop Application System to Decrease Off-Target Pesticide Movement and Loss</a:t>
            </a:r>
            <a:endParaRPr lang="en-US" sz="3600" dirty="0" smtClean="0"/>
          </a:p>
        </p:txBody>
      </p:sp>
      <p:sp>
        <p:nvSpPr>
          <p:cNvPr id="13" name="TextBox 12"/>
          <p:cNvSpPr txBox="1"/>
          <p:nvPr/>
        </p:nvSpPr>
        <p:spPr>
          <a:xfrm>
            <a:off x="814357" y="1253940"/>
            <a:ext cx="5677884" cy="3139321"/>
          </a:xfrm>
          <a:prstGeom prst="rect">
            <a:avLst/>
          </a:prstGeom>
        </p:spPr>
        <p:txBody>
          <a:bodyPr wrap="square" rtlCol="0">
            <a:spAutoFit/>
          </a:bodyPr>
          <a:lstStyle/>
          <a:p>
            <a:r>
              <a:rPr lang="en-US" sz="1800" u="sng" dirty="0" smtClean="0"/>
              <a:t>Outcomes:</a:t>
            </a:r>
            <a:r>
              <a:rPr lang="en-US" sz="1800" dirty="0" smtClean="0"/>
              <a:t> Field trials conducted in partnership with the University of Idaho successfully demonstrated that GenZ technology outperforms conventional crop application techniques. The product tested with IGEM funds has been used for strawberry and lettuce crops, and the company completed testing on additional equipment with University of California Davis. GenZ used these results to raise $2million in capital from angel investors. This award-winning technology continues to gain significant traction.</a:t>
            </a:r>
          </a:p>
          <a:p>
            <a:endParaRPr lang="en-US" sz="1800" dirty="0" smtClean="0"/>
          </a:p>
          <a:p>
            <a:r>
              <a:rPr lang="en-US" sz="1800" b="1" dirty="0" smtClean="0"/>
              <a:t>Project completed March, 2014.</a:t>
            </a:r>
            <a:endParaRPr lang="en-US" sz="1800" b="1" u="sng" dirty="0" smtClean="0"/>
          </a:p>
        </p:txBody>
      </p:sp>
      <p:pic>
        <p:nvPicPr>
          <p:cNvPr id="6" name="Picture 5"/>
          <p:cNvPicPr>
            <a:picLocks noChangeAspect="1"/>
          </p:cNvPicPr>
          <p:nvPr/>
        </p:nvPicPr>
        <p:blipFill rotWithShape="1">
          <a:blip r:embed="rId2"/>
          <a:srcRect l="1760" b="6982"/>
          <a:stretch/>
        </p:blipFill>
        <p:spPr>
          <a:xfrm>
            <a:off x="6838052" y="1125932"/>
            <a:ext cx="2069518" cy="1355496"/>
          </a:xfrm>
          <a:prstGeom prst="rect">
            <a:avLst/>
          </a:prstGeom>
        </p:spPr>
      </p:pic>
      <p:pic>
        <p:nvPicPr>
          <p:cNvPr id="7" name="Picture 6"/>
          <p:cNvPicPr>
            <a:picLocks noChangeAspect="1"/>
          </p:cNvPicPr>
          <p:nvPr/>
        </p:nvPicPr>
        <p:blipFill rotWithShape="1">
          <a:blip r:embed="rId3"/>
          <a:srcRect l="6770"/>
          <a:stretch/>
        </p:blipFill>
        <p:spPr>
          <a:xfrm>
            <a:off x="6700603" y="2555823"/>
            <a:ext cx="2206967" cy="1628193"/>
          </a:xfrm>
          <a:prstGeom prst="rect">
            <a:avLst/>
          </a:prstGeom>
        </p:spPr>
      </p:pic>
      <p:cxnSp>
        <p:nvCxnSpPr>
          <p:cNvPr id="14" name="Straight Arrow Connector 13"/>
          <p:cNvCxnSpPr/>
          <p:nvPr/>
        </p:nvCxnSpPr>
        <p:spPr>
          <a:xfrm rot="16200000" flipH="1">
            <a:off x="6486162" y="1471391"/>
            <a:ext cx="2636595" cy="2094466"/>
          </a:xfrm>
          <a:prstGeom prst="bentConnector3">
            <a:avLst>
              <a:gd name="adj1" fmla="val 50000"/>
            </a:avLst>
          </a:prstGeom>
          <a:ln w="152400">
            <a:gradFill>
              <a:gsLst>
                <a:gs pos="0">
                  <a:srgbClr val="C00000"/>
                </a:gs>
                <a:gs pos="74000">
                  <a:srgbClr val="00B050"/>
                </a:gs>
                <a:gs pos="100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4822948"/>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332844" y="1298985"/>
            <a:ext cx="1278153" cy="762844"/>
          </a:xfrm>
          <a:prstGeom prst="rect">
            <a:avLst/>
          </a:prstGeom>
        </p:spPr>
      </p:pic>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#7 </a:t>
            </a:r>
            <a:r>
              <a:rPr lang="en-US" sz="4000" dirty="0">
                <a:solidFill>
                  <a:schemeClr val="bg1"/>
                </a:solidFill>
              </a:rPr>
              <a:t>(</a:t>
            </a:r>
            <a:r>
              <a:rPr lang="en-US" sz="4000" dirty="0" smtClean="0">
                <a:solidFill>
                  <a:schemeClr val="bg1"/>
                </a:solidFill>
              </a:rPr>
              <a:t>FY14)</a:t>
            </a:r>
            <a:endParaRPr lang="en-US" sz="4000" dirty="0">
              <a:solidFill>
                <a:schemeClr val="bg1"/>
              </a:solidFill>
            </a:endParaRPr>
          </a:p>
        </p:txBody>
      </p:sp>
      <p:sp>
        <p:nvSpPr>
          <p:cNvPr id="9" name="TextBox 8"/>
          <p:cNvSpPr txBox="1"/>
          <p:nvPr/>
        </p:nvSpPr>
        <p:spPr>
          <a:xfrm>
            <a:off x="913384" y="2851970"/>
            <a:ext cx="6167120" cy="1477328"/>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Examine the use of an anti-fungal plant volatile, 2E-hexenal, to reduce crop losses due to postharvest pathogens. Conduct large-scale trials to test the viability of the product. Quantify reduction in soil bacteria after use in commercial storage facilities. Find best concentrations and techniques.</a:t>
            </a:r>
          </a:p>
        </p:txBody>
      </p:sp>
      <p:sp>
        <p:nvSpPr>
          <p:cNvPr id="10" name="TextBox 9"/>
          <p:cNvSpPr txBox="1"/>
          <p:nvPr/>
        </p:nvSpPr>
        <p:spPr>
          <a:xfrm>
            <a:off x="965200" y="1224049"/>
            <a:ext cx="6063488" cy="923330"/>
          </a:xfrm>
          <a:prstGeom prst="rect">
            <a:avLst/>
          </a:prstGeom>
        </p:spPr>
        <p:txBody>
          <a:bodyPr wrap="square" rtlCol="0">
            <a:spAutoFit/>
          </a:bodyPr>
          <a:lstStyle/>
          <a:p>
            <a:r>
              <a:rPr lang="en-US" sz="1800" u="sng" dirty="0" smtClean="0"/>
              <a:t>Industry Partners:</a:t>
            </a:r>
            <a:r>
              <a:rPr lang="en-US" sz="1800" dirty="0" smtClean="0"/>
              <a:t> 	</a:t>
            </a:r>
            <a:r>
              <a:rPr lang="en-US" sz="1800" b="1" dirty="0" smtClean="0"/>
              <a:t>SunRain Varieties, LLC</a:t>
            </a:r>
            <a:endParaRPr lang="en-US" sz="1800" i="1" u="sng" dirty="0"/>
          </a:p>
          <a:p>
            <a:r>
              <a:rPr lang="en-US" sz="1800" b="1" i="1" dirty="0"/>
              <a:t>	</a:t>
            </a:r>
            <a:r>
              <a:rPr lang="en-US" sz="1800" b="1" i="1" dirty="0" smtClean="0"/>
              <a:t>		</a:t>
            </a:r>
            <a:r>
              <a:rPr lang="en-US" sz="1800" b="1" dirty="0" smtClean="0"/>
              <a:t>Agri-Stor Company</a:t>
            </a:r>
          </a:p>
          <a:p>
            <a:r>
              <a:rPr lang="en-US" sz="1800" b="1" dirty="0"/>
              <a:t>	</a:t>
            </a:r>
            <a:r>
              <a:rPr lang="en-US" sz="1800" b="1" dirty="0" smtClean="0"/>
              <a:t>		AMVAV Chemical Corporation</a:t>
            </a:r>
          </a:p>
        </p:txBody>
      </p:sp>
      <p:sp>
        <p:nvSpPr>
          <p:cNvPr id="11" name="TextBox 10"/>
          <p:cNvSpPr txBox="1"/>
          <p:nvPr/>
        </p:nvSpPr>
        <p:spPr>
          <a:xfrm>
            <a:off x="965200" y="2278702"/>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Phillip Wharton</a:t>
            </a:r>
            <a:endParaRPr lang="en-US" dirty="0"/>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a:t>2E-hexenal for the </a:t>
            </a:r>
            <a:r>
              <a:rPr lang="en-US" sz="3600" b="1" dirty="0" smtClean="0"/>
              <a:t>Control </a:t>
            </a:r>
            <a:r>
              <a:rPr lang="en-US" sz="3600" b="1" dirty="0"/>
              <a:t>of </a:t>
            </a:r>
            <a:r>
              <a:rPr lang="en-US" sz="3600" b="1" dirty="0" smtClean="0"/>
              <a:t>Potato Postharvest Pathogens in Storage</a:t>
            </a:r>
            <a:endParaRPr lang="en-US" sz="3600" dirty="0" smtClean="0"/>
          </a:p>
        </p:txBody>
      </p:sp>
      <p:pic>
        <p:nvPicPr>
          <p:cNvPr id="6" name="Picture 5"/>
          <p:cNvPicPr>
            <a:picLocks noChangeAspect="1"/>
          </p:cNvPicPr>
          <p:nvPr/>
        </p:nvPicPr>
        <p:blipFill rotWithShape="1">
          <a:blip r:embed="rId3"/>
          <a:srcRect l="11343" r="5615" b="20223"/>
          <a:stretch/>
        </p:blipFill>
        <p:spPr>
          <a:xfrm>
            <a:off x="7184454" y="2851970"/>
            <a:ext cx="1568589" cy="1547643"/>
          </a:xfrm>
          <a:prstGeom prst="rect">
            <a:avLst/>
          </a:prstGeom>
        </p:spPr>
      </p:pic>
      <p:pic>
        <p:nvPicPr>
          <p:cNvPr id="14" name="Picture 13"/>
          <p:cNvPicPr>
            <a:picLocks noChangeAspect="1"/>
          </p:cNvPicPr>
          <p:nvPr/>
        </p:nvPicPr>
        <p:blipFill>
          <a:blip r:embed="rId4"/>
          <a:stretch>
            <a:fillRect/>
          </a:stretch>
        </p:blipFill>
        <p:spPr>
          <a:xfrm>
            <a:off x="7756876" y="1298985"/>
            <a:ext cx="1089557" cy="752430"/>
          </a:xfrm>
          <a:prstGeom prst="rect">
            <a:avLst/>
          </a:prstGeom>
        </p:spPr>
      </p:pic>
      <p:pic>
        <p:nvPicPr>
          <p:cNvPr id="17" name="Picture 16"/>
          <p:cNvPicPr>
            <a:picLocks noChangeAspect="1"/>
          </p:cNvPicPr>
          <p:nvPr/>
        </p:nvPicPr>
        <p:blipFill>
          <a:blip r:embed="rId5"/>
          <a:stretch>
            <a:fillRect/>
          </a:stretch>
        </p:blipFill>
        <p:spPr>
          <a:xfrm>
            <a:off x="6332844" y="2129204"/>
            <a:ext cx="2513590" cy="563091"/>
          </a:xfrm>
          <a:prstGeom prst="rect">
            <a:avLst/>
          </a:prstGeom>
        </p:spPr>
      </p:pic>
    </p:spTree>
    <p:extLst>
      <p:ext uri="{BB962C8B-B14F-4D97-AF65-F5344CB8AC3E}">
        <p14:creationId xmlns:p14="http://schemas.microsoft.com/office/powerpoint/2010/main" val="426266610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#7 </a:t>
            </a:r>
            <a:r>
              <a:rPr lang="en-US" sz="4000" dirty="0">
                <a:solidFill>
                  <a:schemeClr val="bg1"/>
                </a:solidFill>
              </a:rPr>
              <a:t>(</a:t>
            </a:r>
            <a:r>
              <a:rPr lang="en-US" sz="4000" dirty="0" smtClean="0">
                <a:solidFill>
                  <a:schemeClr val="bg1"/>
                </a:solidFill>
              </a:rPr>
              <a:t>FY14)</a:t>
            </a:r>
            <a:endParaRPr lang="en-US" sz="4000" dirty="0">
              <a:solidFill>
                <a:schemeClr val="bg1"/>
              </a:solidFill>
            </a:endParaRPr>
          </a:p>
        </p:txBody>
      </p:sp>
      <p:sp>
        <p:nvSpPr>
          <p:cNvPr id="13" name="TextBox 12"/>
          <p:cNvSpPr txBox="1"/>
          <p:nvPr/>
        </p:nvSpPr>
        <p:spPr>
          <a:xfrm>
            <a:off x="814357" y="1253940"/>
            <a:ext cx="5677884" cy="3139321"/>
          </a:xfrm>
          <a:prstGeom prst="rect">
            <a:avLst/>
          </a:prstGeom>
        </p:spPr>
        <p:txBody>
          <a:bodyPr wrap="square" rtlCol="0">
            <a:spAutoFit/>
          </a:bodyPr>
          <a:lstStyle/>
          <a:p>
            <a:r>
              <a:rPr lang="en-US" sz="1800" u="sng" dirty="0" smtClean="0"/>
              <a:t>Outcomes:</a:t>
            </a:r>
            <a:r>
              <a:rPr lang="en-US" sz="1800" dirty="0" smtClean="0"/>
              <a:t> Project shifted from large-scale potato trials to smaller-scale trials, which incurred cost savings. Those savings were utilized to conduct additional research on the use of 2E-hexenal in onion storage facilities. </a:t>
            </a:r>
            <a:r>
              <a:rPr lang="en-US" sz="1800" dirty="0"/>
              <a:t>S</a:t>
            </a:r>
            <a:r>
              <a:rPr lang="en-US" sz="1800" dirty="0" smtClean="0"/>
              <a:t>uccessfully demonstrated a dramatic reduction in crop losses due to postharvest pathogens. The product is now patented, and SunRain Varieties, LLC  has been reimbursing the university for the patent expenses as they continue work to roll out a commercial product.</a:t>
            </a:r>
          </a:p>
          <a:p>
            <a:endParaRPr lang="en-US" sz="1800" dirty="0" smtClean="0"/>
          </a:p>
          <a:p>
            <a:r>
              <a:rPr lang="en-US" sz="1800" b="1" dirty="0" smtClean="0"/>
              <a:t>Project completed March, 2014.</a:t>
            </a:r>
            <a:endParaRPr lang="en-US" sz="1800" b="1" u="sng" dirty="0" smtClean="0"/>
          </a:p>
        </p:txBody>
      </p:sp>
      <p:sp>
        <p:nvSpPr>
          <p:cNvPr id="8" name="TextBox 7"/>
          <p:cNvSpPr txBox="1"/>
          <p:nvPr/>
        </p:nvSpPr>
        <p:spPr>
          <a:xfrm>
            <a:off x="0" y="0"/>
            <a:ext cx="9144000" cy="1200329"/>
          </a:xfrm>
          <a:prstGeom prst="rect">
            <a:avLst/>
          </a:prstGeom>
        </p:spPr>
        <p:txBody>
          <a:bodyPr wrap="square" numCol="1" rtlCol="0">
            <a:spAutoFit/>
          </a:bodyPr>
          <a:lstStyle/>
          <a:p>
            <a:pPr algn="ctr"/>
            <a:r>
              <a:rPr lang="en-US" sz="3600" b="1" dirty="0"/>
              <a:t>2E-hexenal for the </a:t>
            </a:r>
            <a:r>
              <a:rPr lang="en-US" sz="3600" b="1" dirty="0" smtClean="0"/>
              <a:t>Control </a:t>
            </a:r>
            <a:r>
              <a:rPr lang="en-US" sz="3600" b="1" dirty="0"/>
              <a:t>of </a:t>
            </a:r>
            <a:r>
              <a:rPr lang="en-US" sz="3600" b="1" dirty="0" smtClean="0"/>
              <a:t>Potato Postharvest Pathogens in Storage</a:t>
            </a:r>
            <a:endParaRPr lang="en-US" sz="3600" dirty="0" smtClean="0"/>
          </a:p>
        </p:txBody>
      </p:sp>
      <p:pic>
        <p:nvPicPr>
          <p:cNvPr id="9" name="Picture 8"/>
          <p:cNvPicPr>
            <a:picLocks noChangeAspect="1"/>
          </p:cNvPicPr>
          <p:nvPr/>
        </p:nvPicPr>
        <p:blipFill rotWithShape="1">
          <a:blip r:embed="rId2"/>
          <a:srcRect l="11343" r="5615" b="20223"/>
          <a:stretch/>
        </p:blipFill>
        <p:spPr>
          <a:xfrm>
            <a:off x="7184454" y="2851970"/>
            <a:ext cx="1568589" cy="1547643"/>
          </a:xfrm>
          <a:prstGeom prst="rect">
            <a:avLst/>
          </a:prstGeom>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424289" y="1262388"/>
            <a:ext cx="2409049" cy="136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729079"/>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158" y="1381998"/>
            <a:ext cx="2747553" cy="1014025"/>
          </a:xfrm>
          <a:prstGeom prst="rect">
            <a:avLst/>
          </a:prstGeom>
        </p:spPr>
      </p:pic>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#8 </a:t>
            </a:r>
            <a:r>
              <a:rPr lang="en-US" sz="4000" dirty="0">
                <a:solidFill>
                  <a:schemeClr val="bg1"/>
                </a:solidFill>
              </a:rPr>
              <a:t>(</a:t>
            </a:r>
            <a:r>
              <a:rPr lang="en-US" sz="4000" dirty="0" smtClean="0">
                <a:solidFill>
                  <a:schemeClr val="bg1"/>
                </a:solidFill>
              </a:rPr>
              <a:t>FY15)</a:t>
            </a:r>
            <a:endParaRPr lang="en-US" sz="4000" dirty="0">
              <a:solidFill>
                <a:schemeClr val="bg1"/>
              </a:solidFill>
            </a:endParaRPr>
          </a:p>
        </p:txBody>
      </p:sp>
      <p:sp>
        <p:nvSpPr>
          <p:cNvPr id="9" name="TextBox 8"/>
          <p:cNvSpPr txBox="1"/>
          <p:nvPr/>
        </p:nvSpPr>
        <p:spPr>
          <a:xfrm>
            <a:off x="965200" y="2529036"/>
            <a:ext cx="5810354" cy="1754326"/>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Build on the reactive filtration water treatment platform, already successfully licensed to the industry partner in Hayden, Idaho. Test a functioning testbed which combines ozone, metal salts, and biochar water filtration methods. The process is highly effective and efficient at removing phosphorus and nitrogen dissolved in wastewater.</a:t>
            </a:r>
          </a:p>
        </p:txBody>
      </p:sp>
      <p:sp>
        <p:nvSpPr>
          <p:cNvPr id="10" name="TextBox 9"/>
          <p:cNvSpPr txBox="1"/>
          <p:nvPr/>
        </p:nvSpPr>
        <p:spPr>
          <a:xfrm>
            <a:off x="965200" y="1408355"/>
            <a:ext cx="6063488" cy="369332"/>
          </a:xfrm>
          <a:prstGeom prst="rect">
            <a:avLst/>
          </a:prstGeom>
        </p:spPr>
        <p:txBody>
          <a:bodyPr wrap="square" rtlCol="0">
            <a:spAutoFit/>
          </a:bodyPr>
          <a:lstStyle/>
          <a:p>
            <a:r>
              <a:rPr lang="en-US" sz="1800" u="sng" dirty="0" smtClean="0"/>
              <a:t>Industry Partner:</a:t>
            </a:r>
            <a:r>
              <a:rPr lang="en-US" sz="1800" dirty="0" smtClean="0"/>
              <a:t> Blue Water Technologies (now </a:t>
            </a:r>
            <a:r>
              <a:rPr lang="en-US" sz="1800" b="1" dirty="0" smtClean="0"/>
              <a:t>Nexom</a:t>
            </a:r>
            <a:r>
              <a:rPr lang="en-US" sz="1800" dirty="0" smtClean="0"/>
              <a:t>)</a:t>
            </a:r>
            <a:endParaRPr lang="en-US" sz="1800" b="1" dirty="0" smtClean="0"/>
          </a:p>
        </p:txBody>
      </p:sp>
      <p:sp>
        <p:nvSpPr>
          <p:cNvPr id="11" name="TextBox 10"/>
          <p:cNvSpPr txBox="1"/>
          <p:nvPr/>
        </p:nvSpPr>
        <p:spPr>
          <a:xfrm>
            <a:off x="984634" y="1951318"/>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Gregory Möller</a:t>
            </a:r>
            <a:endParaRPr lang="en-US" dirty="0"/>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Water Filtration Innovation at the Nutrient, Energy, Water Nexus – N-E-W TECH™ </a:t>
            </a:r>
            <a:endParaRPr lang="en-US" sz="36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930" y="2529036"/>
            <a:ext cx="1865027" cy="1865027"/>
          </a:xfrm>
          <a:prstGeom prst="rect">
            <a:avLst/>
          </a:prstGeom>
        </p:spPr>
      </p:pic>
    </p:spTree>
    <p:extLst>
      <p:ext uri="{BB962C8B-B14F-4D97-AF65-F5344CB8AC3E}">
        <p14:creationId xmlns:p14="http://schemas.microsoft.com/office/powerpoint/2010/main" val="408415671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#8 </a:t>
            </a:r>
            <a:r>
              <a:rPr lang="en-US" sz="4000" dirty="0">
                <a:solidFill>
                  <a:schemeClr val="bg1"/>
                </a:solidFill>
              </a:rPr>
              <a:t>(</a:t>
            </a:r>
            <a:r>
              <a:rPr lang="en-US" sz="4000" dirty="0" smtClean="0">
                <a:solidFill>
                  <a:schemeClr val="bg1"/>
                </a:solidFill>
              </a:rPr>
              <a:t>FY15)</a:t>
            </a:r>
            <a:endParaRPr lang="en-US" sz="4000" dirty="0">
              <a:solidFill>
                <a:schemeClr val="bg1"/>
              </a:solidFill>
            </a:endParaRPr>
          </a:p>
        </p:txBody>
      </p:sp>
      <p:sp>
        <p:nvSpPr>
          <p:cNvPr id="13" name="TextBox 12"/>
          <p:cNvSpPr txBox="1"/>
          <p:nvPr/>
        </p:nvSpPr>
        <p:spPr>
          <a:xfrm>
            <a:off x="859357" y="1200329"/>
            <a:ext cx="5642548" cy="3139321"/>
          </a:xfrm>
          <a:prstGeom prst="rect">
            <a:avLst/>
          </a:prstGeom>
        </p:spPr>
        <p:txBody>
          <a:bodyPr wrap="square" rtlCol="0">
            <a:spAutoFit/>
          </a:bodyPr>
          <a:lstStyle/>
          <a:p>
            <a:r>
              <a:rPr lang="en-US" sz="1800" u="sng" dirty="0" smtClean="0"/>
              <a:t>Outcomes:</a:t>
            </a:r>
            <a:r>
              <a:rPr lang="en-US" sz="1800" dirty="0" smtClean="0"/>
              <a:t> N-E-W TECH™ received the Phase One award in the $10M Everglades Foundation George Barley Clean Water Science Prize in Miami in December, 2016. The Lower Boise River Watershed Council has requested a proposal for </a:t>
            </a:r>
            <a:r>
              <a:rPr lang="en-US" sz="1800" dirty="0"/>
              <a:t>a </a:t>
            </a:r>
            <a:r>
              <a:rPr lang="en-US" sz="1800" dirty="0" smtClean="0"/>
              <a:t>demonstration-scale N-E-W </a:t>
            </a:r>
            <a:r>
              <a:rPr lang="en-US" sz="1800" dirty="0"/>
              <a:t>TECH</a:t>
            </a:r>
            <a:r>
              <a:rPr lang="en-US" sz="1800" dirty="0" smtClean="0"/>
              <a:t>™ water treatment system to address the phosphorus pollution issues in the Treasure Valley. Dr. Möller has applied for funding from the Department of Environmental Quality for this demonstration.</a:t>
            </a:r>
          </a:p>
          <a:p>
            <a:endParaRPr lang="en-US" sz="1800" dirty="0" smtClean="0"/>
          </a:p>
          <a:p>
            <a:r>
              <a:rPr lang="en-US" sz="1800" b="1" dirty="0" smtClean="0"/>
              <a:t>Project completed March, 2016.</a:t>
            </a:r>
            <a:endParaRPr lang="en-US" sz="1800" b="1" u="sng" dirty="0" smtClean="0"/>
          </a:p>
        </p:txBody>
      </p:sp>
      <p:sp>
        <p:nvSpPr>
          <p:cNvPr id="7" name="TextBox 6"/>
          <p:cNvSpPr txBox="1"/>
          <p:nvPr/>
        </p:nvSpPr>
        <p:spPr>
          <a:xfrm>
            <a:off x="0" y="0"/>
            <a:ext cx="9144000" cy="1200329"/>
          </a:xfrm>
          <a:prstGeom prst="rect">
            <a:avLst/>
          </a:prstGeom>
        </p:spPr>
        <p:txBody>
          <a:bodyPr wrap="square" numCol="1" rtlCol="0">
            <a:spAutoFit/>
          </a:bodyPr>
          <a:lstStyle/>
          <a:p>
            <a:pPr algn="ctr"/>
            <a:r>
              <a:rPr lang="en-US" sz="3600" b="1" dirty="0" smtClean="0"/>
              <a:t>Water Filtration Innovation at the Nutrient, Energy, Water Nexus – N-E-W TECH™ </a:t>
            </a:r>
            <a:endParaRPr lang="en-US" sz="36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739" y="1200329"/>
            <a:ext cx="2085904" cy="3043323"/>
          </a:xfrm>
          <a:prstGeom prst="rect">
            <a:avLst/>
          </a:prstGeom>
        </p:spPr>
      </p:pic>
    </p:spTree>
    <p:extLst>
      <p:ext uri="{BB962C8B-B14F-4D97-AF65-F5344CB8AC3E}">
        <p14:creationId xmlns:p14="http://schemas.microsoft.com/office/powerpoint/2010/main" val="4263019230"/>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59426" y="540334"/>
            <a:ext cx="8229600" cy="571589"/>
          </a:xfrm>
        </p:spPr>
        <p:txBody>
          <a:bodyPr/>
          <a:lstStyle/>
          <a:p>
            <a:r>
              <a:rPr lang="en-US" sz="2400" dirty="0" smtClean="0"/>
              <a:t>Idaho Department of commerce IGEM</a:t>
            </a:r>
            <a:br>
              <a:rPr lang="en-US" sz="2400" dirty="0" smtClean="0"/>
            </a:br>
            <a:endParaRPr lang="en-US" sz="2400" dirty="0"/>
          </a:p>
        </p:txBody>
      </p:sp>
      <p:sp>
        <p:nvSpPr>
          <p:cNvPr id="5" name="TextBox 4"/>
          <p:cNvSpPr txBox="1"/>
          <p:nvPr/>
        </p:nvSpPr>
        <p:spPr>
          <a:xfrm>
            <a:off x="443060" y="1008229"/>
            <a:ext cx="8240235" cy="3139321"/>
          </a:xfrm>
          <a:prstGeom prst="rect">
            <a:avLst/>
          </a:prstGeom>
        </p:spPr>
        <p:txBody>
          <a:bodyPr wrap="square" rtlCol="0">
            <a:spAutoFit/>
          </a:bodyPr>
          <a:lstStyle/>
          <a:p>
            <a:pPr marL="285750" indent="-285750">
              <a:buFont typeface="Arial" panose="020B0604020202020204" pitchFamily="34" charset="0"/>
              <a:buChar char="•"/>
            </a:pPr>
            <a:r>
              <a:rPr lang="en-US" sz="1800" dirty="0" smtClean="0"/>
              <a:t>~$950,000 available annually</a:t>
            </a:r>
          </a:p>
          <a:p>
            <a:endParaRPr lang="en-US" sz="1800" dirty="0" smtClean="0"/>
          </a:p>
          <a:p>
            <a:pPr marL="285750" indent="-285750">
              <a:buFont typeface="Arial" panose="020B0604020202020204" pitchFamily="34" charset="0"/>
              <a:buChar char="•"/>
            </a:pPr>
            <a:r>
              <a:rPr lang="en-US" sz="1800" dirty="0" smtClean="0"/>
              <a:t>RFP has 3 submission cutoffs (rolling submissions):</a:t>
            </a:r>
          </a:p>
          <a:p>
            <a:pPr lvl="1"/>
            <a:r>
              <a:rPr lang="en-US" sz="1800" dirty="0" smtClean="0"/>
              <a:t>	(1) September,  (2) February,  (3) May.</a:t>
            </a:r>
          </a:p>
          <a:p>
            <a:pPr marL="285750" indent="-285750">
              <a:buFont typeface="Arial" panose="020B0604020202020204" pitchFamily="34" charset="0"/>
              <a:buChar char="•"/>
            </a:pPr>
            <a:endParaRPr lang="en-US" sz="1800" dirty="0" smtClean="0"/>
          </a:p>
          <a:p>
            <a:pPr marL="285750" indent="-285750">
              <a:buFont typeface="Arial" panose="020B0604020202020204" pitchFamily="34" charset="0"/>
              <a:buChar char="•"/>
            </a:pPr>
            <a:r>
              <a:rPr lang="en-US" sz="1800" b="1" dirty="0" smtClean="0"/>
              <a:t>First submission cutoff for FY18 will be in the end of September, 2017, with the total $950,000 available for proposals at that time</a:t>
            </a:r>
            <a:br>
              <a:rPr lang="en-US" sz="1800" b="1" dirty="0" smtClean="0"/>
            </a:br>
            <a:endParaRPr lang="en-US" sz="1800" b="1" dirty="0" smtClean="0"/>
          </a:p>
          <a:p>
            <a:pPr marL="285750" indent="-285750">
              <a:buFont typeface="Arial" panose="020B0604020202020204" pitchFamily="34" charset="0"/>
              <a:buChar char="•"/>
            </a:pPr>
            <a:r>
              <a:rPr lang="en-US" sz="1800" dirty="0">
                <a:hlinkClick r:id="rId2"/>
              </a:rPr>
              <a:t>http://igem.idaho.gov</a:t>
            </a:r>
            <a:r>
              <a:rPr lang="en-US" sz="1800" dirty="0" smtClean="0">
                <a:hlinkClick r:id="rId2"/>
              </a:rPr>
              <a:t>/</a:t>
            </a:r>
            <a:r>
              <a:rPr lang="en-US" sz="1800" dirty="0" smtClean="0"/>
              <a:t> </a:t>
            </a:r>
            <a:r>
              <a:rPr lang="en-US" sz="1800" dirty="0"/>
              <a:t/>
            </a:r>
            <a:br>
              <a:rPr lang="en-US" sz="1800" dirty="0"/>
            </a:br>
            <a:endParaRPr lang="en-US" sz="1800" dirty="0" smtClean="0"/>
          </a:p>
          <a:p>
            <a:pPr marL="628650" lvl="1" indent="-285750">
              <a:buFont typeface="Arial" panose="020B0604020202020204" pitchFamily="34" charset="0"/>
              <a:buChar char="•"/>
            </a:pPr>
            <a:endParaRPr lang="en-US" sz="1800" dirty="0" smtClean="0"/>
          </a:p>
        </p:txBody>
      </p:sp>
    </p:spTree>
    <p:extLst>
      <p:ext uri="{BB962C8B-B14F-4D97-AF65-F5344CB8AC3E}">
        <p14:creationId xmlns:p14="http://schemas.microsoft.com/office/powerpoint/2010/main" val="2691836365"/>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#9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9" name="TextBox 8"/>
          <p:cNvSpPr txBox="1"/>
          <p:nvPr/>
        </p:nvSpPr>
        <p:spPr>
          <a:xfrm>
            <a:off x="965200" y="2338317"/>
            <a:ext cx="5968090" cy="2031325"/>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Establish a research partnership in the area of Unmanned Aerial Systems between University of Idaho, the Idaho National Lab, the CAES Autonomous Systems Center of Excellence, Empire Unmanned Inc., and ZData Inc. Phase 1, part of a proposed multiphase effort, will focus on developing dataflow efficiencies for precision agriculture, wildland fires, and other natural resource monitoring and management.</a:t>
            </a:r>
          </a:p>
        </p:txBody>
      </p:sp>
      <p:sp>
        <p:nvSpPr>
          <p:cNvPr id="10" name="TextBox 9"/>
          <p:cNvSpPr txBox="1"/>
          <p:nvPr/>
        </p:nvSpPr>
        <p:spPr>
          <a:xfrm>
            <a:off x="965200" y="1236977"/>
            <a:ext cx="6063488" cy="646331"/>
          </a:xfrm>
          <a:prstGeom prst="rect">
            <a:avLst/>
          </a:prstGeom>
        </p:spPr>
        <p:txBody>
          <a:bodyPr wrap="square" rtlCol="0">
            <a:spAutoFit/>
          </a:bodyPr>
          <a:lstStyle/>
          <a:p>
            <a:r>
              <a:rPr lang="en-US" sz="1800" u="sng" dirty="0" smtClean="0"/>
              <a:t>Industry Partners:</a:t>
            </a:r>
            <a:r>
              <a:rPr lang="en-US" sz="1800" dirty="0" smtClean="0"/>
              <a:t> 	</a:t>
            </a:r>
            <a:r>
              <a:rPr lang="en-US" sz="1800" b="1" dirty="0" smtClean="0"/>
              <a:t>Empire Unmanned Inc.</a:t>
            </a:r>
          </a:p>
          <a:p>
            <a:r>
              <a:rPr lang="en-US" sz="1800" b="1" dirty="0"/>
              <a:t>	</a:t>
            </a:r>
            <a:r>
              <a:rPr lang="en-US" sz="1800" b="1" dirty="0" smtClean="0"/>
              <a:t>		ZData Inc. </a:t>
            </a:r>
            <a:r>
              <a:rPr lang="en-US" sz="1800" dirty="0" smtClean="0"/>
              <a:t>(now </a:t>
            </a:r>
            <a:r>
              <a:rPr lang="en-US" sz="1800" b="1" dirty="0" smtClean="0"/>
              <a:t>Atos</a:t>
            </a:r>
            <a:r>
              <a:rPr lang="en-US" sz="1800" dirty="0" smtClean="0"/>
              <a:t>)</a:t>
            </a:r>
          </a:p>
        </p:txBody>
      </p:sp>
      <p:sp>
        <p:nvSpPr>
          <p:cNvPr id="11" name="TextBox 10"/>
          <p:cNvSpPr txBox="1"/>
          <p:nvPr/>
        </p:nvSpPr>
        <p:spPr>
          <a:xfrm>
            <a:off x="965200" y="1883308"/>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Paul Gessler</a:t>
            </a:r>
            <a:endParaRPr lang="en-US" dirty="0"/>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Acquisition, Processing, and Distribution of Unmanned Aerial Systems (UAS) Products</a:t>
            </a:r>
            <a:endParaRPr lang="en-US" sz="3600" dirty="0" smtClean="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605" t="374" r="4969" b="-374"/>
          <a:stretch/>
        </p:blipFill>
        <p:spPr>
          <a:xfrm>
            <a:off x="7044626" y="2529036"/>
            <a:ext cx="1581589" cy="18733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290" y="1777680"/>
            <a:ext cx="1606193" cy="6700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290" y="1180632"/>
            <a:ext cx="1730401" cy="548367"/>
          </a:xfrm>
          <a:prstGeom prst="rect">
            <a:avLst/>
          </a:prstGeom>
        </p:spPr>
      </p:pic>
    </p:spTree>
    <p:extLst>
      <p:ext uri="{BB962C8B-B14F-4D97-AF65-F5344CB8AC3E}">
        <p14:creationId xmlns:p14="http://schemas.microsoft.com/office/powerpoint/2010/main" val="154346124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#9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13" name="TextBox 12"/>
          <p:cNvSpPr txBox="1"/>
          <p:nvPr/>
        </p:nvSpPr>
        <p:spPr>
          <a:xfrm>
            <a:off x="859357" y="1200329"/>
            <a:ext cx="5560102" cy="3139321"/>
          </a:xfrm>
          <a:prstGeom prst="rect">
            <a:avLst/>
          </a:prstGeom>
        </p:spPr>
        <p:txBody>
          <a:bodyPr wrap="square" rtlCol="0">
            <a:spAutoFit/>
          </a:bodyPr>
          <a:lstStyle/>
          <a:p>
            <a:r>
              <a:rPr lang="en-US" sz="1800" u="sng" dirty="0" smtClean="0"/>
              <a:t>Outcomes:</a:t>
            </a:r>
            <a:r>
              <a:rPr lang="en-US" sz="1800" dirty="0" smtClean="0"/>
              <a:t> Partners completed Phase 1 objectives by establishing softward tools to assist Empire Unmanned in handling the enormous amount of data acquired during UAS flights, and making it useful to customers (like the farmer shown at right). With a new CAES Director in place, a re-invigoration is </a:t>
            </a:r>
            <a:r>
              <a:rPr lang="en-US" sz="1800" dirty="0"/>
              <a:t>underway</a:t>
            </a:r>
            <a:r>
              <a:rPr lang="en-US" sz="1800" dirty="0" smtClean="0"/>
              <a:t> at the Autonomous Systems Center of Excellence. A new website has been developed as part of this partnership between the Idaho research universities and the INL: </a:t>
            </a:r>
            <a:r>
              <a:rPr lang="en-US" sz="1800" dirty="0" smtClean="0">
                <a:hlinkClick r:id="rId2"/>
              </a:rPr>
              <a:t>www.IdahoUAS.org</a:t>
            </a:r>
            <a:r>
              <a:rPr lang="en-US" sz="1800" dirty="0" smtClean="0"/>
              <a:t>.</a:t>
            </a:r>
          </a:p>
          <a:p>
            <a:endParaRPr lang="en-US" sz="1800" dirty="0" smtClean="0"/>
          </a:p>
          <a:p>
            <a:r>
              <a:rPr lang="en-US" sz="1800" b="1" dirty="0" smtClean="0"/>
              <a:t>Project completed June, 2016.</a:t>
            </a:r>
            <a:endParaRPr lang="en-US" sz="1800" b="1" u="sng"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483" r="16861"/>
          <a:stretch/>
        </p:blipFill>
        <p:spPr>
          <a:xfrm>
            <a:off x="6419459" y="1431560"/>
            <a:ext cx="2579988" cy="2582414"/>
          </a:xfrm>
          <a:prstGeom prst="rect">
            <a:avLst/>
          </a:prstGeom>
        </p:spPr>
      </p:pic>
      <p:sp>
        <p:nvSpPr>
          <p:cNvPr id="9" name="TextBox 8"/>
          <p:cNvSpPr txBox="1"/>
          <p:nvPr/>
        </p:nvSpPr>
        <p:spPr>
          <a:xfrm>
            <a:off x="0" y="0"/>
            <a:ext cx="9144000" cy="1200329"/>
          </a:xfrm>
          <a:prstGeom prst="rect">
            <a:avLst/>
          </a:prstGeom>
        </p:spPr>
        <p:txBody>
          <a:bodyPr wrap="square" numCol="1" rtlCol="0">
            <a:spAutoFit/>
          </a:bodyPr>
          <a:lstStyle/>
          <a:p>
            <a:pPr algn="ctr"/>
            <a:r>
              <a:rPr lang="en-US" sz="3600" b="1" dirty="0" smtClean="0"/>
              <a:t>Acquisition, Processing, and Distribution of Unmanned Aerial Systems (UAS) Products</a:t>
            </a:r>
            <a:endParaRPr lang="en-US" sz="3600" dirty="0" smtClean="0"/>
          </a:p>
        </p:txBody>
      </p:sp>
    </p:spTree>
    <p:extLst>
      <p:ext uri="{BB962C8B-B14F-4D97-AF65-F5344CB8AC3E}">
        <p14:creationId xmlns:p14="http://schemas.microsoft.com/office/powerpoint/2010/main" val="2317146915"/>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60956" y="1204984"/>
            <a:ext cx="2578309" cy="863733"/>
          </a:xfrm>
          <a:prstGeom prst="rect">
            <a:avLst/>
          </a:prstGeom>
        </p:spPr>
      </p:pic>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#10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9" name="TextBox 8"/>
          <p:cNvSpPr txBox="1"/>
          <p:nvPr/>
        </p:nvSpPr>
        <p:spPr>
          <a:xfrm>
            <a:off x="965200" y="2338317"/>
            <a:ext cx="5968090" cy="2031325"/>
          </a:xfrm>
          <a:prstGeom prst="rect">
            <a:avLst/>
          </a:prstGeom>
        </p:spPr>
        <p:txBody>
          <a:bodyPr wrap="square" rtlCol="0">
            <a:spAutoFit/>
          </a:bodyPr>
          <a:lstStyle>
            <a:defPPr>
              <a:defRPr lang="en-US"/>
            </a:defPPr>
            <a:lvl1pPr>
              <a:defRPr sz="1800" b="1"/>
            </a:lvl1pPr>
          </a:lstStyle>
          <a:p>
            <a:r>
              <a:rPr lang="en-US" b="0" u="sng" dirty="0" smtClean="0"/>
              <a:t>Project Goal</a:t>
            </a:r>
            <a:r>
              <a:rPr lang="en-US" b="0" dirty="0" smtClean="0"/>
              <a:t>: Create a 6000 Watt Gallium-based electrical power inverter to funnel power from solar panels, wind turbines, and/or small generators, into a typical home. Features to include a secure digital interface and controls. This project advances Inergy’s current product portfolio of small power converters for camping, and scales the technology to power an entire home.</a:t>
            </a:r>
          </a:p>
        </p:txBody>
      </p:sp>
      <p:sp>
        <p:nvSpPr>
          <p:cNvPr id="10" name="TextBox 9"/>
          <p:cNvSpPr txBox="1"/>
          <p:nvPr/>
        </p:nvSpPr>
        <p:spPr>
          <a:xfrm>
            <a:off x="965200" y="1236977"/>
            <a:ext cx="6063488" cy="369332"/>
          </a:xfrm>
          <a:prstGeom prst="rect">
            <a:avLst/>
          </a:prstGeom>
        </p:spPr>
        <p:txBody>
          <a:bodyPr wrap="square" rtlCol="0">
            <a:spAutoFit/>
          </a:bodyPr>
          <a:lstStyle/>
          <a:p>
            <a:r>
              <a:rPr lang="en-US" sz="1800" u="sng" dirty="0" smtClean="0"/>
              <a:t>Industry Partner:</a:t>
            </a:r>
            <a:r>
              <a:rPr lang="en-US" sz="1800" dirty="0" smtClean="0"/>
              <a:t> </a:t>
            </a:r>
            <a:r>
              <a:rPr lang="en-US" sz="1800" b="1" dirty="0" smtClean="0"/>
              <a:t>Inergy Solar</a:t>
            </a:r>
            <a:endParaRPr lang="en-US" sz="1800" dirty="0" smtClean="0"/>
          </a:p>
        </p:txBody>
      </p:sp>
      <p:sp>
        <p:nvSpPr>
          <p:cNvPr id="11" name="TextBox 10"/>
          <p:cNvSpPr txBox="1"/>
          <p:nvPr/>
        </p:nvSpPr>
        <p:spPr>
          <a:xfrm>
            <a:off x="965200" y="1883308"/>
            <a:ext cx="4508162"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Herb Hess</a:t>
            </a:r>
            <a:endParaRPr lang="en-US" dirty="0"/>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6000 Watt Split Phased Gallium Inverter for Home-Scale Photovoltaic Systems</a:t>
            </a:r>
            <a:endParaRPr lang="en-US" sz="3600" dirty="0" smtClean="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98" r="4582"/>
          <a:stretch/>
        </p:blipFill>
        <p:spPr>
          <a:xfrm>
            <a:off x="6825740" y="2180610"/>
            <a:ext cx="1913525" cy="2204022"/>
          </a:xfrm>
          <a:prstGeom prst="rect">
            <a:avLst/>
          </a:prstGeom>
        </p:spPr>
      </p:pic>
    </p:spTree>
    <p:extLst>
      <p:ext uri="{BB962C8B-B14F-4D97-AF65-F5344CB8AC3E}">
        <p14:creationId xmlns:p14="http://schemas.microsoft.com/office/powerpoint/2010/main" val="338745355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#10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13" name="TextBox 12"/>
          <p:cNvSpPr txBox="1"/>
          <p:nvPr/>
        </p:nvSpPr>
        <p:spPr>
          <a:xfrm>
            <a:off x="902025" y="1396663"/>
            <a:ext cx="5560102" cy="2862322"/>
          </a:xfrm>
          <a:prstGeom prst="rect">
            <a:avLst/>
          </a:prstGeom>
        </p:spPr>
        <p:txBody>
          <a:bodyPr wrap="square" rtlCol="0">
            <a:spAutoFit/>
          </a:bodyPr>
          <a:lstStyle/>
          <a:p>
            <a:r>
              <a:rPr lang="en-US" sz="1800" u="sng" dirty="0" smtClean="0"/>
              <a:t>Outcomes</a:t>
            </a:r>
            <a:r>
              <a:rPr lang="en-US" sz="1800" dirty="0" smtClean="0"/>
              <a:t>: 4 students recruited to work on this university-industry collaboration. Gallium-based inverter successfully engineered and manufactured (deliverable obscured by the green towel in the photo at right). Current devices capable of handling 2000 Watts, and the project is continuing to refine the design for increased loads. Continued project focuses on creating power systems that are secure from cybersecurity attacks.</a:t>
            </a:r>
          </a:p>
          <a:p>
            <a:endParaRPr lang="en-US" sz="1800" dirty="0" smtClean="0"/>
          </a:p>
          <a:p>
            <a:r>
              <a:rPr lang="en-US" sz="1800" b="1" dirty="0" smtClean="0"/>
              <a:t>Project extended to January, 2018.</a:t>
            </a:r>
            <a:endParaRPr lang="en-US" sz="1800" b="1" u="sng" dirty="0" smtClean="0"/>
          </a:p>
        </p:txBody>
      </p:sp>
      <p:sp>
        <p:nvSpPr>
          <p:cNvPr id="6" name="TextBox 5"/>
          <p:cNvSpPr txBox="1"/>
          <p:nvPr/>
        </p:nvSpPr>
        <p:spPr>
          <a:xfrm>
            <a:off x="0" y="0"/>
            <a:ext cx="9144000" cy="1200329"/>
          </a:xfrm>
          <a:prstGeom prst="rect">
            <a:avLst/>
          </a:prstGeom>
        </p:spPr>
        <p:txBody>
          <a:bodyPr wrap="square" numCol="1" rtlCol="0">
            <a:spAutoFit/>
          </a:bodyPr>
          <a:lstStyle/>
          <a:p>
            <a:pPr algn="ctr"/>
            <a:r>
              <a:rPr lang="en-US" sz="3600" b="1" dirty="0" smtClean="0"/>
              <a:t>6000 Watt Split Phased Gallium Inverter for Home-Scale Photovoltaic Systems</a:t>
            </a:r>
            <a:endParaRPr lang="en-US" sz="3600" dirty="0" smtClean="0"/>
          </a:p>
        </p:txBody>
      </p:sp>
      <p:pic>
        <p:nvPicPr>
          <p:cNvPr id="5" name="Picture 4"/>
          <p:cNvPicPr>
            <a:picLocks noChangeAspect="1"/>
          </p:cNvPicPr>
          <p:nvPr/>
        </p:nvPicPr>
        <p:blipFill rotWithShape="1">
          <a:blip r:embed="rId2"/>
          <a:srcRect r="7488"/>
          <a:stretch/>
        </p:blipFill>
        <p:spPr>
          <a:xfrm rot="5400000">
            <a:off x="7148853" y="2856084"/>
            <a:ext cx="965950" cy="209112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195" y="1203408"/>
            <a:ext cx="2215265" cy="2215265"/>
          </a:xfrm>
          <a:prstGeom prst="rect">
            <a:avLst/>
          </a:prstGeom>
        </p:spPr>
      </p:pic>
    </p:spTree>
    <p:extLst>
      <p:ext uri="{BB962C8B-B14F-4D97-AF65-F5344CB8AC3E}">
        <p14:creationId xmlns:p14="http://schemas.microsoft.com/office/powerpoint/2010/main" val="4240341908"/>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#11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9" name="TextBox 8"/>
          <p:cNvSpPr txBox="1"/>
          <p:nvPr/>
        </p:nvSpPr>
        <p:spPr>
          <a:xfrm>
            <a:off x="965200" y="2387346"/>
            <a:ext cx="6170118" cy="2031325"/>
          </a:xfrm>
          <a:prstGeom prst="rect">
            <a:avLst/>
          </a:prstGeom>
        </p:spPr>
        <p:txBody>
          <a:bodyPr wrap="square" rtlCol="0">
            <a:spAutoFit/>
          </a:bodyPr>
          <a:lstStyle>
            <a:defPPr>
              <a:defRPr lang="en-US"/>
            </a:defPPr>
            <a:lvl1pPr>
              <a:defRPr sz="1800" b="1"/>
            </a:lvl1pPr>
          </a:lstStyle>
          <a:p>
            <a:r>
              <a:rPr lang="en-US" b="0" u="sng" dirty="0" smtClean="0"/>
              <a:t>Project Goal</a:t>
            </a:r>
            <a:r>
              <a:rPr lang="en-US" b="0" dirty="0" smtClean="0"/>
              <a:t>: Utilize the National Institute for Advanced Transportation Technology (NIATT) to test the feasibility of, review and finalize design requirements for, and develop communications protocols to enable an integrated system of traffic signals and solar-powered smart raised pavement markers. Validate safety increases attributable to the new integrated traffic control system. </a:t>
            </a:r>
          </a:p>
        </p:txBody>
      </p:sp>
      <p:sp>
        <p:nvSpPr>
          <p:cNvPr id="10" name="TextBox 9"/>
          <p:cNvSpPr txBox="1"/>
          <p:nvPr/>
        </p:nvSpPr>
        <p:spPr>
          <a:xfrm>
            <a:off x="965200" y="1236977"/>
            <a:ext cx="6063488" cy="369332"/>
          </a:xfrm>
          <a:prstGeom prst="rect">
            <a:avLst/>
          </a:prstGeom>
        </p:spPr>
        <p:txBody>
          <a:bodyPr wrap="square" rtlCol="0">
            <a:spAutoFit/>
          </a:bodyPr>
          <a:lstStyle/>
          <a:p>
            <a:r>
              <a:rPr lang="en-US" sz="1800" u="sng" dirty="0" smtClean="0"/>
              <a:t>Industry Partner:</a:t>
            </a:r>
            <a:r>
              <a:rPr lang="en-US" sz="1800" dirty="0" smtClean="0"/>
              <a:t> </a:t>
            </a:r>
            <a:r>
              <a:rPr lang="en-US" sz="1800" b="1" dirty="0" smtClean="0"/>
              <a:t>Evolutionary Markings, Inc.</a:t>
            </a:r>
            <a:endParaRPr lang="en-US" sz="1800" dirty="0" smtClean="0"/>
          </a:p>
        </p:txBody>
      </p:sp>
      <p:sp>
        <p:nvSpPr>
          <p:cNvPr id="11" name="TextBox 10"/>
          <p:cNvSpPr txBox="1"/>
          <p:nvPr/>
        </p:nvSpPr>
        <p:spPr>
          <a:xfrm>
            <a:off x="965200" y="1776828"/>
            <a:ext cx="5030866" cy="369332"/>
          </a:xfrm>
          <a:prstGeom prst="rect">
            <a:avLst/>
          </a:prstGeom>
        </p:spPr>
        <p:txBody>
          <a:bodyPr wrap="square" rtlCol="0">
            <a:spAutoFit/>
          </a:bodyPr>
          <a:lstStyle>
            <a:defPPr>
              <a:defRPr lang="en-US"/>
            </a:defPPr>
            <a:lvl1pPr>
              <a:defRPr sz="1800" b="1"/>
            </a:lvl1pPr>
          </a:lstStyle>
          <a:p>
            <a:r>
              <a:rPr lang="en-US" b="0" u="sng" dirty="0"/>
              <a:t>Principal </a:t>
            </a:r>
            <a:r>
              <a:rPr lang="en-US" b="0" u="sng" dirty="0" smtClean="0"/>
              <a:t>Investigator:</a:t>
            </a:r>
            <a:r>
              <a:rPr lang="en-US" b="0" dirty="0" smtClean="0"/>
              <a:t> </a:t>
            </a:r>
            <a:r>
              <a:rPr lang="en-US" dirty="0" smtClean="0"/>
              <a:t>Dr. Ahmed Abdel-Rahim</a:t>
            </a:r>
            <a:endParaRPr lang="en-US" dirty="0"/>
          </a:p>
        </p:txBody>
      </p:sp>
      <p:sp>
        <p:nvSpPr>
          <p:cNvPr id="12" name="TextBox 11"/>
          <p:cNvSpPr txBox="1"/>
          <p:nvPr/>
        </p:nvSpPr>
        <p:spPr>
          <a:xfrm>
            <a:off x="0" y="0"/>
            <a:ext cx="9144000" cy="1200329"/>
          </a:xfrm>
          <a:prstGeom prst="rect">
            <a:avLst/>
          </a:prstGeom>
        </p:spPr>
        <p:txBody>
          <a:bodyPr wrap="square" numCol="1" rtlCol="0">
            <a:spAutoFit/>
          </a:bodyPr>
          <a:lstStyle/>
          <a:p>
            <a:pPr algn="ctr"/>
            <a:r>
              <a:rPr lang="en-US" sz="3600" b="1" dirty="0" smtClean="0"/>
              <a:t>Integrating Smart Raised Pavement Markings with Traffic Signal Systems</a:t>
            </a:r>
            <a:endParaRPr lang="en-US" sz="3600" dirty="0" smtClean="0"/>
          </a:p>
        </p:txBody>
      </p:sp>
      <p:pic>
        <p:nvPicPr>
          <p:cNvPr id="6" name="Picture 5"/>
          <p:cNvPicPr>
            <a:picLocks noChangeAspect="1"/>
          </p:cNvPicPr>
          <p:nvPr/>
        </p:nvPicPr>
        <p:blipFill rotWithShape="1">
          <a:blip r:embed="rId2"/>
          <a:srcRect r="82880"/>
          <a:stretch/>
        </p:blipFill>
        <p:spPr>
          <a:xfrm>
            <a:off x="7309368" y="1236977"/>
            <a:ext cx="1230079" cy="1217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480" y="2476817"/>
            <a:ext cx="1923352" cy="1923352"/>
          </a:xfrm>
          <a:prstGeom prst="rect">
            <a:avLst/>
          </a:prstGeom>
        </p:spPr>
      </p:pic>
    </p:spTree>
    <p:extLst>
      <p:ext uri="{BB962C8B-B14F-4D97-AF65-F5344CB8AC3E}">
        <p14:creationId xmlns:p14="http://schemas.microsoft.com/office/powerpoint/2010/main" val="3783277121"/>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#11 </a:t>
            </a:r>
            <a:r>
              <a:rPr lang="en-US" sz="4000" dirty="0">
                <a:solidFill>
                  <a:schemeClr val="bg1"/>
                </a:solidFill>
              </a:rPr>
              <a:t>(</a:t>
            </a:r>
            <a:r>
              <a:rPr lang="en-US" sz="4000" dirty="0" smtClean="0">
                <a:solidFill>
                  <a:schemeClr val="bg1"/>
                </a:solidFill>
              </a:rPr>
              <a:t>FY16)</a:t>
            </a:r>
            <a:endParaRPr lang="en-US" sz="4000" dirty="0">
              <a:solidFill>
                <a:schemeClr val="bg1"/>
              </a:solidFill>
            </a:endParaRPr>
          </a:p>
        </p:txBody>
      </p:sp>
      <p:sp>
        <p:nvSpPr>
          <p:cNvPr id="13" name="TextBox 12"/>
          <p:cNvSpPr txBox="1"/>
          <p:nvPr/>
        </p:nvSpPr>
        <p:spPr>
          <a:xfrm>
            <a:off x="792062" y="1070522"/>
            <a:ext cx="5906124" cy="3416320"/>
          </a:xfrm>
          <a:prstGeom prst="rect">
            <a:avLst/>
          </a:prstGeom>
        </p:spPr>
        <p:txBody>
          <a:bodyPr wrap="square" rtlCol="0">
            <a:spAutoFit/>
          </a:bodyPr>
          <a:lstStyle/>
          <a:p>
            <a:r>
              <a:rPr lang="en-US" sz="1800" u="sng" dirty="0" smtClean="0"/>
              <a:t>Outcomes</a:t>
            </a:r>
            <a:r>
              <a:rPr lang="en-US" sz="1800" dirty="0" smtClean="0"/>
              <a:t>: All of the objectives of the proposal have been achieved, and the products are now being deployed in testbeds across the pacific northwest. A test installation of the technology in Olympia, WA was recently featured in the September edition of the journal for the Washington State Institute of Transportation Engineers. Idaho Transportation Department has assigned projects to Dr. Abdel-Rahim to test the system in several challenging locations in Idaho, including new overpass-interchanges similar to the new Vista Ave./I-84 interchange near the Boise Airport.</a:t>
            </a:r>
          </a:p>
          <a:p>
            <a:endParaRPr lang="en-US" sz="1800" dirty="0" smtClean="0"/>
          </a:p>
          <a:p>
            <a:r>
              <a:rPr lang="en-US" sz="1800" b="1" dirty="0" smtClean="0"/>
              <a:t>Project extended to January, 2018.</a:t>
            </a:r>
            <a:endParaRPr lang="en-US" sz="1800" b="1" u="sng" dirty="0" smtClean="0"/>
          </a:p>
        </p:txBody>
      </p:sp>
      <p:sp>
        <p:nvSpPr>
          <p:cNvPr id="7" name="TextBox 6"/>
          <p:cNvSpPr txBox="1"/>
          <p:nvPr/>
        </p:nvSpPr>
        <p:spPr>
          <a:xfrm>
            <a:off x="0" y="0"/>
            <a:ext cx="9144000" cy="1200329"/>
          </a:xfrm>
          <a:prstGeom prst="rect">
            <a:avLst/>
          </a:prstGeom>
        </p:spPr>
        <p:txBody>
          <a:bodyPr wrap="square" numCol="1" rtlCol="0">
            <a:spAutoFit/>
          </a:bodyPr>
          <a:lstStyle/>
          <a:p>
            <a:pPr algn="ctr"/>
            <a:r>
              <a:rPr lang="en-US" sz="3600" b="1" dirty="0" smtClean="0"/>
              <a:t>Integrating Smart Raised Pavement Markings with Traffic Signal Systems</a:t>
            </a:r>
            <a:endParaRPr lang="en-US" sz="3600" dirty="0" smtClean="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65" t="12435" r="11992" b="7744"/>
          <a:stretch/>
        </p:blipFill>
        <p:spPr>
          <a:xfrm>
            <a:off x="6962931" y="1200329"/>
            <a:ext cx="1596452" cy="121548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6301"/>
          <a:stretch/>
        </p:blipFill>
        <p:spPr>
          <a:xfrm>
            <a:off x="6850506" y="2511900"/>
            <a:ext cx="1950594" cy="1874502"/>
          </a:xfrm>
          <a:prstGeom prst="rect">
            <a:avLst/>
          </a:prstGeom>
        </p:spPr>
      </p:pic>
    </p:spTree>
    <p:extLst>
      <p:ext uri="{BB962C8B-B14F-4D97-AF65-F5344CB8AC3E}">
        <p14:creationId xmlns:p14="http://schemas.microsoft.com/office/powerpoint/2010/main" val="109333548"/>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0971" y="4012181"/>
            <a:ext cx="5692972" cy="1077218"/>
          </a:xfrm>
          <a:prstGeom prst="rect">
            <a:avLst/>
          </a:prstGeom>
        </p:spPr>
        <p:txBody>
          <a:bodyPr wrap="square">
            <a:spAutoFit/>
          </a:bodyPr>
          <a:lstStyle/>
          <a:p>
            <a:pPr algn="ctr"/>
            <a:r>
              <a:rPr lang="en-US" sz="2400" b="1" dirty="0" smtClean="0"/>
              <a:t>Jeremy Tamsen</a:t>
            </a:r>
          </a:p>
          <a:p>
            <a:pPr algn="ctr"/>
            <a:r>
              <a:rPr lang="en-US" sz="2000" dirty="0" smtClean="0"/>
              <a:t>Director | Office of Technology Transfer</a:t>
            </a:r>
          </a:p>
          <a:p>
            <a:pPr algn="ctr"/>
            <a:r>
              <a:rPr lang="en-US" sz="2000" dirty="0" smtClean="0"/>
              <a:t>Tamsen@uidaho.edu</a:t>
            </a:r>
            <a:endParaRPr lang="en-US" sz="2000" dirty="0"/>
          </a:p>
        </p:txBody>
      </p:sp>
      <p:sp>
        <p:nvSpPr>
          <p:cNvPr id="4" name="Title 1"/>
          <p:cNvSpPr>
            <a:spLocks noGrp="1"/>
          </p:cNvSpPr>
          <p:nvPr>
            <p:ph type="title"/>
          </p:nvPr>
        </p:nvSpPr>
        <p:spPr>
          <a:xfrm>
            <a:off x="-199118" y="1239329"/>
            <a:ext cx="8813149" cy="571589"/>
          </a:xfrm>
        </p:spPr>
        <p:txBody>
          <a:bodyPr/>
          <a:lstStyle/>
          <a:p>
            <a:pPr algn="ctr"/>
            <a:r>
              <a:rPr lang="en-US" sz="5400" dirty="0" smtClean="0"/>
              <a:t>Thank </a:t>
            </a:r>
            <a:br>
              <a:rPr lang="en-US" sz="5400" dirty="0" smtClean="0"/>
            </a:br>
            <a:r>
              <a:rPr lang="en-US" sz="5400" dirty="0" smtClean="0"/>
              <a:t>you!</a:t>
            </a:r>
            <a:endParaRPr lang="en-US" sz="5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97" y="10877"/>
            <a:ext cx="6028917" cy="4008589"/>
          </a:xfrm>
          <a:prstGeom prst="rect">
            <a:avLst/>
          </a:prstGeom>
        </p:spPr>
      </p:pic>
    </p:spTree>
    <p:extLst>
      <p:ext uri="{BB962C8B-B14F-4D97-AF65-F5344CB8AC3E}">
        <p14:creationId xmlns:p14="http://schemas.microsoft.com/office/powerpoint/2010/main" val="4047871056"/>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59426" y="540334"/>
            <a:ext cx="8229600" cy="571589"/>
          </a:xfrm>
        </p:spPr>
        <p:txBody>
          <a:bodyPr/>
          <a:lstStyle/>
          <a:p>
            <a:r>
              <a:rPr lang="en-US" sz="2400" dirty="0" smtClean="0"/>
              <a:t>Idaho State Board of Education (SBOE)</a:t>
            </a:r>
            <a:br>
              <a:rPr lang="en-US" sz="2400" dirty="0" smtClean="0"/>
            </a:br>
            <a:r>
              <a:rPr lang="en-US" sz="2400" dirty="0" smtClean="0"/>
              <a:t>Higher education research council (HERC) IGEM</a:t>
            </a:r>
            <a:endParaRPr lang="en-US" sz="2400" dirty="0"/>
          </a:p>
        </p:txBody>
      </p:sp>
      <p:sp>
        <p:nvSpPr>
          <p:cNvPr id="5" name="TextBox 4"/>
          <p:cNvSpPr txBox="1"/>
          <p:nvPr/>
        </p:nvSpPr>
        <p:spPr>
          <a:xfrm>
            <a:off x="433632" y="1253326"/>
            <a:ext cx="8257881" cy="3247043"/>
          </a:xfrm>
          <a:prstGeom prst="rect">
            <a:avLst/>
          </a:prstGeom>
        </p:spPr>
        <p:txBody>
          <a:bodyPr wrap="square" rtlCol="0">
            <a:spAutoFit/>
          </a:bodyPr>
          <a:lstStyle/>
          <a:p>
            <a:pPr marL="285750" indent="-285750">
              <a:lnSpc>
                <a:spcPct val="150000"/>
              </a:lnSpc>
              <a:buFont typeface="Arial" panose="020B0604020202020204" pitchFamily="34" charset="0"/>
              <a:buChar char="•"/>
            </a:pPr>
            <a:r>
              <a:rPr lang="en-US" sz="1800" dirty="0" smtClean="0"/>
              <a:t>~$2.1million available annually; Submission deadline in April</a:t>
            </a:r>
          </a:p>
          <a:p>
            <a:pPr marL="285750" indent="-285750">
              <a:lnSpc>
                <a:spcPct val="150000"/>
              </a:lnSpc>
              <a:buFont typeface="Arial" panose="020B0604020202020204" pitchFamily="34" charset="0"/>
              <a:buChar char="•"/>
            </a:pPr>
            <a:r>
              <a:rPr lang="en-US" sz="1800" dirty="0" smtClean="0"/>
              <a:t>On </a:t>
            </a:r>
            <a:r>
              <a:rPr lang="en-US" sz="1800" b="1" dirty="0" smtClean="0"/>
              <a:t>Friday, April 14, 2017 </a:t>
            </a:r>
            <a:r>
              <a:rPr lang="en-US" sz="1800" dirty="0" smtClean="0"/>
              <a:t>the decision was made by HERC to continue funding to existing, ongoing projects – this means that all HERC IGEM funds are committed until FY19:</a:t>
            </a:r>
          </a:p>
          <a:p>
            <a:pPr algn="ctr"/>
            <a:r>
              <a:rPr lang="en-US" sz="2800" b="1" i="1" dirty="0"/>
              <a:t>T</a:t>
            </a:r>
            <a:r>
              <a:rPr lang="en-US" sz="2800" b="1" i="1" dirty="0" smtClean="0"/>
              <a:t>here will not be an FY18 RFP for this grant program</a:t>
            </a:r>
            <a:r>
              <a:rPr lang="en-US" sz="2800" i="1" dirty="0" smtClean="0"/>
              <a:t>.</a:t>
            </a:r>
          </a:p>
          <a:p>
            <a:pPr marL="285750" lvl="0" indent="-285750">
              <a:lnSpc>
                <a:spcPct val="150000"/>
              </a:lnSpc>
              <a:buFont typeface="Arial" panose="020B0604020202020204" pitchFamily="34" charset="0"/>
              <a:buChar char="•"/>
            </a:pPr>
            <a:r>
              <a:rPr lang="en-US" sz="1800" dirty="0">
                <a:solidFill>
                  <a:prstClr val="black"/>
                </a:solidFill>
                <a:hlinkClick r:id="rId2"/>
              </a:rPr>
              <a:t>https://boardofed.idaho.gov/public_col_univ/herc.asp</a:t>
            </a:r>
            <a:r>
              <a:rPr lang="en-US" sz="1800" dirty="0">
                <a:solidFill>
                  <a:prstClr val="black"/>
                </a:solidFill>
              </a:rPr>
              <a:t> </a:t>
            </a:r>
          </a:p>
          <a:p>
            <a:pPr algn="ctr">
              <a:lnSpc>
                <a:spcPct val="150000"/>
              </a:lnSpc>
            </a:pPr>
            <a:endParaRPr lang="en-US" sz="2800" dirty="0"/>
          </a:p>
        </p:txBody>
      </p:sp>
    </p:spTree>
    <p:extLst>
      <p:ext uri="{BB962C8B-B14F-4D97-AF65-F5344CB8AC3E}">
        <p14:creationId xmlns:p14="http://schemas.microsoft.com/office/powerpoint/2010/main" val="1820526211"/>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59426" y="540334"/>
            <a:ext cx="8229600" cy="571589"/>
          </a:xfrm>
        </p:spPr>
        <p:txBody>
          <a:bodyPr/>
          <a:lstStyle/>
          <a:p>
            <a:r>
              <a:rPr lang="en-US" sz="2400" dirty="0" smtClean="0"/>
              <a:t>SBOE HERC Incubation Fund FY1 RFP</a:t>
            </a:r>
            <a:endParaRPr lang="en-US" sz="2400" dirty="0"/>
          </a:p>
        </p:txBody>
      </p:sp>
      <p:sp>
        <p:nvSpPr>
          <p:cNvPr id="5" name="TextBox 4"/>
          <p:cNvSpPr txBox="1"/>
          <p:nvPr/>
        </p:nvSpPr>
        <p:spPr>
          <a:xfrm>
            <a:off x="452486" y="1185223"/>
            <a:ext cx="8136540" cy="2308324"/>
          </a:xfrm>
          <a:prstGeom prst="rect">
            <a:avLst/>
          </a:prstGeom>
        </p:spPr>
        <p:txBody>
          <a:bodyPr wrap="square" rtlCol="0">
            <a:spAutoFit/>
          </a:bodyPr>
          <a:lstStyle/>
          <a:p>
            <a:pPr marL="285750" indent="-285750">
              <a:buFont typeface="Arial" panose="020B0604020202020204" pitchFamily="34" charset="0"/>
              <a:buChar char="•"/>
            </a:pPr>
            <a:r>
              <a:rPr lang="en-US" sz="1800" dirty="0" smtClean="0"/>
              <a:t>Funding limits: between </a:t>
            </a:r>
            <a:r>
              <a:rPr lang="en-US" sz="1800" b="1" dirty="0" smtClean="0"/>
              <a:t>$10k – $75k per proposal</a:t>
            </a:r>
          </a:p>
          <a:p>
            <a:pPr marL="285750" indent="-285750">
              <a:buFont typeface="Arial" panose="020B0604020202020204" pitchFamily="34" charset="0"/>
              <a:buChar char="•"/>
            </a:pPr>
            <a:endParaRPr lang="en-US" sz="1800" dirty="0" smtClean="0"/>
          </a:p>
          <a:p>
            <a:pPr marL="285750" indent="-285750">
              <a:buFont typeface="Arial" panose="020B0604020202020204" pitchFamily="34" charset="0"/>
              <a:buChar char="•"/>
            </a:pPr>
            <a:r>
              <a:rPr lang="en-US" sz="1800" dirty="0" smtClean="0"/>
              <a:t>FY19 RFP submission deadline estimate: </a:t>
            </a:r>
            <a:r>
              <a:rPr lang="en-US" sz="1800" b="1" dirty="0" smtClean="0"/>
              <a:t>end of May, 2018</a:t>
            </a:r>
            <a:endParaRPr lang="en-US" sz="1800" dirty="0" smtClean="0"/>
          </a:p>
          <a:p>
            <a:endParaRPr lang="en-US" sz="1800" dirty="0" smtClean="0"/>
          </a:p>
          <a:p>
            <a:pPr marL="285750" indent="-285750">
              <a:buFont typeface="Arial" panose="020B0604020202020204" pitchFamily="34" charset="0"/>
              <a:buChar char="•"/>
            </a:pPr>
            <a:r>
              <a:rPr lang="en-US" sz="1800" dirty="0" smtClean="0"/>
              <a:t>10-page limit on proposals (excluding Biographical Sketches and descriptions of available facilities and equipment)</a:t>
            </a:r>
            <a:br>
              <a:rPr lang="en-US" sz="1800" dirty="0" smtClean="0"/>
            </a:br>
            <a:endParaRPr lang="en-US" sz="1800" dirty="0" smtClean="0"/>
          </a:p>
          <a:p>
            <a:pPr marL="285750" indent="-285750">
              <a:buFont typeface="Arial" panose="020B0604020202020204" pitchFamily="34" charset="0"/>
              <a:buChar char="•"/>
            </a:pPr>
            <a:r>
              <a:rPr lang="en-US" sz="1800" dirty="0">
                <a:hlinkClick r:id="rId2"/>
              </a:rPr>
              <a:t>https://</a:t>
            </a:r>
            <a:r>
              <a:rPr lang="en-US" sz="1800" dirty="0" smtClean="0">
                <a:hlinkClick r:id="rId2"/>
              </a:rPr>
              <a:t>boardofed.idaho.gov/public_col_univ/herc.asp</a:t>
            </a:r>
            <a:r>
              <a:rPr lang="en-US" sz="1800" dirty="0" smtClean="0"/>
              <a:t> </a:t>
            </a:r>
          </a:p>
        </p:txBody>
      </p:sp>
    </p:spTree>
    <p:extLst>
      <p:ext uri="{BB962C8B-B14F-4D97-AF65-F5344CB8AC3E}">
        <p14:creationId xmlns:p14="http://schemas.microsoft.com/office/powerpoint/2010/main" val="379754422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smtClean="0">
                <a:solidFill>
                  <a:schemeClr val="bg1"/>
                </a:solidFill>
              </a:rPr>
              <a:t>Project #1 (FY13)</a:t>
            </a:r>
            <a:endParaRPr lang="en-US" sz="4000" dirty="0">
              <a:solidFill>
                <a:schemeClr val="bg1"/>
              </a:solidFill>
            </a:endParaRPr>
          </a:p>
        </p:txBody>
      </p:sp>
      <p:sp>
        <p:nvSpPr>
          <p:cNvPr id="6" name="TextBox 5"/>
          <p:cNvSpPr txBox="1"/>
          <p:nvPr/>
        </p:nvSpPr>
        <p:spPr>
          <a:xfrm>
            <a:off x="0" y="681"/>
            <a:ext cx="9144000" cy="1200329"/>
          </a:xfrm>
          <a:prstGeom prst="rect">
            <a:avLst/>
          </a:prstGeom>
        </p:spPr>
        <p:txBody>
          <a:bodyPr wrap="square" numCol="1" rtlCol="0">
            <a:spAutoFit/>
          </a:bodyPr>
          <a:lstStyle/>
          <a:p>
            <a:pPr algn="ctr"/>
            <a:r>
              <a:rPr lang="en-US" sz="3600" b="1" dirty="0" smtClean="0"/>
              <a:t>Measurement </a:t>
            </a:r>
            <a:r>
              <a:rPr lang="en-US" sz="3600" b="1" dirty="0"/>
              <a:t>and Modeling of </a:t>
            </a:r>
            <a:r>
              <a:rPr lang="en-US" sz="3600" b="1" dirty="0" smtClean="0"/>
              <a:t>Next-Generation </a:t>
            </a:r>
            <a:r>
              <a:rPr lang="en-US" sz="3600" b="1" dirty="0"/>
              <a:t>Memory Modules</a:t>
            </a:r>
            <a:endParaRPr lang="en-US" sz="3600" b="1" dirty="0" smtClean="0"/>
          </a:p>
        </p:txBody>
      </p:sp>
      <p:pic>
        <p:nvPicPr>
          <p:cNvPr id="2" name="Picture 1"/>
          <p:cNvPicPr>
            <a:picLocks noChangeAspect="1"/>
          </p:cNvPicPr>
          <p:nvPr/>
        </p:nvPicPr>
        <p:blipFill>
          <a:blip r:embed="rId2"/>
          <a:stretch>
            <a:fillRect/>
          </a:stretch>
        </p:blipFill>
        <p:spPr>
          <a:xfrm>
            <a:off x="6258706" y="1340702"/>
            <a:ext cx="2595802" cy="9515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469" y="2299737"/>
            <a:ext cx="1746584" cy="2090526"/>
          </a:xfrm>
          <a:prstGeom prst="rect">
            <a:avLst/>
          </a:prstGeom>
        </p:spPr>
      </p:pic>
      <p:sp>
        <p:nvSpPr>
          <p:cNvPr id="9" name="TextBox 8"/>
          <p:cNvSpPr txBox="1"/>
          <p:nvPr/>
        </p:nvSpPr>
        <p:spPr>
          <a:xfrm>
            <a:off x="965200" y="2520825"/>
            <a:ext cx="5994400" cy="1754326"/>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Use computer models and simulations to design and test microelectronics prior to actually building the circuits. Manufacture and test the computer-aided designs using new equipment purchased with the grant funds. </a:t>
            </a:r>
          </a:p>
          <a:p>
            <a:endParaRPr lang="en-US" b="0" dirty="0"/>
          </a:p>
          <a:p>
            <a:r>
              <a:rPr lang="en-US" dirty="0" smtClean="0"/>
              <a:t>Project completed December, 2013.</a:t>
            </a:r>
            <a:endParaRPr lang="en-US" b="0" dirty="0"/>
          </a:p>
        </p:txBody>
      </p:sp>
      <p:sp>
        <p:nvSpPr>
          <p:cNvPr id="11" name="TextBox 10"/>
          <p:cNvSpPr txBox="1"/>
          <p:nvPr/>
        </p:nvSpPr>
        <p:spPr>
          <a:xfrm>
            <a:off x="965200" y="1388641"/>
            <a:ext cx="4508162" cy="369332"/>
          </a:xfrm>
          <a:prstGeom prst="rect">
            <a:avLst/>
          </a:prstGeom>
        </p:spPr>
        <p:txBody>
          <a:bodyPr wrap="square" rtlCol="0">
            <a:spAutoFit/>
          </a:bodyPr>
          <a:lstStyle/>
          <a:p>
            <a:r>
              <a:rPr lang="en-US" sz="1800" u="sng" dirty="0" smtClean="0"/>
              <a:t>Industry Partner:</a:t>
            </a:r>
            <a:r>
              <a:rPr lang="en-US" sz="1800" b="1" dirty="0" smtClean="0"/>
              <a:t> Micron Technology, Inc.</a:t>
            </a:r>
            <a:endParaRPr lang="en-US" sz="1800" b="1" u="sng" dirty="0" smtClean="0"/>
          </a:p>
        </p:txBody>
      </p:sp>
      <p:sp>
        <p:nvSpPr>
          <p:cNvPr id="14" name="TextBox 13"/>
          <p:cNvSpPr txBox="1"/>
          <p:nvPr/>
        </p:nvSpPr>
        <p:spPr>
          <a:xfrm>
            <a:off x="965200" y="1954733"/>
            <a:ext cx="4508162" cy="369332"/>
          </a:xfrm>
          <a:prstGeom prst="rect">
            <a:avLst/>
          </a:prstGeom>
        </p:spPr>
        <p:txBody>
          <a:bodyPr wrap="square" rtlCol="0">
            <a:spAutoFit/>
          </a:bodyPr>
          <a:lstStyle>
            <a:defPPr>
              <a:defRPr lang="en-US"/>
            </a:defPPr>
            <a:lvl1pPr>
              <a:defRPr sz="1800" b="1"/>
            </a:lvl1pPr>
          </a:lstStyle>
          <a:p>
            <a:r>
              <a:rPr lang="en-US" b="0" u="sng" dirty="0"/>
              <a:t>Principal Investigator:</a:t>
            </a:r>
            <a:r>
              <a:rPr lang="en-US" dirty="0"/>
              <a:t> </a:t>
            </a:r>
            <a:r>
              <a:rPr lang="en-US" dirty="0" smtClean="0"/>
              <a:t>Dr. Fred Barlow</a:t>
            </a:r>
            <a:endParaRPr lang="en-US" dirty="0"/>
          </a:p>
        </p:txBody>
      </p:sp>
    </p:spTree>
    <p:extLst>
      <p:ext uri="{BB962C8B-B14F-4D97-AF65-F5344CB8AC3E}">
        <p14:creationId xmlns:p14="http://schemas.microsoft.com/office/powerpoint/2010/main" val="321088345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995" b="11576"/>
          <a:stretch/>
        </p:blipFill>
        <p:spPr>
          <a:xfrm>
            <a:off x="6083300" y="1144175"/>
            <a:ext cx="2970032" cy="1412875"/>
          </a:xfrm>
          <a:prstGeom prst="rect">
            <a:avLst/>
          </a:prstGeom>
        </p:spPr>
      </p:pic>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#1 </a:t>
            </a:r>
            <a:r>
              <a:rPr lang="en-US" sz="4000" dirty="0">
                <a:solidFill>
                  <a:schemeClr val="bg1"/>
                </a:solidFill>
              </a:rPr>
              <a:t>(FY13)</a:t>
            </a:r>
          </a:p>
        </p:txBody>
      </p:sp>
      <p:sp>
        <p:nvSpPr>
          <p:cNvPr id="10" name="TextBox 9"/>
          <p:cNvSpPr txBox="1"/>
          <p:nvPr/>
        </p:nvSpPr>
        <p:spPr>
          <a:xfrm>
            <a:off x="965200" y="1388641"/>
            <a:ext cx="5391150" cy="2862322"/>
          </a:xfrm>
          <a:prstGeom prst="rect">
            <a:avLst/>
          </a:prstGeom>
        </p:spPr>
        <p:txBody>
          <a:bodyPr wrap="square" rtlCol="0">
            <a:spAutoFit/>
          </a:bodyPr>
          <a:lstStyle/>
          <a:p>
            <a:r>
              <a:rPr lang="en-US" sz="1800" u="sng" dirty="0" smtClean="0"/>
              <a:t>Outcomes:</a:t>
            </a:r>
            <a:r>
              <a:rPr lang="en-US" sz="1800" dirty="0" smtClean="0"/>
              <a:t> Grant funds were used to purchase an </a:t>
            </a:r>
            <a:r>
              <a:rPr lang="en-US" sz="1800" dirty="0"/>
              <a:t>Agilent </a:t>
            </a:r>
            <a:r>
              <a:rPr lang="en-US" sz="1800" dirty="0" smtClean="0"/>
              <a:t>N5225A-2, useful to characterize and measure the performance of high-speed memory package prototypes. Micron also funded an endowed professorship at the University of Idaho, and Dr. Vishal Saxena took the position. Original PI left the university, and the equipment is now used and maintained by Dr. Saxena. He is currently working on proposals to the National Science Foundation to upgrade this equipment to work with even faster memory packages.</a:t>
            </a:r>
            <a:endParaRPr lang="en-US" sz="1800" b="1" u="sng"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524" y="2412501"/>
            <a:ext cx="1972457" cy="1985606"/>
          </a:xfrm>
          <a:prstGeom prst="rect">
            <a:avLst/>
          </a:prstGeom>
        </p:spPr>
      </p:pic>
      <p:sp>
        <p:nvSpPr>
          <p:cNvPr id="9" name="TextBox 8"/>
          <p:cNvSpPr txBox="1"/>
          <p:nvPr/>
        </p:nvSpPr>
        <p:spPr>
          <a:xfrm>
            <a:off x="0" y="681"/>
            <a:ext cx="9144000" cy="1200329"/>
          </a:xfrm>
          <a:prstGeom prst="rect">
            <a:avLst/>
          </a:prstGeom>
        </p:spPr>
        <p:txBody>
          <a:bodyPr wrap="square" numCol="1" rtlCol="0">
            <a:spAutoFit/>
          </a:bodyPr>
          <a:lstStyle/>
          <a:p>
            <a:pPr algn="ctr"/>
            <a:r>
              <a:rPr lang="en-US" sz="3600" b="1" dirty="0" smtClean="0"/>
              <a:t>Measurement </a:t>
            </a:r>
            <a:r>
              <a:rPr lang="en-US" sz="3600" b="1" dirty="0"/>
              <a:t>and Modeling of </a:t>
            </a:r>
            <a:r>
              <a:rPr lang="en-US" sz="3600" b="1" dirty="0" smtClean="0"/>
              <a:t>Next-Generation </a:t>
            </a:r>
            <a:r>
              <a:rPr lang="en-US" sz="3600" b="1" dirty="0"/>
              <a:t>Memory Modules</a:t>
            </a:r>
            <a:endParaRPr lang="en-US" sz="3600" b="1" dirty="0" smtClean="0"/>
          </a:p>
        </p:txBody>
      </p:sp>
    </p:spTree>
    <p:extLst>
      <p:ext uri="{BB962C8B-B14F-4D97-AF65-F5344CB8AC3E}">
        <p14:creationId xmlns:p14="http://schemas.microsoft.com/office/powerpoint/2010/main" val="3493476461"/>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smtClean="0">
                <a:solidFill>
                  <a:schemeClr val="bg1"/>
                </a:solidFill>
              </a:rPr>
              <a:t>Project #2 (FY13)</a:t>
            </a:r>
            <a:endParaRPr lang="en-US" sz="4000" dirty="0">
              <a:solidFill>
                <a:schemeClr val="bg1"/>
              </a:solidFill>
            </a:endParaRPr>
          </a:p>
        </p:txBody>
      </p:sp>
      <p:sp>
        <p:nvSpPr>
          <p:cNvPr id="6" name="TextBox 5"/>
          <p:cNvSpPr txBox="1"/>
          <p:nvPr/>
        </p:nvSpPr>
        <p:spPr>
          <a:xfrm>
            <a:off x="-1" y="681"/>
            <a:ext cx="9144001" cy="1200329"/>
          </a:xfrm>
          <a:prstGeom prst="rect">
            <a:avLst/>
          </a:prstGeom>
        </p:spPr>
        <p:txBody>
          <a:bodyPr wrap="square" numCol="1" rtlCol="0">
            <a:spAutoFit/>
          </a:bodyPr>
          <a:lstStyle/>
          <a:p>
            <a:pPr algn="ctr"/>
            <a:r>
              <a:rPr lang="en-US" sz="3600" b="1" dirty="0" smtClean="0"/>
              <a:t>Automated </a:t>
            </a:r>
            <a:r>
              <a:rPr lang="en-US" sz="3600" b="1" dirty="0"/>
              <a:t>Quantitative Detection </a:t>
            </a:r>
            <a:r>
              <a:rPr lang="en-US" sz="3600" b="1" dirty="0" smtClean="0"/>
              <a:t>of </a:t>
            </a:r>
          </a:p>
          <a:p>
            <a:pPr algn="ctr"/>
            <a:r>
              <a:rPr lang="en-US" sz="3600" b="1" dirty="0" smtClean="0"/>
              <a:t>E. coli 0157:H7</a:t>
            </a:r>
          </a:p>
        </p:txBody>
      </p:sp>
      <p:sp>
        <p:nvSpPr>
          <p:cNvPr id="9" name="TextBox 8"/>
          <p:cNvSpPr txBox="1"/>
          <p:nvPr/>
        </p:nvSpPr>
        <p:spPr>
          <a:xfrm>
            <a:off x="965199" y="2637767"/>
            <a:ext cx="5734539" cy="1754326"/>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Examine a better method to detect dangerous strains of E. coli within beef processing systems. The examined method showed promise of being faster and more accurate than existing detection methods.</a:t>
            </a:r>
          </a:p>
          <a:p>
            <a:endParaRPr lang="en-US" b="0" dirty="0" smtClean="0"/>
          </a:p>
          <a:p>
            <a:r>
              <a:rPr lang="en-US" dirty="0" smtClean="0"/>
              <a:t>Project completed May, 2014.</a:t>
            </a:r>
            <a:endParaRPr lang="en-US" b="0" dirty="0"/>
          </a:p>
        </p:txBody>
      </p:sp>
      <p:sp>
        <p:nvSpPr>
          <p:cNvPr id="11" name="TextBox 10"/>
          <p:cNvSpPr txBox="1"/>
          <p:nvPr/>
        </p:nvSpPr>
        <p:spPr>
          <a:xfrm>
            <a:off x="965200" y="1283711"/>
            <a:ext cx="4508162" cy="646331"/>
          </a:xfrm>
          <a:prstGeom prst="rect">
            <a:avLst/>
          </a:prstGeom>
        </p:spPr>
        <p:txBody>
          <a:bodyPr wrap="square" rtlCol="0">
            <a:spAutoFit/>
          </a:bodyPr>
          <a:lstStyle/>
          <a:p>
            <a:r>
              <a:rPr lang="en-US" sz="1800" u="sng" dirty="0" smtClean="0"/>
              <a:t>Industry Partners:</a:t>
            </a:r>
            <a:r>
              <a:rPr lang="en-US" sz="1800" b="1" dirty="0" smtClean="0"/>
              <a:t> 	Agri Beef Co.</a:t>
            </a:r>
            <a:endParaRPr lang="en-US" sz="1800" dirty="0" smtClean="0"/>
          </a:p>
          <a:p>
            <a:r>
              <a:rPr lang="en-US" sz="1800" b="1" dirty="0"/>
              <a:t>	</a:t>
            </a:r>
            <a:r>
              <a:rPr lang="en-US" sz="1800" b="1" dirty="0" smtClean="0"/>
              <a:t>		Intelliscience Corp.</a:t>
            </a:r>
            <a:endParaRPr lang="en-US" sz="1800" b="1" u="sng" dirty="0" smtClean="0"/>
          </a:p>
        </p:txBody>
      </p:sp>
      <p:sp>
        <p:nvSpPr>
          <p:cNvPr id="14" name="TextBox 13"/>
          <p:cNvSpPr txBox="1"/>
          <p:nvPr/>
        </p:nvSpPr>
        <p:spPr>
          <a:xfrm>
            <a:off x="965200" y="2099238"/>
            <a:ext cx="4508162" cy="369332"/>
          </a:xfrm>
          <a:prstGeom prst="rect">
            <a:avLst/>
          </a:prstGeom>
        </p:spPr>
        <p:txBody>
          <a:bodyPr wrap="square" rtlCol="0">
            <a:spAutoFit/>
          </a:bodyPr>
          <a:lstStyle>
            <a:defPPr>
              <a:defRPr lang="en-US"/>
            </a:defPPr>
            <a:lvl1pPr>
              <a:defRPr sz="1800" b="1"/>
            </a:lvl1pPr>
          </a:lstStyle>
          <a:p>
            <a:r>
              <a:rPr lang="en-US" b="0" u="sng" dirty="0"/>
              <a:t>Principal Investigator:</a:t>
            </a:r>
            <a:r>
              <a:rPr lang="en-US" dirty="0"/>
              <a:t> </a:t>
            </a:r>
            <a:r>
              <a:rPr lang="en-US" dirty="0" smtClean="0"/>
              <a:t>Dr. Carolyn Bohach</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5623" y="2411319"/>
            <a:ext cx="1984543" cy="1984543"/>
          </a:xfrm>
          <a:prstGeom prst="rect">
            <a:avLst/>
          </a:prstGeom>
        </p:spPr>
      </p:pic>
      <p:pic>
        <p:nvPicPr>
          <p:cNvPr id="7" name="Picture 6"/>
          <p:cNvPicPr>
            <a:picLocks noChangeAspect="1"/>
          </p:cNvPicPr>
          <p:nvPr/>
        </p:nvPicPr>
        <p:blipFill>
          <a:blip r:embed="rId3"/>
          <a:stretch>
            <a:fillRect/>
          </a:stretch>
        </p:blipFill>
        <p:spPr>
          <a:xfrm>
            <a:off x="6825622" y="986604"/>
            <a:ext cx="1984543" cy="611454"/>
          </a:xfrm>
          <a:prstGeom prst="rect">
            <a:avLst/>
          </a:prstGeom>
        </p:spPr>
      </p:pic>
      <p:pic>
        <p:nvPicPr>
          <p:cNvPr id="8" name="Picture 7"/>
          <p:cNvPicPr>
            <a:picLocks noChangeAspect="1"/>
          </p:cNvPicPr>
          <p:nvPr/>
        </p:nvPicPr>
        <p:blipFill>
          <a:blip r:embed="rId4"/>
          <a:stretch>
            <a:fillRect/>
          </a:stretch>
        </p:blipFill>
        <p:spPr>
          <a:xfrm>
            <a:off x="6825623" y="1754904"/>
            <a:ext cx="1984543" cy="462654"/>
          </a:xfrm>
          <a:prstGeom prst="rect">
            <a:avLst/>
          </a:prstGeom>
        </p:spPr>
      </p:pic>
    </p:spTree>
    <p:extLst>
      <p:ext uri="{BB962C8B-B14F-4D97-AF65-F5344CB8AC3E}">
        <p14:creationId xmlns:p14="http://schemas.microsoft.com/office/powerpoint/2010/main" val="47379679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65200" y="1388641"/>
            <a:ext cx="3708400" cy="2862322"/>
          </a:xfrm>
          <a:prstGeom prst="rect">
            <a:avLst/>
          </a:prstGeom>
        </p:spPr>
        <p:txBody>
          <a:bodyPr wrap="square" rtlCol="0">
            <a:spAutoFit/>
          </a:bodyPr>
          <a:lstStyle/>
          <a:p>
            <a:r>
              <a:rPr lang="en-US" sz="1800" u="sng" dirty="0" smtClean="0"/>
              <a:t>Outcomes:</a:t>
            </a:r>
            <a:r>
              <a:rPr lang="en-US" sz="1800" dirty="0" smtClean="0"/>
              <a:t> The examined method was successful at detecting 6 strains of dangerous E. coli in ground beef. The target E. coli 0157:H7could be identified in approximately 18 hours versus the typical 24 hours. However, the detection </a:t>
            </a:r>
            <a:r>
              <a:rPr lang="en-US" sz="1800" dirty="0"/>
              <a:t>technique </a:t>
            </a:r>
            <a:r>
              <a:rPr lang="en-US" sz="1800" dirty="0" smtClean="0"/>
              <a:t>did not meet </a:t>
            </a:r>
            <a:r>
              <a:rPr lang="en-US" sz="1800" dirty="0"/>
              <a:t>existing industrial </a:t>
            </a:r>
            <a:r>
              <a:rPr lang="en-US" sz="1800" dirty="0" smtClean="0"/>
              <a:t>standards, and therefore further research efforts were abandoned. </a:t>
            </a:r>
            <a:endParaRPr lang="en-US" sz="1800" b="1" u="sng" dirty="0" smtClean="0"/>
          </a:p>
        </p:txBody>
      </p:sp>
      <p:sp>
        <p:nvSpPr>
          <p:cNvPr id="8" name="Title 2"/>
          <p:cNvSpPr txBox="1">
            <a:spLocks/>
          </p:cNvSpPr>
          <p:nvPr/>
        </p:nvSpPr>
        <p:spPr>
          <a:xfrm>
            <a:off x="1748611" y="4455320"/>
            <a:ext cx="4951128" cy="571589"/>
          </a:xfrm>
          <a:prstGeom prst="rect">
            <a:avLst/>
          </a:prstGeom>
        </p:spPr>
        <p:txBody>
          <a:bodyPr vert="horz" lIns="0" tIns="0" rIns="0" bIns="0" rtlCol="0" anchor="t" anchorCtr="0">
            <a:noAutofit/>
          </a:bodyPr>
          <a:lstStyle>
            <a:lvl1pPr algn="l" defTabSz="342900" rtl="0" eaLnBrk="1" latinLnBrk="0" hangingPunct="1">
              <a:spcBef>
                <a:spcPct val="0"/>
              </a:spcBef>
              <a:buNone/>
              <a:defRPr sz="3600" b="0" i="0" kern="1200" cap="all">
                <a:solidFill>
                  <a:srgbClr val="A27E55"/>
                </a:solidFill>
                <a:latin typeface="Rockwell"/>
                <a:ea typeface="+mj-ea"/>
                <a:cs typeface="+mj-cs"/>
              </a:defRPr>
            </a:lvl1pPr>
          </a:lstStyle>
          <a:p>
            <a:r>
              <a:rPr lang="en-US" sz="4000" dirty="0" smtClean="0">
                <a:solidFill>
                  <a:schemeClr val="bg1"/>
                </a:solidFill>
              </a:rPr>
              <a:t>Project #2 (FY13)</a:t>
            </a:r>
            <a:endParaRPr lang="en-US" sz="4000" dirty="0">
              <a:solidFill>
                <a:schemeClr val="bg1"/>
              </a:solidFill>
            </a:endParaRPr>
          </a:p>
        </p:txBody>
      </p:sp>
      <p:sp>
        <p:nvSpPr>
          <p:cNvPr id="11" name="TextBox 10"/>
          <p:cNvSpPr txBox="1"/>
          <p:nvPr/>
        </p:nvSpPr>
        <p:spPr>
          <a:xfrm>
            <a:off x="0" y="681"/>
            <a:ext cx="9144000" cy="1200329"/>
          </a:xfrm>
          <a:prstGeom prst="rect">
            <a:avLst/>
          </a:prstGeom>
        </p:spPr>
        <p:txBody>
          <a:bodyPr wrap="square" numCol="1" rtlCol="0">
            <a:spAutoFit/>
          </a:bodyPr>
          <a:lstStyle/>
          <a:p>
            <a:pPr algn="ctr"/>
            <a:r>
              <a:rPr lang="en-US" sz="3600" b="1" dirty="0" smtClean="0"/>
              <a:t>Automated </a:t>
            </a:r>
            <a:r>
              <a:rPr lang="en-US" sz="3600" b="1" dirty="0"/>
              <a:t>Quantitative Detection </a:t>
            </a:r>
            <a:r>
              <a:rPr lang="en-US" sz="3600" b="1" dirty="0" smtClean="0"/>
              <a:t>of </a:t>
            </a:r>
          </a:p>
          <a:p>
            <a:pPr algn="ctr"/>
            <a:r>
              <a:rPr lang="en-US" sz="3600" b="1" dirty="0" smtClean="0"/>
              <a:t>E. coli 0157:H7</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960"/>
          <a:stretch/>
        </p:blipFill>
        <p:spPr>
          <a:xfrm>
            <a:off x="5150898" y="1201009"/>
            <a:ext cx="3612101" cy="3049953"/>
          </a:xfrm>
          <a:prstGeom prst="rect">
            <a:avLst/>
          </a:prstGeom>
        </p:spPr>
      </p:pic>
    </p:spTree>
    <p:extLst>
      <p:ext uri="{BB962C8B-B14F-4D97-AF65-F5344CB8AC3E}">
        <p14:creationId xmlns:p14="http://schemas.microsoft.com/office/powerpoint/2010/main" val="3903912703"/>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8611" y="4455320"/>
            <a:ext cx="4951128" cy="571589"/>
          </a:xfrm>
        </p:spPr>
        <p:txBody>
          <a:bodyPr/>
          <a:lstStyle/>
          <a:p>
            <a:r>
              <a:rPr lang="en-US" sz="4000" dirty="0">
                <a:solidFill>
                  <a:schemeClr val="bg1"/>
                </a:solidFill>
              </a:rPr>
              <a:t>Project </a:t>
            </a:r>
            <a:r>
              <a:rPr lang="en-US" sz="4000" dirty="0" smtClean="0">
                <a:solidFill>
                  <a:schemeClr val="bg1"/>
                </a:solidFill>
              </a:rPr>
              <a:t>#3 </a:t>
            </a:r>
            <a:r>
              <a:rPr lang="en-US" sz="4000" dirty="0">
                <a:solidFill>
                  <a:schemeClr val="bg1"/>
                </a:solidFill>
              </a:rPr>
              <a:t>(FY13)</a:t>
            </a:r>
          </a:p>
        </p:txBody>
      </p:sp>
      <p:sp>
        <p:nvSpPr>
          <p:cNvPr id="6" name="TextBox 5"/>
          <p:cNvSpPr txBox="1"/>
          <p:nvPr/>
        </p:nvSpPr>
        <p:spPr>
          <a:xfrm>
            <a:off x="0" y="9089"/>
            <a:ext cx="9144000" cy="1200329"/>
          </a:xfrm>
          <a:prstGeom prst="rect">
            <a:avLst/>
          </a:prstGeom>
        </p:spPr>
        <p:txBody>
          <a:bodyPr wrap="square" numCol="1" rtlCol="0">
            <a:spAutoFit/>
          </a:bodyPr>
          <a:lstStyle/>
          <a:p>
            <a:pPr algn="ctr"/>
            <a:r>
              <a:rPr lang="en-US" sz="3600" b="1" dirty="0" smtClean="0"/>
              <a:t>Commercial Viability of Microbial Induced Calcite Precipitation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145" y="2243231"/>
            <a:ext cx="1724329" cy="2144634"/>
          </a:xfrm>
          <a:prstGeom prst="rect">
            <a:avLst/>
          </a:prstGeom>
        </p:spPr>
      </p:pic>
      <p:pic>
        <p:nvPicPr>
          <p:cNvPr id="8" name="Picture 7"/>
          <p:cNvPicPr>
            <a:picLocks noChangeAspect="1"/>
          </p:cNvPicPr>
          <p:nvPr/>
        </p:nvPicPr>
        <p:blipFill>
          <a:blip r:embed="rId3"/>
          <a:stretch>
            <a:fillRect/>
          </a:stretch>
        </p:blipFill>
        <p:spPr>
          <a:xfrm>
            <a:off x="6072345" y="1160315"/>
            <a:ext cx="2544129" cy="992831"/>
          </a:xfrm>
          <a:prstGeom prst="rect">
            <a:avLst/>
          </a:prstGeom>
        </p:spPr>
      </p:pic>
      <p:sp>
        <p:nvSpPr>
          <p:cNvPr id="9" name="TextBox 8"/>
          <p:cNvSpPr txBox="1"/>
          <p:nvPr/>
        </p:nvSpPr>
        <p:spPr>
          <a:xfrm>
            <a:off x="965200" y="2370925"/>
            <a:ext cx="5994400" cy="2031325"/>
          </a:xfrm>
          <a:prstGeom prst="rect">
            <a:avLst/>
          </a:prstGeom>
        </p:spPr>
        <p:txBody>
          <a:bodyPr wrap="square" rtlCol="0">
            <a:spAutoFit/>
          </a:bodyPr>
          <a:lstStyle>
            <a:defPPr>
              <a:defRPr lang="en-US"/>
            </a:defPPr>
            <a:lvl1pPr>
              <a:defRPr sz="1800" b="1"/>
            </a:lvl1pPr>
          </a:lstStyle>
          <a:p>
            <a:r>
              <a:rPr lang="en-US" b="0" u="sng" dirty="0" smtClean="0"/>
              <a:t>Project Goal:</a:t>
            </a:r>
            <a:r>
              <a:rPr lang="en-US" dirty="0" smtClean="0"/>
              <a:t> </a:t>
            </a:r>
            <a:r>
              <a:rPr lang="en-US" b="0" dirty="0" smtClean="0"/>
              <a:t>Test a university-patented technology to stabilize soils around power transmission poles, using microbes that form calcite, a natural cement. This bio-cement results from stimulating microbes to form calcite bridges between soil particles. The result is greatly enhancing soil stability. </a:t>
            </a:r>
          </a:p>
          <a:p>
            <a:endParaRPr lang="en-US" b="0" dirty="0" smtClean="0"/>
          </a:p>
          <a:p>
            <a:r>
              <a:rPr lang="en-US" dirty="0" smtClean="0"/>
              <a:t>Project completed June, 2014.</a:t>
            </a:r>
            <a:endParaRPr lang="en-US" b="0" dirty="0"/>
          </a:p>
        </p:txBody>
      </p:sp>
      <p:sp>
        <p:nvSpPr>
          <p:cNvPr id="10" name="TextBox 9"/>
          <p:cNvSpPr txBox="1"/>
          <p:nvPr/>
        </p:nvSpPr>
        <p:spPr>
          <a:xfrm>
            <a:off x="965200" y="1238741"/>
            <a:ext cx="4508162" cy="369332"/>
          </a:xfrm>
          <a:prstGeom prst="rect">
            <a:avLst/>
          </a:prstGeom>
        </p:spPr>
        <p:txBody>
          <a:bodyPr wrap="square" rtlCol="0">
            <a:spAutoFit/>
          </a:bodyPr>
          <a:lstStyle/>
          <a:p>
            <a:r>
              <a:rPr lang="en-US" sz="1800" u="sng" dirty="0" smtClean="0"/>
              <a:t>Industry Partner:</a:t>
            </a:r>
            <a:r>
              <a:rPr lang="en-US" sz="1800" b="1" dirty="0" smtClean="0"/>
              <a:t> Aquatic Life Sciences, Inc. </a:t>
            </a:r>
            <a:endParaRPr lang="en-US" sz="1800" b="1" u="sng" dirty="0" smtClean="0"/>
          </a:p>
        </p:txBody>
      </p:sp>
      <p:sp>
        <p:nvSpPr>
          <p:cNvPr id="11" name="TextBox 10"/>
          <p:cNvSpPr txBox="1"/>
          <p:nvPr/>
        </p:nvSpPr>
        <p:spPr>
          <a:xfrm>
            <a:off x="965200" y="1804833"/>
            <a:ext cx="4508162" cy="369332"/>
          </a:xfrm>
          <a:prstGeom prst="rect">
            <a:avLst/>
          </a:prstGeom>
        </p:spPr>
        <p:txBody>
          <a:bodyPr wrap="square" rtlCol="0">
            <a:spAutoFit/>
          </a:bodyPr>
          <a:lstStyle>
            <a:defPPr>
              <a:defRPr lang="en-US"/>
            </a:defPPr>
            <a:lvl1pPr>
              <a:defRPr sz="1800" b="1"/>
            </a:lvl1pPr>
          </a:lstStyle>
          <a:p>
            <a:r>
              <a:rPr lang="en-US" b="0" u="sng" dirty="0"/>
              <a:t>Principal Investigator:</a:t>
            </a:r>
            <a:r>
              <a:rPr lang="en-US" dirty="0"/>
              <a:t> </a:t>
            </a:r>
            <a:r>
              <a:rPr lang="en-US" dirty="0" smtClean="0"/>
              <a:t>Dr. Malcom </a:t>
            </a:r>
            <a:r>
              <a:rPr lang="en-US" dirty="0"/>
              <a:t>Burbank</a:t>
            </a:r>
          </a:p>
        </p:txBody>
      </p:sp>
    </p:spTree>
    <p:extLst>
      <p:ext uri="{BB962C8B-B14F-4D97-AF65-F5344CB8AC3E}">
        <p14:creationId xmlns:p14="http://schemas.microsoft.com/office/powerpoint/2010/main" val="407696253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Home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UI_template_2015</Template>
  <TotalTime>379</TotalTime>
  <Words>2095</Words>
  <Application>Microsoft Office PowerPoint</Application>
  <PresentationFormat>On-screen Show (16:9)</PresentationFormat>
  <Paragraphs>136</Paragraphs>
  <Slides>26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Helvetica</vt:lpstr>
      <vt:lpstr>Rockwell</vt:lpstr>
      <vt:lpstr>Wingdings</vt:lpstr>
      <vt:lpstr>Home Page</vt:lpstr>
      <vt:lpstr>Title</vt:lpstr>
      <vt:lpstr>IGEM PLANNING for Departmental grant administrators </vt:lpstr>
      <vt:lpstr>Idaho Department of commerce IGEM </vt:lpstr>
      <vt:lpstr>Idaho State Board of Education (SBOE) Higher education research council (HERC) IGEM</vt:lpstr>
      <vt:lpstr>SBOE HERC Incubation Fund FY1 RFP</vt:lpstr>
      <vt:lpstr>Project #1 (FY13)</vt:lpstr>
      <vt:lpstr>Project #1 (FY13)</vt:lpstr>
      <vt:lpstr>Project #2 (FY13)</vt:lpstr>
      <vt:lpstr>PowerPoint Presentation</vt:lpstr>
      <vt:lpstr>Project #3 (FY13)</vt:lpstr>
      <vt:lpstr>Project #3 (FY13)</vt:lpstr>
      <vt:lpstr>Project #4 (FY13)</vt:lpstr>
      <vt:lpstr>Project #5 (FY13)</vt:lpstr>
      <vt:lpstr>Project #5 (FY16)</vt:lpstr>
      <vt:lpstr>Project #6 (FY13)</vt:lpstr>
      <vt:lpstr>Project #6 (FY13)</vt:lpstr>
      <vt:lpstr>Project #7 (FY14)</vt:lpstr>
      <vt:lpstr>Project #7 (FY14)</vt:lpstr>
      <vt:lpstr>Project #8 (FY15)</vt:lpstr>
      <vt:lpstr>Project #8 (FY15)</vt:lpstr>
      <vt:lpstr>Project #9 (FY16)</vt:lpstr>
      <vt:lpstr>Project #9 (FY16)</vt:lpstr>
      <vt:lpstr>Project #10 (FY16)</vt:lpstr>
      <vt:lpstr>Project #10 (FY16)</vt:lpstr>
      <vt:lpstr>Project #11 (FY16)</vt:lpstr>
      <vt:lpstr>Project #11 (FY16)</vt:lpstr>
      <vt:lpstr>Thank  you!</vt:lpstr>
    </vt:vector>
  </TitlesOfParts>
  <Company>University of Idaho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Malm, Kim (kmalm@uidaho.edu)</dc:creator>
  <cp:lastModifiedBy>Martonick, Sarah (smartonick@uidaho.edu)</cp:lastModifiedBy>
  <cp:revision>52</cp:revision>
  <dcterms:created xsi:type="dcterms:W3CDTF">2016-02-08T17:42:53Z</dcterms:created>
  <dcterms:modified xsi:type="dcterms:W3CDTF">2017-10-12T20:29:17Z</dcterms:modified>
</cp:coreProperties>
</file>