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8" r:id="rId3"/>
    <p:sldId id="293" r:id="rId4"/>
    <p:sldId id="289" r:id="rId5"/>
    <p:sldId id="261" r:id="rId6"/>
    <p:sldId id="262" r:id="rId7"/>
    <p:sldId id="263" r:id="rId8"/>
    <p:sldId id="281" r:id="rId9"/>
    <p:sldId id="294" r:id="rId10"/>
    <p:sldId id="290" r:id="rId11"/>
    <p:sldId id="260" r:id="rId12"/>
    <p:sldId id="264" r:id="rId13"/>
    <p:sldId id="291" r:id="rId14"/>
    <p:sldId id="292" r:id="rId15"/>
    <p:sldId id="279" r:id="rId16"/>
    <p:sldId id="283" r:id="rId17"/>
    <p:sldId id="270" r:id="rId18"/>
    <p:sldId id="280" r:id="rId19"/>
    <p:sldId id="282" r:id="rId20"/>
    <p:sldId id="284" r:id="rId21"/>
    <p:sldId id="288" r:id="rId22"/>
    <p:sldId id="2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A9501-89F8-4A4F-98F1-A3625F183A42}" v="1004" dt="2020-08-23T12:46:43.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11" autoAdjust="0"/>
    <p:restoredTop sz="94660"/>
  </p:normalViewPr>
  <p:slideViewPr>
    <p:cSldViewPr snapToGrid="0">
      <p:cViewPr varScale="1">
        <p:scale>
          <a:sx n="86" d="100"/>
          <a:sy n="86" d="100"/>
        </p:scale>
        <p:origin x="3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8/28/2020</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565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148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745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05465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1626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8580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8388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8008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841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560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254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377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8/28/2020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41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96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8/28/2020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176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245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28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8/28/2020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9555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law-event@uidaho.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uofisbaconnect@gmail.com" TargetMode="External"/><Relationship Id="rId2" Type="http://schemas.openxmlformats.org/officeDocument/2006/relationships/hyperlink" Target="mailto:law-event@uidaho.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Law-3l@uidaho.edu--" TargetMode="External"/><Relationship Id="rId3" Type="http://schemas.openxmlformats.org/officeDocument/2006/relationships/hyperlink" Target="mailto:Law-students@uidaho.edu--" TargetMode="External"/><Relationship Id="rId7" Type="http://schemas.openxmlformats.org/officeDocument/2006/relationships/hyperlink" Target="mailto:Moscow-law2l@uidaho.edu" TargetMode="External"/><Relationship Id="rId2" Type="http://schemas.openxmlformats.org/officeDocument/2006/relationships/hyperlink" Target="mailto:Ui-law@uidaho.edu--" TargetMode="External"/><Relationship Id="rId1" Type="http://schemas.openxmlformats.org/officeDocument/2006/relationships/slideLayout" Target="../slideLayouts/slideLayout2.xml"/><Relationship Id="rId6" Type="http://schemas.openxmlformats.org/officeDocument/2006/relationships/hyperlink" Target="mailto:Boise-law1l@uidaho.edu" TargetMode="External"/><Relationship Id="rId5" Type="http://schemas.openxmlformats.org/officeDocument/2006/relationships/hyperlink" Target="mailto:Moscow-law1l@uidaho.edu" TargetMode="External"/><Relationship Id="rId10" Type="http://schemas.openxmlformats.org/officeDocument/2006/relationships/hyperlink" Target="mailto:Law-staff@uidaho.edu--" TargetMode="External"/><Relationship Id="rId4" Type="http://schemas.openxmlformats.org/officeDocument/2006/relationships/hyperlink" Target="mailto:Law-1l@uidaho.edu--" TargetMode="External"/><Relationship Id="rId9" Type="http://schemas.openxmlformats.org/officeDocument/2006/relationships/hyperlink" Target="mailto:Law-faculty@uidaho.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tous0563@vandals.uidaho.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idaho.edu/law/academics/student-org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law-events@uidaho.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6" name="Rectangle 9">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Freeform: Shape 11">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AE96FDD-B1E2-40A6-9FB5-6517919866B6}"/>
              </a:ext>
            </a:extLst>
          </p:cNvPr>
          <p:cNvSpPr>
            <a:spLocks noGrp="1"/>
          </p:cNvSpPr>
          <p:nvPr>
            <p:ph type="ctrTitle"/>
          </p:nvPr>
        </p:nvSpPr>
        <p:spPr>
          <a:xfrm>
            <a:off x="4552792" y="1213758"/>
            <a:ext cx="6093596" cy="4430485"/>
          </a:xfrm>
        </p:spPr>
        <p:txBody>
          <a:bodyPr anchor="ctr">
            <a:normAutofit/>
          </a:bodyPr>
          <a:lstStyle/>
          <a:p>
            <a:pPr algn="l"/>
            <a:r>
              <a:rPr lang="en-US" sz="6600"/>
              <a:t>Money Matters</a:t>
            </a:r>
          </a:p>
        </p:txBody>
      </p:sp>
      <p:sp>
        <p:nvSpPr>
          <p:cNvPr id="3" name="Subtitle 2">
            <a:extLst>
              <a:ext uri="{FF2B5EF4-FFF2-40B4-BE49-F238E27FC236}">
                <a16:creationId xmlns:a16="http://schemas.microsoft.com/office/drawing/2014/main" id="{4F77E4ED-651B-4A43-8D8A-1E9248754787}"/>
              </a:ext>
            </a:extLst>
          </p:cNvPr>
          <p:cNvSpPr>
            <a:spLocks noGrp="1"/>
          </p:cNvSpPr>
          <p:nvPr>
            <p:ph type="subTitle" idx="1"/>
          </p:nvPr>
        </p:nvSpPr>
        <p:spPr>
          <a:xfrm>
            <a:off x="661328" y="1213758"/>
            <a:ext cx="3078739" cy="4430485"/>
          </a:xfrm>
        </p:spPr>
        <p:txBody>
          <a:bodyPr anchor="ctr">
            <a:normAutofit/>
          </a:bodyPr>
          <a:lstStyle/>
          <a:p>
            <a:pPr algn="l"/>
            <a:r>
              <a:rPr lang="en-US" sz="2400" dirty="0">
                <a:solidFill>
                  <a:srgbClr val="FFFFFF"/>
                </a:solidFill>
              </a:rPr>
              <a:t>Jack Tousley, </a:t>
            </a:r>
          </a:p>
          <a:p>
            <a:pPr algn="l"/>
            <a:r>
              <a:rPr lang="en-US" sz="2400" dirty="0" err="1">
                <a:solidFill>
                  <a:srgbClr val="FFFFFF"/>
                </a:solidFill>
              </a:rPr>
              <a:t>sba</a:t>
            </a:r>
            <a:r>
              <a:rPr lang="en-US" sz="2400" dirty="0">
                <a:solidFill>
                  <a:srgbClr val="FFFFFF"/>
                </a:solidFill>
              </a:rPr>
              <a:t> treasurer</a:t>
            </a:r>
          </a:p>
        </p:txBody>
      </p:sp>
    </p:spTree>
    <p:extLst>
      <p:ext uri="{BB962C8B-B14F-4D97-AF65-F5344CB8AC3E}">
        <p14:creationId xmlns:p14="http://schemas.microsoft.com/office/powerpoint/2010/main" val="2568615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D0FF-7443-F442-B2DC-AF9792119C1B}"/>
              </a:ext>
            </a:extLst>
          </p:cNvPr>
          <p:cNvSpPr>
            <a:spLocks noGrp="1"/>
          </p:cNvSpPr>
          <p:nvPr>
            <p:ph type="title"/>
          </p:nvPr>
        </p:nvSpPr>
        <p:spPr/>
        <p:txBody>
          <a:bodyPr/>
          <a:lstStyle/>
          <a:p>
            <a:r>
              <a:rPr lang="en-US" dirty="0"/>
              <a:t>after the </a:t>
            </a:r>
            <a:r>
              <a:rPr lang="en-US" dirty="0" err="1"/>
              <a:t>eaf</a:t>
            </a:r>
            <a:r>
              <a:rPr lang="en-US" dirty="0"/>
              <a:t> is approved…</a:t>
            </a:r>
          </a:p>
        </p:txBody>
      </p:sp>
      <p:sp>
        <p:nvSpPr>
          <p:cNvPr id="3" name="Content Placeholder 2">
            <a:extLst>
              <a:ext uri="{FF2B5EF4-FFF2-40B4-BE49-F238E27FC236}">
                <a16:creationId xmlns:a16="http://schemas.microsoft.com/office/drawing/2014/main" id="{DB6BA9FD-814F-634B-8D80-81A14DF767EA}"/>
              </a:ext>
            </a:extLst>
          </p:cNvPr>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185579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CAA7-3282-4728-AD65-6C47CCEB1FFD}"/>
              </a:ext>
            </a:extLst>
          </p:cNvPr>
          <p:cNvSpPr>
            <a:spLocks noGrp="1"/>
          </p:cNvSpPr>
          <p:nvPr>
            <p:ph type="title"/>
          </p:nvPr>
        </p:nvSpPr>
        <p:spPr>
          <a:xfrm>
            <a:off x="685800" y="450272"/>
            <a:ext cx="10396882" cy="1151965"/>
          </a:xfrm>
        </p:spPr>
        <p:txBody>
          <a:bodyPr>
            <a:normAutofit fontScale="90000"/>
          </a:bodyPr>
          <a:lstStyle/>
          <a:p>
            <a:br>
              <a:rPr lang="en-US" dirty="0"/>
            </a:br>
            <a:r>
              <a:rPr lang="en-US" dirty="0"/>
              <a:t>Methods of Payment </a:t>
            </a:r>
          </a:p>
        </p:txBody>
      </p:sp>
      <p:sp>
        <p:nvSpPr>
          <p:cNvPr id="3" name="Content Placeholder 2">
            <a:extLst>
              <a:ext uri="{FF2B5EF4-FFF2-40B4-BE49-F238E27FC236}">
                <a16:creationId xmlns:a16="http://schemas.microsoft.com/office/drawing/2014/main" id="{FC9CC1B6-5FFA-49D8-8233-1ECAB6182A83}"/>
              </a:ext>
            </a:extLst>
          </p:cNvPr>
          <p:cNvSpPr>
            <a:spLocks noGrp="1"/>
          </p:cNvSpPr>
          <p:nvPr>
            <p:ph sz="quarter" idx="13"/>
          </p:nvPr>
        </p:nvSpPr>
        <p:spPr/>
        <p:txBody>
          <a:bodyPr/>
          <a:lstStyle/>
          <a:p>
            <a:pPr marL="800100" lvl="1" indent="-342900">
              <a:buAutoNum type="arabicPeriod"/>
            </a:pPr>
            <a:r>
              <a:rPr lang="en-US" cap="none" dirty="0" err="1">
                <a:latin typeface="Candara" panose="020E0502030303020204" pitchFamily="34" charset="0"/>
              </a:rPr>
              <a:t>Pcard</a:t>
            </a:r>
            <a:r>
              <a:rPr lang="en-US" cap="none" dirty="0">
                <a:latin typeface="Candara" panose="020E0502030303020204" pitchFamily="34" charset="0"/>
              </a:rPr>
              <a:t> </a:t>
            </a:r>
          </a:p>
          <a:p>
            <a:pPr marL="800100" lvl="1" indent="-342900">
              <a:buAutoNum type="arabicPeriod"/>
            </a:pPr>
            <a:r>
              <a:rPr lang="en-US" cap="none" dirty="0">
                <a:latin typeface="Candara" panose="020E0502030303020204" pitchFamily="34" charset="0"/>
              </a:rPr>
              <a:t>Using Personal Funds &amp; Requesting A Reimbursement</a:t>
            </a:r>
          </a:p>
          <a:p>
            <a:pPr marL="800100" lvl="1" indent="-342900">
              <a:buAutoNum type="arabicPeriod"/>
            </a:pPr>
            <a:r>
              <a:rPr lang="en-US" cap="none" dirty="0">
                <a:latin typeface="Candara" panose="020E0502030303020204" pitchFamily="34" charset="0"/>
              </a:rPr>
              <a:t>Filing An Invoice</a:t>
            </a:r>
          </a:p>
          <a:p>
            <a:pPr marL="457200" lvl="1" indent="0">
              <a:buNone/>
            </a:pPr>
            <a:endParaRPr lang="en-US" cap="none" dirty="0">
              <a:latin typeface="Candara" panose="020E0502030303020204" pitchFamily="34" charset="0"/>
            </a:endParaRPr>
          </a:p>
        </p:txBody>
      </p:sp>
    </p:spTree>
    <p:extLst>
      <p:ext uri="{BB962C8B-B14F-4D97-AF65-F5344CB8AC3E}">
        <p14:creationId xmlns:p14="http://schemas.microsoft.com/office/powerpoint/2010/main" val="379529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4C2E-5B1A-4185-9F1B-68229CD60C26}"/>
              </a:ext>
            </a:extLst>
          </p:cNvPr>
          <p:cNvSpPr>
            <a:spLocks noGrp="1"/>
          </p:cNvSpPr>
          <p:nvPr>
            <p:ph type="title"/>
          </p:nvPr>
        </p:nvSpPr>
        <p:spPr>
          <a:xfrm>
            <a:off x="685800" y="348343"/>
            <a:ext cx="10396882" cy="1151965"/>
          </a:xfrm>
        </p:spPr>
        <p:txBody>
          <a:bodyPr>
            <a:normAutofit/>
          </a:bodyPr>
          <a:lstStyle/>
          <a:p>
            <a:r>
              <a:rPr lang="en-US" dirty="0"/>
              <a:t>PCARD</a:t>
            </a:r>
          </a:p>
        </p:txBody>
      </p:sp>
      <p:sp>
        <p:nvSpPr>
          <p:cNvPr id="9" name="Content Placeholder 8">
            <a:extLst>
              <a:ext uri="{FF2B5EF4-FFF2-40B4-BE49-F238E27FC236}">
                <a16:creationId xmlns:a16="http://schemas.microsoft.com/office/drawing/2014/main" id="{8FEE6996-4006-4C53-93AA-CF9EE25AC97E}"/>
              </a:ext>
            </a:extLst>
          </p:cNvPr>
          <p:cNvSpPr>
            <a:spLocks noGrp="1"/>
          </p:cNvSpPr>
          <p:nvPr>
            <p:ph sz="quarter" idx="13"/>
          </p:nvPr>
        </p:nvSpPr>
        <p:spPr>
          <a:xfrm>
            <a:off x="685800" y="1413164"/>
            <a:ext cx="10394707" cy="4211781"/>
          </a:xfrm>
        </p:spPr>
        <p:txBody>
          <a:bodyPr>
            <a:normAutofit fontScale="62500" lnSpcReduction="20000"/>
          </a:bodyPr>
          <a:lstStyle/>
          <a:p>
            <a:pPr marL="0" indent="0">
              <a:buNone/>
            </a:pPr>
            <a:endParaRPr lang="en-US" dirty="0">
              <a:latin typeface="+mj-lt"/>
            </a:endParaRPr>
          </a:p>
          <a:p>
            <a:pPr lvl="1"/>
            <a:r>
              <a:rPr lang="en-US" sz="2200" cap="none" dirty="0">
                <a:latin typeface="Candara" panose="020E0502030303020204" pitchFamily="34" charset="0"/>
              </a:rPr>
              <a:t>After your EAF is approved the Administrative Office Manager (Ian </a:t>
            </a:r>
            <a:r>
              <a:rPr lang="en-US" sz="2200" cap="none" dirty="0" err="1">
                <a:latin typeface="Candara" panose="020E0502030303020204" pitchFamily="34" charset="0"/>
              </a:rPr>
              <a:t>Leibbrandt</a:t>
            </a:r>
            <a:r>
              <a:rPr lang="en-US" sz="2200" cap="none" dirty="0">
                <a:latin typeface="Candara" panose="020E0502030303020204" pitchFamily="34" charset="0"/>
              </a:rPr>
              <a:t>) will contact you regarding pick up of the </a:t>
            </a:r>
            <a:r>
              <a:rPr lang="en-US" sz="2200" cap="none" dirty="0" err="1">
                <a:latin typeface="Candara" panose="020E0502030303020204" pitchFamily="34" charset="0"/>
              </a:rPr>
              <a:t>PCard</a:t>
            </a:r>
            <a:endParaRPr lang="en-US" sz="2200" cap="none" dirty="0">
              <a:latin typeface="Candara" panose="020E0502030303020204" pitchFamily="34" charset="0"/>
            </a:endParaRPr>
          </a:p>
          <a:p>
            <a:pPr lvl="1"/>
            <a:r>
              <a:rPr lang="en-US" sz="2200" cap="none" dirty="0">
                <a:latin typeface="Candara" panose="020E0502030303020204" pitchFamily="34" charset="0"/>
              </a:rPr>
              <a:t>The AOM will provide you:</a:t>
            </a:r>
          </a:p>
          <a:p>
            <a:pPr lvl="2"/>
            <a:r>
              <a:rPr lang="en-US" sz="2000" cap="none" dirty="0">
                <a:latin typeface="Candara" panose="020E0502030303020204" pitchFamily="34" charset="0"/>
              </a:rPr>
              <a:t>1) the </a:t>
            </a:r>
            <a:r>
              <a:rPr lang="en-US" sz="2000" cap="none" dirty="0" err="1">
                <a:latin typeface="Candara" panose="020E0502030303020204" pitchFamily="34" charset="0"/>
              </a:rPr>
              <a:t>pcard</a:t>
            </a:r>
            <a:r>
              <a:rPr lang="en-US" sz="2000" cap="none" dirty="0">
                <a:latin typeface="Candara" panose="020E0502030303020204" pitchFamily="34" charset="0"/>
              </a:rPr>
              <a:t> and </a:t>
            </a:r>
          </a:p>
          <a:p>
            <a:pPr lvl="2"/>
            <a:r>
              <a:rPr lang="en-US" sz="2000" cap="none" dirty="0">
                <a:latin typeface="Candara" panose="020E0502030303020204" pitchFamily="34" charset="0"/>
              </a:rPr>
              <a:t>2) a ST101 Sales Tax Exemption form </a:t>
            </a:r>
          </a:p>
          <a:p>
            <a:pPr lvl="1"/>
            <a:r>
              <a:rPr lang="en-US" sz="2200" cap="none" dirty="0">
                <a:latin typeface="Candara" panose="020E0502030303020204" pitchFamily="34" charset="0"/>
              </a:rPr>
              <a:t>Remember</a:t>
            </a:r>
          </a:p>
          <a:p>
            <a:pPr lvl="2"/>
            <a:r>
              <a:rPr lang="en-US" sz="2000" cap="none" dirty="0">
                <a:latin typeface="Candara" panose="020E0502030303020204" pitchFamily="34" charset="0"/>
              </a:rPr>
              <a:t>Check-out times:  Mon-Fri 8am-4:30pm</a:t>
            </a:r>
          </a:p>
          <a:p>
            <a:pPr lvl="2"/>
            <a:r>
              <a:rPr lang="en-US" sz="2000" cap="none" dirty="0">
                <a:latin typeface="Candara" panose="020E0502030303020204" pitchFamily="34" charset="0"/>
              </a:rPr>
              <a:t>The card must be returned within </a:t>
            </a:r>
            <a:r>
              <a:rPr lang="en-US" sz="2000" b="1" cap="none" dirty="0">
                <a:latin typeface="Candara" panose="020E0502030303020204" pitchFamily="34" charset="0"/>
              </a:rPr>
              <a:t>two (2) hours </a:t>
            </a:r>
            <a:r>
              <a:rPr lang="en-US" sz="2000" cap="none" dirty="0">
                <a:latin typeface="Candara" panose="020E0502030303020204" pitchFamily="34" charset="0"/>
              </a:rPr>
              <a:t>after check-out and cannot be checked out overnight or during a weekend</a:t>
            </a:r>
          </a:p>
          <a:p>
            <a:pPr lvl="2"/>
            <a:r>
              <a:rPr lang="en-US" sz="2000" b="1" cap="none" dirty="0">
                <a:latin typeface="Candara" panose="020E0502030303020204" pitchFamily="34" charset="0"/>
              </a:rPr>
              <a:t>All purchases require submission of the original itemized receipt</a:t>
            </a:r>
          </a:p>
          <a:p>
            <a:pPr lvl="2"/>
            <a:r>
              <a:rPr lang="en-US" sz="2000" cap="none" dirty="0">
                <a:latin typeface="Candara" panose="020E0502030303020204" pitchFamily="34" charset="0"/>
              </a:rPr>
              <a:t>Cannot be checked out overnight or during a weekend</a:t>
            </a:r>
          </a:p>
          <a:p>
            <a:pPr lvl="2"/>
            <a:r>
              <a:rPr lang="en-US" sz="2000" cap="none" dirty="0">
                <a:latin typeface="Candara" panose="020E0502030303020204" pitchFamily="34" charset="0"/>
              </a:rPr>
              <a:t>Cannot be used to purchase alcohol, entertainment (movie tickets, golf, raft rentals, etc.), gifts, gift cards, flowers, ammunition</a:t>
            </a:r>
          </a:p>
          <a:p>
            <a:pPr lvl="2"/>
            <a:r>
              <a:rPr lang="en-US" sz="2000" cap="none" dirty="0">
                <a:latin typeface="Candara" panose="020E0502030303020204" pitchFamily="34" charset="0"/>
              </a:rPr>
              <a:t>Sales tax is not permitted with the use of a </a:t>
            </a:r>
            <a:r>
              <a:rPr lang="en-US" sz="2000" cap="none" dirty="0" err="1">
                <a:latin typeface="Candara" panose="020E0502030303020204" pitchFamily="34" charset="0"/>
              </a:rPr>
              <a:t>pcard</a:t>
            </a:r>
            <a:r>
              <a:rPr lang="en-US" sz="2000" cap="none" dirty="0">
                <a:latin typeface="Candara" panose="020E0502030303020204" pitchFamily="34" charset="0"/>
              </a:rPr>
              <a:t> and any tax charged will be moved to the </a:t>
            </a:r>
            <a:r>
              <a:rPr lang="en-US" sz="2000" b="1" cap="none" dirty="0">
                <a:latin typeface="Candara" panose="020E0502030303020204" pitchFamily="34" charset="0"/>
              </a:rPr>
              <a:t>user’s personal account </a:t>
            </a:r>
            <a:r>
              <a:rPr lang="en-US" sz="2000" cap="none" dirty="0">
                <a:latin typeface="Candara" panose="020E0502030303020204" pitchFamily="34" charset="0"/>
              </a:rPr>
              <a:t>with the university for payment</a:t>
            </a:r>
          </a:p>
          <a:p>
            <a:pPr lvl="2"/>
            <a:endParaRPr lang="en-US" sz="2000" cap="none" dirty="0">
              <a:latin typeface="Candara" panose="020E0502030303020204" pitchFamily="34" charset="0"/>
            </a:endParaRPr>
          </a:p>
        </p:txBody>
      </p:sp>
    </p:spTree>
    <p:extLst>
      <p:ext uri="{BB962C8B-B14F-4D97-AF65-F5344CB8AC3E}">
        <p14:creationId xmlns:p14="http://schemas.microsoft.com/office/powerpoint/2010/main" val="2803395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A4BD-51C5-F446-9753-80A01CFDE621}"/>
              </a:ext>
            </a:extLst>
          </p:cNvPr>
          <p:cNvSpPr>
            <a:spLocks noGrp="1"/>
          </p:cNvSpPr>
          <p:nvPr>
            <p:ph type="title"/>
          </p:nvPr>
        </p:nvSpPr>
        <p:spPr>
          <a:xfrm>
            <a:off x="683625" y="114127"/>
            <a:ext cx="10396882" cy="1151965"/>
          </a:xfrm>
        </p:spPr>
        <p:txBody>
          <a:bodyPr/>
          <a:lstStyle/>
          <a:p>
            <a:r>
              <a:rPr lang="en-US" dirty="0"/>
              <a:t>Requesting a reimbursement </a:t>
            </a:r>
          </a:p>
        </p:txBody>
      </p:sp>
      <p:sp>
        <p:nvSpPr>
          <p:cNvPr id="3" name="Content Placeholder 2">
            <a:extLst>
              <a:ext uri="{FF2B5EF4-FFF2-40B4-BE49-F238E27FC236}">
                <a16:creationId xmlns:a16="http://schemas.microsoft.com/office/drawing/2014/main" id="{0330CFA7-608B-374C-B396-AA7093A5B29E}"/>
              </a:ext>
            </a:extLst>
          </p:cNvPr>
          <p:cNvSpPr>
            <a:spLocks noGrp="1"/>
          </p:cNvSpPr>
          <p:nvPr>
            <p:ph sz="quarter" idx="13"/>
          </p:nvPr>
        </p:nvSpPr>
        <p:spPr>
          <a:xfrm>
            <a:off x="685800" y="1266092"/>
            <a:ext cx="10394707" cy="4700953"/>
          </a:xfrm>
        </p:spPr>
        <p:txBody>
          <a:bodyPr>
            <a:normAutofit fontScale="62500" lnSpcReduction="20000"/>
          </a:bodyPr>
          <a:lstStyle/>
          <a:p>
            <a:r>
              <a:rPr lang="en-US" sz="2900" dirty="0"/>
              <a:t>After your </a:t>
            </a:r>
            <a:r>
              <a:rPr lang="en-US" sz="2900" dirty="0" err="1"/>
              <a:t>eaf</a:t>
            </a:r>
            <a:r>
              <a:rPr lang="en-US" sz="2900" dirty="0"/>
              <a:t> is approved </a:t>
            </a:r>
          </a:p>
          <a:p>
            <a:pPr lvl="1"/>
            <a:r>
              <a:rPr lang="en-US" sz="2900" cap="none" dirty="0">
                <a:latin typeface="Candara" panose="020E0502030303020204" pitchFamily="34" charset="0"/>
              </a:rPr>
              <a:t>Purchase items requested. </a:t>
            </a:r>
          </a:p>
          <a:p>
            <a:pPr lvl="1"/>
            <a:r>
              <a:rPr lang="en-US" sz="2900" cap="none" dirty="0">
                <a:latin typeface="Candara" panose="020E0502030303020204" pitchFamily="34" charset="0"/>
              </a:rPr>
              <a:t>Remember to ask for an </a:t>
            </a:r>
            <a:r>
              <a:rPr lang="en-US" sz="2900" b="1" cap="none" dirty="0">
                <a:latin typeface="Candara" panose="020E0502030303020204" pitchFamily="34" charset="0"/>
              </a:rPr>
              <a:t>itemized receipt</a:t>
            </a:r>
            <a:r>
              <a:rPr lang="en-US" sz="2900" dirty="0"/>
              <a:t> </a:t>
            </a:r>
          </a:p>
          <a:p>
            <a:pPr lvl="1"/>
            <a:r>
              <a:rPr lang="en-US" sz="2900" cap="none" dirty="0">
                <a:latin typeface="Candara" panose="020E0502030303020204" pitchFamily="34" charset="0"/>
              </a:rPr>
              <a:t>Fill out the Reimbursement Request form</a:t>
            </a:r>
          </a:p>
          <a:p>
            <a:pPr lvl="1"/>
            <a:r>
              <a:rPr lang="en-US" sz="2900" cap="none" dirty="0">
                <a:latin typeface="Candara" panose="020E0502030303020204" pitchFamily="34" charset="0"/>
              </a:rPr>
              <a:t>Email a copy of the original itemized receipt and the Reimbursement Request to the SBA treasurer within 10 business days</a:t>
            </a:r>
          </a:p>
          <a:p>
            <a:pPr lvl="1"/>
            <a:r>
              <a:rPr lang="en-US" sz="2900" cap="none" dirty="0">
                <a:latin typeface="Candara" panose="020E0502030303020204" pitchFamily="34" charset="0"/>
              </a:rPr>
              <a:t>Allow 4-6 weeks for reimbursements to be processed. If you have signed up for Accounts Payable Direct Deposit, the funds will be directly deposited into your account. </a:t>
            </a:r>
          </a:p>
          <a:p>
            <a:pPr lvl="1"/>
            <a:r>
              <a:rPr lang="en-US" sz="2900" cap="none" dirty="0">
                <a:latin typeface="Candara" panose="020E0502030303020204" pitchFamily="34" charset="0"/>
              </a:rPr>
              <a:t>EAFs submitted AFTER a purchase will be denied</a:t>
            </a:r>
          </a:p>
          <a:p>
            <a:pPr lvl="1"/>
            <a:r>
              <a:rPr lang="en-US" sz="2900" cap="none" dirty="0">
                <a:latin typeface="Candara" panose="020E0502030303020204" pitchFamily="34" charset="0"/>
              </a:rPr>
              <a:t>There must be an official purpose to a reimbursement that lines up with the organizational or college program. Be prepared to provide an agenda upon request from the Dean’s Office or other fiscal staff. </a:t>
            </a:r>
          </a:p>
          <a:p>
            <a:pPr lvl="2"/>
            <a:r>
              <a:rPr lang="en-US" sz="2900" cap="none" dirty="0">
                <a:latin typeface="Candara" panose="020E0502030303020204" pitchFamily="34" charset="0"/>
              </a:rPr>
              <a:t>No reimbursements for “parties”, “happy hours”, “ski trips”, etc.  </a:t>
            </a:r>
          </a:p>
          <a:p>
            <a:pPr lvl="2"/>
            <a:r>
              <a:rPr lang="en-US" sz="2900" cap="none" dirty="0">
                <a:latin typeface="Candara" panose="020E0502030303020204" pitchFamily="34" charset="0"/>
              </a:rPr>
              <a:t>No reimbursements for alcohol</a:t>
            </a:r>
          </a:p>
          <a:p>
            <a:endParaRPr lang="en-US" cap="none" dirty="0">
              <a:latin typeface="Candara" panose="020E0502030303020204" pitchFamily="34" charset="0"/>
            </a:endParaRPr>
          </a:p>
          <a:p>
            <a:endParaRPr lang="en-US" dirty="0"/>
          </a:p>
        </p:txBody>
      </p:sp>
    </p:spTree>
    <p:extLst>
      <p:ext uri="{BB962C8B-B14F-4D97-AF65-F5344CB8AC3E}">
        <p14:creationId xmlns:p14="http://schemas.microsoft.com/office/powerpoint/2010/main" val="337899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8394-DD93-194B-9D73-20F2CA781029}"/>
              </a:ext>
            </a:extLst>
          </p:cNvPr>
          <p:cNvSpPr>
            <a:spLocks noGrp="1"/>
          </p:cNvSpPr>
          <p:nvPr>
            <p:ph type="title"/>
          </p:nvPr>
        </p:nvSpPr>
        <p:spPr>
          <a:xfrm>
            <a:off x="685800" y="468086"/>
            <a:ext cx="10396882" cy="1151965"/>
          </a:xfrm>
        </p:spPr>
        <p:txBody>
          <a:bodyPr/>
          <a:lstStyle/>
          <a:p>
            <a:r>
              <a:rPr lang="en-US" dirty="0"/>
              <a:t>Invoice</a:t>
            </a:r>
          </a:p>
        </p:txBody>
      </p:sp>
      <p:sp>
        <p:nvSpPr>
          <p:cNvPr id="3" name="Content Placeholder 2">
            <a:extLst>
              <a:ext uri="{FF2B5EF4-FFF2-40B4-BE49-F238E27FC236}">
                <a16:creationId xmlns:a16="http://schemas.microsoft.com/office/drawing/2014/main" id="{A6D81B1E-EBF0-FF40-B11B-A769A81CEE2C}"/>
              </a:ext>
            </a:extLst>
          </p:cNvPr>
          <p:cNvSpPr>
            <a:spLocks noGrp="1"/>
          </p:cNvSpPr>
          <p:nvPr>
            <p:ph sz="quarter" idx="13"/>
          </p:nvPr>
        </p:nvSpPr>
        <p:spPr/>
        <p:txBody>
          <a:bodyPr>
            <a:normAutofit fontScale="92500" lnSpcReduction="10000"/>
          </a:bodyPr>
          <a:lstStyle/>
          <a:p>
            <a:r>
              <a:rPr lang="en-US" sz="1900" cap="none" dirty="0">
                <a:latin typeface="Candara" panose="020E0502030303020204" pitchFamily="34" charset="0"/>
              </a:rPr>
              <a:t>Invoices from a vendor requires a current W9 to be on file with the UI Accounts Payable Office before payment can be made</a:t>
            </a:r>
          </a:p>
          <a:p>
            <a:pPr lvl="1"/>
            <a:r>
              <a:rPr lang="en-US" sz="1900" cap="none" dirty="0">
                <a:latin typeface="Candara" panose="020E0502030303020204" pitchFamily="34" charset="0"/>
              </a:rPr>
              <a:t>If a vendor or speaker, etc. needs a W9, please see Sande</a:t>
            </a:r>
          </a:p>
          <a:p>
            <a:pPr lvl="1"/>
            <a:r>
              <a:rPr lang="en-US" sz="1900" cap="none" dirty="0">
                <a:latin typeface="Candara" panose="020E0502030303020204" pitchFamily="34" charset="0"/>
              </a:rPr>
              <a:t>Provide Sande with the </a:t>
            </a:r>
            <a:r>
              <a:rPr lang="en-US" sz="1900" u="sng" cap="none" dirty="0">
                <a:latin typeface="Candara" panose="020E0502030303020204" pitchFamily="34" charset="0"/>
              </a:rPr>
              <a:t>complete</a:t>
            </a:r>
            <a:r>
              <a:rPr lang="en-US" sz="1900" cap="none" dirty="0">
                <a:latin typeface="Candara" panose="020E0502030303020204" pitchFamily="34" charset="0"/>
              </a:rPr>
              <a:t> business name</a:t>
            </a:r>
          </a:p>
          <a:p>
            <a:pPr lvl="2"/>
            <a:r>
              <a:rPr lang="en-US" sz="1900" cap="none" dirty="0">
                <a:latin typeface="Candara" panose="020E0502030303020204" pitchFamily="34" charset="0"/>
              </a:rPr>
              <a:t>Vendor can submit an invoice addressed to the group in care of the UI College of Law, but never to a student’s personal address.</a:t>
            </a:r>
          </a:p>
          <a:p>
            <a:r>
              <a:rPr lang="en-US" sz="1900" cap="none" dirty="0">
                <a:latin typeface="Candara" panose="020E0502030303020204" pitchFamily="34" charset="0"/>
              </a:rPr>
              <a:t>Invoices can take up to 4 weeks for processing and payment</a:t>
            </a:r>
          </a:p>
          <a:p>
            <a:pPr lvl="1"/>
            <a:r>
              <a:rPr lang="en-US" sz="1900" cap="none" dirty="0">
                <a:latin typeface="Candara" panose="020E0502030303020204" pitchFamily="34" charset="0"/>
              </a:rPr>
              <a:t>The college cannot write checks – EVERYTHING that cannot be paid by a </a:t>
            </a:r>
            <a:r>
              <a:rPr lang="en-US" sz="1900" cap="none" dirty="0" err="1">
                <a:latin typeface="Candara" panose="020E0502030303020204" pitchFamily="34" charset="0"/>
              </a:rPr>
              <a:t>PCard</a:t>
            </a:r>
            <a:r>
              <a:rPr lang="en-US" sz="1900" cap="none" dirty="0">
                <a:latin typeface="Candara" panose="020E0502030303020204" pitchFamily="34" charset="0"/>
              </a:rPr>
              <a:t> requires submission to the university and that process takes time. </a:t>
            </a:r>
          </a:p>
          <a:p>
            <a:endParaRPr lang="en-US" dirty="0"/>
          </a:p>
        </p:txBody>
      </p:sp>
    </p:spTree>
    <p:extLst>
      <p:ext uri="{BB962C8B-B14F-4D97-AF65-F5344CB8AC3E}">
        <p14:creationId xmlns:p14="http://schemas.microsoft.com/office/powerpoint/2010/main" val="128005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A8E7-5A00-4FCE-9A23-A100A3F671D2}"/>
              </a:ext>
            </a:extLst>
          </p:cNvPr>
          <p:cNvSpPr>
            <a:spLocks noGrp="1"/>
          </p:cNvSpPr>
          <p:nvPr>
            <p:ph type="title"/>
          </p:nvPr>
        </p:nvSpPr>
        <p:spPr>
          <a:xfrm>
            <a:off x="683625" y="517719"/>
            <a:ext cx="10396882" cy="1860325"/>
          </a:xfrm>
        </p:spPr>
        <p:txBody>
          <a:bodyPr>
            <a:normAutofit fontScale="90000"/>
          </a:bodyPr>
          <a:lstStyle/>
          <a:p>
            <a:r>
              <a:rPr lang="en-US" sz="4800" dirty="0"/>
              <a:t>Events With Alcohol </a:t>
            </a:r>
            <a:br>
              <a:rPr lang="en-US" sz="4800" dirty="0"/>
            </a:br>
            <a:r>
              <a:rPr lang="en-US" sz="4800" dirty="0"/>
              <a:t>or</a:t>
            </a:r>
            <a:br>
              <a:rPr lang="en-US" sz="4800" dirty="0"/>
            </a:br>
            <a:r>
              <a:rPr lang="en-US" sz="4800" dirty="0"/>
              <a:t>Events being held at a venue where alcohol is served</a:t>
            </a:r>
          </a:p>
        </p:txBody>
      </p:sp>
      <p:sp>
        <p:nvSpPr>
          <p:cNvPr id="3" name="Content Placeholder 2">
            <a:extLst>
              <a:ext uri="{FF2B5EF4-FFF2-40B4-BE49-F238E27FC236}">
                <a16:creationId xmlns:a16="http://schemas.microsoft.com/office/drawing/2014/main" id="{850C3C97-E608-4779-93F4-757849D38505}"/>
              </a:ext>
            </a:extLst>
          </p:cNvPr>
          <p:cNvSpPr>
            <a:spLocks noGrp="1"/>
          </p:cNvSpPr>
          <p:nvPr>
            <p:ph sz="quarter" idx="13"/>
          </p:nvPr>
        </p:nvSpPr>
        <p:spPr>
          <a:xfrm>
            <a:off x="683625" y="3862753"/>
            <a:ext cx="10394707" cy="2477528"/>
          </a:xfrm>
        </p:spPr>
        <p:txBody>
          <a:bodyPr>
            <a:normAutofit fontScale="85000" lnSpcReduction="20000"/>
          </a:bodyPr>
          <a:lstStyle/>
          <a:p>
            <a:r>
              <a:rPr lang="en-US" cap="none" dirty="0">
                <a:latin typeface="Candara" panose="020E0502030303020204" pitchFamily="34" charset="0"/>
              </a:rPr>
              <a:t>Contact the Events staff  </a:t>
            </a:r>
            <a:r>
              <a:rPr lang="en-US" cap="none" dirty="0">
                <a:latin typeface="Candara" panose="020E0502030303020204" pitchFamily="34" charset="0"/>
                <a:hlinkClick r:id="rId2"/>
              </a:rPr>
              <a:t>law-event@uidaho.edu</a:t>
            </a:r>
            <a:r>
              <a:rPr lang="en-US" cap="none" dirty="0">
                <a:latin typeface="Candara" panose="020E0502030303020204" pitchFamily="34" charset="0"/>
              </a:rPr>
              <a:t> before planning a fundraising event. </a:t>
            </a:r>
          </a:p>
          <a:p>
            <a:r>
              <a:rPr lang="en-US" cap="none" dirty="0">
                <a:latin typeface="Candara" panose="020E0502030303020204" pitchFamily="34" charset="0"/>
              </a:rPr>
              <a:t>Upon approval from law events an EAF may be submitted.</a:t>
            </a:r>
          </a:p>
          <a:p>
            <a:r>
              <a:rPr lang="en-US" cap="none" dirty="0">
                <a:latin typeface="Candara"/>
              </a:rPr>
              <a:t>SBA Funds may not be used to purchase alcohol.</a:t>
            </a:r>
          </a:p>
          <a:p>
            <a:r>
              <a:rPr lang="en-US" cap="none" dirty="0">
                <a:latin typeface="Candara"/>
              </a:rPr>
              <a:t>For events at a venue that sells alcohol or for events that involve alcohol, an EAF must be submitted </a:t>
            </a:r>
            <a:r>
              <a:rPr lang="en-US" b="1" cap="none" dirty="0">
                <a:latin typeface="Candara"/>
              </a:rPr>
              <a:t>45 DAYS </a:t>
            </a:r>
            <a:r>
              <a:rPr lang="en-US" cap="none" dirty="0">
                <a:latin typeface="Candara"/>
              </a:rPr>
              <a:t>in advance for approval from the university. The sooner the better to get with Events Staff to ensure this deadline is met!</a:t>
            </a:r>
            <a:endParaRPr lang="en-US" cap="none" dirty="0">
              <a:latin typeface="Candara" panose="020E0502030303020204" pitchFamily="34" charset="0"/>
            </a:endParaRPr>
          </a:p>
          <a:p>
            <a:r>
              <a:rPr lang="en-US" cap="none" dirty="0">
                <a:latin typeface="Candara" panose="020E0502030303020204" pitchFamily="34" charset="0"/>
              </a:rPr>
              <a:t>ALL EAFs may be subject to Dean Long’s final review.</a:t>
            </a:r>
          </a:p>
          <a:p>
            <a:endParaRPr lang="en-US" cap="none" dirty="0">
              <a:latin typeface="Candara" panose="020E0502030303020204" pitchFamily="34" charset="0"/>
            </a:endParaRPr>
          </a:p>
          <a:p>
            <a:endParaRPr lang="en-US" cap="none" dirty="0">
              <a:latin typeface="Candara" panose="020E0502030303020204" pitchFamily="34" charset="0"/>
            </a:endParaRPr>
          </a:p>
          <a:p>
            <a:endParaRPr lang="en-US" cap="none" dirty="0">
              <a:latin typeface="Candara" panose="020E0502030303020204" pitchFamily="34" charset="0"/>
            </a:endParaRPr>
          </a:p>
          <a:p>
            <a:endParaRPr lang="en-US" cap="none" dirty="0">
              <a:latin typeface="Candara" panose="020E0502030303020204" pitchFamily="34" charset="0"/>
            </a:endParaRPr>
          </a:p>
        </p:txBody>
      </p:sp>
    </p:spTree>
    <p:extLst>
      <p:ext uri="{BB962C8B-B14F-4D97-AF65-F5344CB8AC3E}">
        <p14:creationId xmlns:p14="http://schemas.microsoft.com/office/powerpoint/2010/main" val="291611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21883-1646-4E9B-8A98-B23242079DEB}"/>
              </a:ext>
            </a:extLst>
          </p:cNvPr>
          <p:cNvSpPr>
            <a:spLocks noGrp="1"/>
          </p:cNvSpPr>
          <p:nvPr>
            <p:ph type="title"/>
          </p:nvPr>
        </p:nvSpPr>
        <p:spPr>
          <a:xfrm>
            <a:off x="683625" y="179049"/>
            <a:ext cx="10396882" cy="1151965"/>
          </a:xfrm>
        </p:spPr>
        <p:txBody>
          <a:bodyPr/>
          <a:lstStyle/>
          <a:p>
            <a:r>
              <a:rPr lang="en-US" dirty="0"/>
              <a:t>Fundraising</a:t>
            </a:r>
          </a:p>
        </p:txBody>
      </p:sp>
      <p:sp>
        <p:nvSpPr>
          <p:cNvPr id="3" name="Content Placeholder 2">
            <a:extLst>
              <a:ext uri="{FF2B5EF4-FFF2-40B4-BE49-F238E27FC236}">
                <a16:creationId xmlns:a16="http://schemas.microsoft.com/office/drawing/2014/main" id="{FF90D01A-D87A-4804-94C5-5BD9EDEA6610}"/>
              </a:ext>
            </a:extLst>
          </p:cNvPr>
          <p:cNvSpPr>
            <a:spLocks noGrp="1"/>
          </p:cNvSpPr>
          <p:nvPr>
            <p:ph sz="quarter" idx="13"/>
          </p:nvPr>
        </p:nvSpPr>
        <p:spPr>
          <a:xfrm>
            <a:off x="685800" y="1576509"/>
            <a:ext cx="10394707" cy="3536820"/>
          </a:xfrm>
        </p:spPr>
        <p:txBody>
          <a:bodyPr>
            <a:noAutofit/>
          </a:bodyPr>
          <a:lstStyle/>
          <a:p>
            <a:r>
              <a:rPr lang="en-US" sz="1400" cap="none" dirty="0">
                <a:latin typeface="Candara" panose="020E0502030303020204" pitchFamily="34" charset="0"/>
              </a:rPr>
              <a:t>Contact the Events staff </a:t>
            </a:r>
            <a:r>
              <a:rPr lang="en-US" sz="1400" cap="none" dirty="0">
                <a:latin typeface="Candara" panose="020E0502030303020204" pitchFamily="34" charset="0"/>
                <a:hlinkClick r:id="rId2"/>
              </a:rPr>
              <a:t>law-event@uidaho.edu </a:t>
            </a:r>
            <a:r>
              <a:rPr lang="en-US" sz="1400" cap="none" dirty="0">
                <a:latin typeface="Candara" panose="020E0502030303020204" pitchFamily="34" charset="0"/>
              </a:rPr>
              <a:t> before planning a fundraising event. </a:t>
            </a:r>
          </a:p>
          <a:p>
            <a:r>
              <a:rPr lang="en-US" sz="1400" cap="none" dirty="0">
                <a:latin typeface="Candara" panose="020E0502030303020204" pitchFamily="34" charset="0"/>
              </a:rPr>
              <a:t>Upon approval from law events an EAF may be submitted.</a:t>
            </a:r>
          </a:p>
          <a:p>
            <a:r>
              <a:rPr lang="en-US" sz="1400" cap="none" dirty="0">
                <a:latin typeface="Candara" panose="020E0502030303020204" pitchFamily="34" charset="0"/>
              </a:rPr>
              <a:t>Fundraising EAF’s are to be submitted directly to Sande </a:t>
            </a:r>
          </a:p>
          <a:p>
            <a:r>
              <a:rPr lang="en-US" sz="1400" cap="none" dirty="0">
                <a:latin typeface="Candara" panose="020E0502030303020204" pitchFamily="34" charset="0"/>
              </a:rPr>
              <a:t>May collect funds as appropriate (may use Venmo, PayPal, etc.) so long as funds are withdrawn and presented for deposit as if the funds had been collected in cash. Beware of user fees</a:t>
            </a:r>
          </a:p>
          <a:p>
            <a:pPr>
              <a:lnSpc>
                <a:spcPct val="100000"/>
              </a:lnSpc>
            </a:pPr>
            <a:r>
              <a:rPr lang="en-US" sz="1400" cap="none" dirty="0">
                <a:latin typeface="Candara" panose="020E0502030303020204" pitchFamily="34" charset="0"/>
              </a:rPr>
              <a:t>May use the </a:t>
            </a:r>
            <a:r>
              <a:rPr lang="en-US" sz="1400" cap="none" dirty="0" err="1">
                <a:latin typeface="Candara" panose="020E0502030303020204" pitchFamily="34" charset="0"/>
              </a:rPr>
              <a:t>iSquare</a:t>
            </a:r>
            <a:r>
              <a:rPr lang="en-US" sz="1400" cap="none" dirty="0">
                <a:latin typeface="Candara" panose="020E0502030303020204" pitchFamily="34" charset="0"/>
              </a:rPr>
              <a:t> available at either location (see the treasurer to check out an </a:t>
            </a:r>
            <a:r>
              <a:rPr lang="en-US" sz="1400" cap="none" dirty="0" err="1">
                <a:latin typeface="Candara" panose="020E0502030303020204" pitchFamily="34" charset="0"/>
              </a:rPr>
              <a:t>iSquare</a:t>
            </a:r>
            <a:r>
              <a:rPr lang="en-US" sz="1400" cap="none" dirty="0">
                <a:latin typeface="Candara" panose="020E0502030303020204" pitchFamily="34" charset="0"/>
              </a:rPr>
              <a:t>) – download the </a:t>
            </a:r>
            <a:r>
              <a:rPr lang="en-US" sz="1400" cap="none" dirty="0" err="1">
                <a:latin typeface="Candara" panose="020E0502030303020204" pitchFamily="34" charset="0"/>
              </a:rPr>
              <a:t>iSquare</a:t>
            </a:r>
            <a:r>
              <a:rPr lang="en-US" sz="1400" cap="none" dirty="0">
                <a:latin typeface="Candara" panose="020E0502030303020204" pitchFamily="34" charset="0"/>
              </a:rPr>
              <a:t> app</a:t>
            </a:r>
          </a:p>
          <a:p>
            <a:pPr marL="0" indent="0">
              <a:lnSpc>
                <a:spcPct val="100000"/>
              </a:lnSpc>
              <a:buNone/>
            </a:pPr>
            <a:r>
              <a:rPr lang="en-US" sz="1400" cap="none" dirty="0">
                <a:latin typeface="Candara" panose="020E0502030303020204" pitchFamily="34" charset="0"/>
              </a:rPr>
              <a:t>	username: </a:t>
            </a:r>
            <a:r>
              <a:rPr lang="en-US" sz="1400" cap="none" dirty="0">
                <a:latin typeface="Candara" panose="020E0502030303020204" pitchFamily="34" charset="0"/>
                <a:hlinkClick r:id="rId3"/>
              </a:rPr>
              <a:t>uofisbaconnect@gmail.com</a:t>
            </a:r>
            <a:endParaRPr lang="en-US" sz="1400" cap="none" dirty="0">
              <a:latin typeface="Candara" panose="020E0502030303020204" pitchFamily="34" charset="0"/>
            </a:endParaRPr>
          </a:p>
          <a:p>
            <a:pPr marL="0" indent="0">
              <a:lnSpc>
                <a:spcPct val="100000"/>
              </a:lnSpc>
              <a:buNone/>
            </a:pPr>
            <a:r>
              <a:rPr lang="en-US" sz="1400" cap="none" dirty="0">
                <a:latin typeface="Candara" panose="020E0502030303020204" pitchFamily="34" charset="0"/>
              </a:rPr>
              <a:t>	password: </a:t>
            </a:r>
            <a:r>
              <a:rPr lang="en-US" sz="1400" cap="none" dirty="0" err="1">
                <a:latin typeface="Candara" panose="020E0502030303020204" pitchFamily="34" charset="0"/>
              </a:rPr>
              <a:t>vandallawstore</a:t>
            </a:r>
            <a:endParaRPr lang="en-US" sz="1400" cap="none" dirty="0">
              <a:latin typeface="Candara" panose="020E0502030303020204" pitchFamily="34" charset="0"/>
            </a:endParaRPr>
          </a:p>
          <a:p>
            <a:pPr marL="0" indent="0">
              <a:lnSpc>
                <a:spcPct val="100000"/>
              </a:lnSpc>
              <a:buNone/>
            </a:pPr>
            <a:r>
              <a:rPr lang="en-US" sz="1400" cap="none" dirty="0">
                <a:latin typeface="Candara" panose="020E0502030303020204" pitchFamily="34" charset="0"/>
              </a:rPr>
              <a:t>	-Report to the treasurer the total amount collected MINUS the user’s fee. This balance  will be deposited into the club’s 	fundraising account</a:t>
            </a:r>
          </a:p>
          <a:p>
            <a:r>
              <a:rPr lang="en-US" sz="1400" cap="none" dirty="0">
                <a:latin typeface="Candara" panose="020E0502030303020204" pitchFamily="34" charset="0"/>
              </a:rPr>
              <a:t>When funds are deposited into the club’s fundraising account, the Foundation, a 501(c)(3) organization collects 10% of the amount. This is a mandatory collection.</a:t>
            </a:r>
          </a:p>
          <a:p>
            <a:pPr lvl="1"/>
            <a:r>
              <a:rPr lang="en-US" sz="1400" cap="none" dirty="0">
                <a:latin typeface="Candara" panose="020E0502030303020204" pitchFamily="34" charset="0"/>
              </a:rPr>
              <a:t>For example, SBA fundraises $500 in apparel sales. When the funds are deposited into SBA’s fundraising account, the Foundation will collect 10% or $50. Therefore, the SBA’s fundraising account will have a final deposit f $450.</a:t>
            </a:r>
          </a:p>
        </p:txBody>
      </p:sp>
    </p:spTree>
    <p:extLst>
      <p:ext uri="{BB962C8B-B14F-4D97-AF65-F5344CB8AC3E}">
        <p14:creationId xmlns:p14="http://schemas.microsoft.com/office/powerpoint/2010/main" val="211050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A16BD0-1F0F-4B1C-B780-D2F62FE9B5AF}"/>
              </a:ext>
            </a:extLst>
          </p:cNvPr>
          <p:cNvSpPr>
            <a:spLocks noGrp="1"/>
          </p:cNvSpPr>
          <p:nvPr>
            <p:ph type="title"/>
          </p:nvPr>
        </p:nvSpPr>
        <p:spPr>
          <a:xfrm>
            <a:off x="685800" y="344326"/>
            <a:ext cx="10396882" cy="1151965"/>
          </a:xfrm>
        </p:spPr>
        <p:txBody>
          <a:bodyPr/>
          <a:lstStyle/>
          <a:p>
            <a:r>
              <a:rPr lang="en-US" dirty="0"/>
              <a:t>travel</a:t>
            </a:r>
          </a:p>
        </p:txBody>
      </p:sp>
      <p:sp>
        <p:nvSpPr>
          <p:cNvPr id="3" name="Content Placeholder 2">
            <a:extLst>
              <a:ext uri="{FF2B5EF4-FFF2-40B4-BE49-F238E27FC236}">
                <a16:creationId xmlns:a16="http://schemas.microsoft.com/office/drawing/2014/main" id="{0097806A-8A93-4993-BAD2-5DA394EE8935}"/>
              </a:ext>
            </a:extLst>
          </p:cNvPr>
          <p:cNvSpPr>
            <a:spLocks noGrp="1"/>
          </p:cNvSpPr>
          <p:nvPr>
            <p:ph sz="quarter" idx="13"/>
          </p:nvPr>
        </p:nvSpPr>
        <p:spPr>
          <a:xfrm>
            <a:off x="685800" y="1288473"/>
            <a:ext cx="10394707" cy="4086112"/>
          </a:xfrm>
        </p:spPr>
        <p:txBody>
          <a:bodyPr>
            <a:normAutofit/>
          </a:bodyPr>
          <a:lstStyle/>
          <a:p>
            <a:r>
              <a:rPr lang="en-US" cap="none" dirty="0">
                <a:latin typeface="Candara" panose="020E0502030303020204" pitchFamily="34" charset="0"/>
              </a:rPr>
              <a:t>Need to book travel…email the SBA Treasurer for specific instructions</a:t>
            </a:r>
          </a:p>
        </p:txBody>
      </p:sp>
      <p:pic>
        <p:nvPicPr>
          <p:cNvPr id="5" name="Graphic 4" descr="Airplane">
            <a:extLst>
              <a:ext uri="{FF2B5EF4-FFF2-40B4-BE49-F238E27FC236}">
                <a16:creationId xmlns:a16="http://schemas.microsoft.com/office/drawing/2014/main" id="{432DBE62-5A3F-4DB2-8CEE-22E4BD122D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398156">
            <a:off x="2937163" y="359201"/>
            <a:ext cx="914400" cy="914400"/>
          </a:xfrm>
          <a:prstGeom prst="rect">
            <a:avLst/>
          </a:prstGeom>
        </p:spPr>
      </p:pic>
    </p:spTree>
    <p:extLst>
      <p:ext uri="{BB962C8B-B14F-4D97-AF65-F5344CB8AC3E}">
        <p14:creationId xmlns:p14="http://schemas.microsoft.com/office/powerpoint/2010/main" val="443472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2ADF-B658-4AF8-918B-19E96A751784}"/>
              </a:ext>
            </a:extLst>
          </p:cNvPr>
          <p:cNvSpPr>
            <a:spLocks noGrp="1"/>
          </p:cNvSpPr>
          <p:nvPr>
            <p:ph type="title"/>
          </p:nvPr>
        </p:nvSpPr>
        <p:spPr/>
        <p:txBody>
          <a:bodyPr>
            <a:normAutofit fontScale="90000"/>
          </a:bodyPr>
          <a:lstStyle/>
          <a:p>
            <a:r>
              <a:rPr lang="en-US" dirty="0"/>
              <a:t>Transferring funds between clubs</a:t>
            </a:r>
          </a:p>
        </p:txBody>
      </p:sp>
      <p:sp>
        <p:nvSpPr>
          <p:cNvPr id="3" name="Content Placeholder 2">
            <a:extLst>
              <a:ext uri="{FF2B5EF4-FFF2-40B4-BE49-F238E27FC236}">
                <a16:creationId xmlns:a16="http://schemas.microsoft.com/office/drawing/2014/main" id="{32141AC3-D055-4136-AF28-E927CFA968D3}"/>
              </a:ext>
            </a:extLst>
          </p:cNvPr>
          <p:cNvSpPr>
            <a:spLocks noGrp="1"/>
          </p:cNvSpPr>
          <p:nvPr>
            <p:ph sz="quarter" idx="13"/>
          </p:nvPr>
        </p:nvSpPr>
        <p:spPr>
          <a:xfrm>
            <a:off x="685800" y="554182"/>
            <a:ext cx="10394707" cy="4820403"/>
          </a:xfrm>
        </p:spPr>
        <p:txBody>
          <a:bodyPr>
            <a:normAutofit/>
          </a:bodyPr>
          <a:lstStyle/>
          <a:p>
            <a:pPr marL="0" indent="0">
              <a:buNone/>
            </a:pPr>
            <a:r>
              <a:rPr lang="en-US" sz="1900" cap="none" dirty="0">
                <a:latin typeface="Candara" panose="020E0502030303020204" pitchFamily="34" charset="0"/>
              </a:rPr>
              <a:t>The following types of funds transfers can be requested between student groups:</a:t>
            </a:r>
          </a:p>
          <a:p>
            <a:pPr lvl="1"/>
            <a:r>
              <a:rPr lang="en-US" sz="1900" cap="none" dirty="0">
                <a:latin typeface="Candara" panose="020E0502030303020204" pitchFamily="34" charset="0"/>
              </a:rPr>
              <a:t>SBA allocation to SBA allocation (cc the SBA treasurer)</a:t>
            </a:r>
          </a:p>
          <a:p>
            <a:pPr lvl="1"/>
            <a:r>
              <a:rPr lang="en-US" sz="1900" cap="none" dirty="0">
                <a:latin typeface="Candara" panose="020E0502030303020204" pitchFamily="34" charset="0"/>
              </a:rPr>
              <a:t>Fundraising to Fundraising</a:t>
            </a:r>
          </a:p>
          <a:p>
            <a:pPr marL="0" indent="0">
              <a:buNone/>
            </a:pPr>
            <a:r>
              <a:rPr lang="en-US" sz="1900" cap="none" dirty="0">
                <a:latin typeface="Candara" panose="020E0502030303020204" pitchFamily="34" charset="0"/>
              </a:rPr>
              <a:t>To do so, please email Mike </a:t>
            </a:r>
            <a:r>
              <a:rPr lang="en-US" sz="1900" cap="none" dirty="0" err="1">
                <a:latin typeface="Candara" panose="020E0502030303020204" pitchFamily="34" charset="0"/>
              </a:rPr>
              <a:t>Nugen</a:t>
            </a:r>
            <a:r>
              <a:rPr lang="en-US" sz="1900" cap="none" dirty="0">
                <a:latin typeface="Candara" panose="020E0502030303020204" pitchFamily="34" charset="0"/>
              </a:rPr>
              <a:t> with your request. </a:t>
            </a:r>
          </a:p>
          <a:p>
            <a:pPr marL="0" indent="0">
              <a:buNone/>
            </a:pPr>
            <a:r>
              <a:rPr lang="en-US" sz="1900" cap="none" dirty="0">
                <a:latin typeface="Candara" panose="020E0502030303020204" pitchFamily="34" charset="0"/>
              </a:rPr>
              <a:t>Consider the request for transfer and the timelines to submit EAFs.</a:t>
            </a:r>
          </a:p>
        </p:txBody>
      </p:sp>
    </p:spTree>
    <p:extLst>
      <p:ext uri="{BB962C8B-B14F-4D97-AF65-F5344CB8AC3E}">
        <p14:creationId xmlns:p14="http://schemas.microsoft.com/office/powerpoint/2010/main" val="2053643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52A8-DD35-468E-8770-89581A7EC09E}"/>
              </a:ext>
            </a:extLst>
          </p:cNvPr>
          <p:cNvSpPr>
            <a:spLocks noGrp="1"/>
          </p:cNvSpPr>
          <p:nvPr>
            <p:ph type="title"/>
          </p:nvPr>
        </p:nvSpPr>
        <p:spPr>
          <a:xfrm>
            <a:off x="685801" y="255290"/>
            <a:ext cx="10396882" cy="1151965"/>
          </a:xfrm>
        </p:spPr>
        <p:txBody>
          <a:bodyPr/>
          <a:lstStyle/>
          <a:p>
            <a:r>
              <a:rPr lang="en-US" dirty="0"/>
              <a:t>Listservs</a:t>
            </a:r>
          </a:p>
        </p:txBody>
      </p:sp>
      <p:sp>
        <p:nvSpPr>
          <p:cNvPr id="3" name="Content Placeholder 2">
            <a:extLst>
              <a:ext uri="{FF2B5EF4-FFF2-40B4-BE49-F238E27FC236}">
                <a16:creationId xmlns:a16="http://schemas.microsoft.com/office/drawing/2014/main" id="{1997FE95-929D-4558-9164-31CAC5446B80}"/>
              </a:ext>
            </a:extLst>
          </p:cNvPr>
          <p:cNvSpPr>
            <a:spLocks noGrp="1"/>
          </p:cNvSpPr>
          <p:nvPr>
            <p:ph sz="quarter" idx="13"/>
          </p:nvPr>
        </p:nvSpPr>
        <p:spPr>
          <a:xfrm>
            <a:off x="674689" y="964276"/>
            <a:ext cx="5186679" cy="4929447"/>
          </a:xfrm>
        </p:spPr>
        <p:txBody>
          <a:bodyPr>
            <a:normAutofit fontScale="32500" lnSpcReduction="20000"/>
          </a:bodyPr>
          <a:lstStyle/>
          <a:p>
            <a:endParaRPr lang="en-US" sz="1600" dirty="0">
              <a:latin typeface="Arial Narrow"/>
            </a:endParaRPr>
          </a:p>
          <a:p>
            <a:endParaRPr lang="en-US" sz="1600" dirty="0">
              <a:latin typeface="Arial Narrow"/>
            </a:endParaRPr>
          </a:p>
          <a:p>
            <a:r>
              <a:rPr lang="en-US" sz="4900" dirty="0">
                <a:latin typeface="Arial Narrow"/>
              </a:rPr>
              <a:t>BCC LISTSERVS when sending emails out on them SO THAT SOMEONE'S ACCIDENTAL ‘REPLY ALL’ DOES NOT GO OUT TO THE LISTSERVS</a:t>
            </a:r>
          </a:p>
          <a:p>
            <a:pPr lvl="1"/>
            <a:r>
              <a:rPr lang="en-US" sz="4900" dirty="0">
                <a:latin typeface="Arial Narrow"/>
              </a:rPr>
              <a:t>admin will be rejecting listserv emails that do not conform to this standard</a:t>
            </a:r>
          </a:p>
          <a:p>
            <a:r>
              <a:rPr lang="en-US" sz="4900" dirty="0">
                <a:latin typeface="Arial Narrow"/>
              </a:rPr>
              <a:t>Listservs may only be used for official club business</a:t>
            </a:r>
          </a:p>
          <a:p>
            <a:r>
              <a:rPr lang="en-US" sz="4900" dirty="0">
                <a:latin typeface="Arial Narrow"/>
              </a:rPr>
              <a:t>Please ensure you are using the proper listserv. do not include Moscow if the event is not pertinent to Moscow students and vice versa.</a:t>
            </a:r>
          </a:p>
          <a:p>
            <a:r>
              <a:rPr lang="en-US" sz="4900" dirty="0">
                <a:latin typeface="Arial Narrow"/>
              </a:rPr>
              <a:t>Listserv emails should be sent during business hours. If not submitted by 3:45pm PT, expect the email to be delayed.</a:t>
            </a:r>
          </a:p>
          <a:p>
            <a:endParaRPr lang="en-US" sz="1600" cap="none" dirty="0">
              <a:latin typeface="Arial Narrow" panose="020B0606020202030204" pitchFamily="34" charset="0"/>
            </a:endParaRPr>
          </a:p>
          <a:p>
            <a:pPr lvl="1"/>
            <a:endParaRPr lang="en-US" sz="1400" cap="none" dirty="0">
              <a:latin typeface="Arial Narrow" panose="020B0606020202030204" pitchFamily="34" charset="0"/>
            </a:endParaRPr>
          </a:p>
          <a:p>
            <a:endParaRPr lang="en-US" sz="1600" dirty="0">
              <a:latin typeface="Arial Narrow" panose="020B0606020202030204" pitchFamily="34" charset="0"/>
            </a:endParaRPr>
          </a:p>
        </p:txBody>
      </p:sp>
      <p:sp>
        <p:nvSpPr>
          <p:cNvPr id="4" name="Content Placeholder 2">
            <a:extLst>
              <a:ext uri="{FF2B5EF4-FFF2-40B4-BE49-F238E27FC236}">
                <a16:creationId xmlns:a16="http://schemas.microsoft.com/office/drawing/2014/main" id="{4AA119DA-7AD6-4F35-B2B1-6007372CCAD7}"/>
              </a:ext>
            </a:extLst>
          </p:cNvPr>
          <p:cNvSpPr txBox="1">
            <a:spLocks/>
          </p:cNvSpPr>
          <p:nvPr/>
        </p:nvSpPr>
        <p:spPr>
          <a:xfrm>
            <a:off x="5907116" y="833025"/>
            <a:ext cx="5186679" cy="4663439"/>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500" dirty="0">
                <a:latin typeface="Arial Narrow"/>
                <a:hlinkClick r:id="rId2"/>
              </a:rPr>
              <a:t>Ui-law@uidaho.edu--</a:t>
            </a:r>
            <a:r>
              <a:rPr lang="en-US" sz="2500" dirty="0">
                <a:latin typeface="Arial Narrow"/>
              </a:rPr>
              <a:t> </a:t>
            </a:r>
            <a:r>
              <a:rPr lang="en-US" sz="2500" cap="none" dirty="0">
                <a:latin typeface="Arial Narrow"/>
              </a:rPr>
              <a:t>Includes all faculty, staff, and students regardless of location</a:t>
            </a:r>
            <a:endParaRPr lang="en-US" sz="2500" dirty="0">
              <a:latin typeface="Arial Narrow"/>
            </a:endParaRPr>
          </a:p>
          <a:p>
            <a:r>
              <a:rPr lang="en-US" sz="2500" dirty="0">
                <a:latin typeface="Arial Narrow" panose="020B0606020202030204" pitchFamily="34" charset="0"/>
                <a:hlinkClick r:id="rId3"/>
              </a:rPr>
              <a:t>Law-students@uidaho.edu--</a:t>
            </a:r>
            <a:r>
              <a:rPr lang="en-US" sz="2500" dirty="0">
                <a:latin typeface="Arial Narrow" panose="020B0606020202030204" pitchFamily="34" charset="0"/>
              </a:rPr>
              <a:t> </a:t>
            </a:r>
            <a:r>
              <a:rPr lang="en-US" sz="2500" cap="none" dirty="0">
                <a:latin typeface="Arial Narrow" panose="020B0606020202030204" pitchFamily="34" charset="0"/>
              </a:rPr>
              <a:t>Includes all students regardless of location</a:t>
            </a:r>
          </a:p>
          <a:p>
            <a:r>
              <a:rPr lang="en-US" sz="2500" dirty="0">
                <a:latin typeface="Arial Narrow" panose="020B0606020202030204" pitchFamily="34" charset="0"/>
                <a:hlinkClick r:id="rId4"/>
              </a:rPr>
              <a:t>Law-1l@uidaho.edu--</a:t>
            </a:r>
            <a:r>
              <a:rPr lang="en-US" sz="2500" cap="none" dirty="0">
                <a:latin typeface="Arial Narrow" panose="020B0606020202030204" pitchFamily="34" charset="0"/>
              </a:rPr>
              <a:t> Includes all 1L students regardless of location</a:t>
            </a:r>
          </a:p>
          <a:p>
            <a:pPr lvl="1"/>
            <a:r>
              <a:rPr lang="en-US" sz="2500" cap="none" dirty="0">
                <a:latin typeface="Arial Narrow" panose="020B0606020202030204" pitchFamily="34" charset="0"/>
                <a:hlinkClick r:id="rId5"/>
              </a:rPr>
              <a:t>Moscow-law1l@uidaho.edu</a:t>
            </a:r>
            <a:endParaRPr lang="en-US" sz="2500" cap="none" dirty="0">
              <a:latin typeface="Arial Narrow" panose="020B0606020202030204" pitchFamily="34" charset="0"/>
            </a:endParaRPr>
          </a:p>
          <a:p>
            <a:pPr lvl="1"/>
            <a:r>
              <a:rPr lang="en-US" sz="2500" cap="none" dirty="0">
                <a:latin typeface="Arial Narrow" panose="020B0606020202030204" pitchFamily="34" charset="0"/>
                <a:hlinkClick r:id="rId6"/>
              </a:rPr>
              <a:t>Boise-law1l@uidaho.edu</a:t>
            </a:r>
            <a:r>
              <a:rPr lang="en-US" sz="2500" cap="none" dirty="0">
                <a:latin typeface="Arial Narrow" panose="020B0606020202030204" pitchFamily="34" charset="0"/>
              </a:rPr>
              <a:t> </a:t>
            </a:r>
          </a:p>
          <a:p>
            <a:r>
              <a:rPr lang="en-US" sz="2500" dirty="0">
                <a:latin typeface="Arial Narrow" panose="020B0606020202030204" pitchFamily="34" charset="0"/>
                <a:hlinkClick r:id="rId4"/>
              </a:rPr>
              <a:t>Law-2l@uidaho.edu-- </a:t>
            </a:r>
            <a:r>
              <a:rPr lang="en-US" sz="2500" cap="none" dirty="0">
                <a:latin typeface="Arial Narrow" panose="020B0606020202030204" pitchFamily="34" charset="0"/>
              </a:rPr>
              <a:t>Includes all 2L students regardless of location</a:t>
            </a:r>
          </a:p>
          <a:p>
            <a:pPr lvl="1"/>
            <a:r>
              <a:rPr lang="en-US" sz="2500" cap="none" dirty="0">
                <a:latin typeface="Arial Narrow" panose="020B0606020202030204" pitchFamily="34" charset="0"/>
                <a:hlinkClick r:id="rId7"/>
              </a:rPr>
              <a:t>Moscow-law2l@uidaho.edu</a:t>
            </a:r>
            <a:endParaRPr lang="en-US" sz="2500" cap="none" dirty="0">
              <a:latin typeface="Arial Narrow" panose="020B0606020202030204" pitchFamily="34" charset="0"/>
            </a:endParaRPr>
          </a:p>
          <a:p>
            <a:pPr lvl="1"/>
            <a:r>
              <a:rPr lang="en-US" sz="2500" cap="none" dirty="0">
                <a:latin typeface="Arial Narrow" panose="020B0606020202030204" pitchFamily="34" charset="0"/>
                <a:hlinkClick r:id="rId6"/>
              </a:rPr>
              <a:t>Boise-law2l@uidaho.edu</a:t>
            </a:r>
            <a:r>
              <a:rPr lang="en-US" sz="2500" cap="none" dirty="0">
                <a:latin typeface="Arial Narrow" panose="020B0606020202030204" pitchFamily="34" charset="0"/>
              </a:rPr>
              <a:t> </a:t>
            </a:r>
          </a:p>
          <a:p>
            <a:r>
              <a:rPr lang="en-US" sz="2500" dirty="0">
                <a:latin typeface="Arial Narrow" panose="020B0606020202030204" pitchFamily="34" charset="0"/>
                <a:hlinkClick r:id="rId8"/>
              </a:rPr>
              <a:t>Law-3l@uidaho.edu--</a:t>
            </a:r>
            <a:r>
              <a:rPr lang="en-US" sz="2500" dirty="0">
                <a:latin typeface="Arial Narrow" panose="020B0606020202030204" pitchFamily="34" charset="0"/>
              </a:rPr>
              <a:t> </a:t>
            </a:r>
            <a:r>
              <a:rPr lang="en-US" sz="2500" cap="none" dirty="0">
                <a:latin typeface="Arial Narrow" panose="020B0606020202030204" pitchFamily="34" charset="0"/>
              </a:rPr>
              <a:t>Includes all 3L students regardless of location</a:t>
            </a:r>
          </a:p>
          <a:p>
            <a:pPr lvl="1"/>
            <a:r>
              <a:rPr lang="en-US" sz="2500" cap="none" dirty="0">
                <a:latin typeface="Arial Narrow" panose="020B0606020202030204" pitchFamily="34" charset="0"/>
                <a:hlinkClick r:id="rId5"/>
              </a:rPr>
              <a:t>Moscow-law3l@uidaho.edu</a:t>
            </a:r>
            <a:endParaRPr lang="en-US" sz="2500" cap="none" dirty="0">
              <a:latin typeface="Arial Narrow" panose="020B0606020202030204" pitchFamily="34" charset="0"/>
            </a:endParaRPr>
          </a:p>
          <a:p>
            <a:pPr lvl="1"/>
            <a:r>
              <a:rPr lang="en-US" sz="2500" cap="none" dirty="0">
                <a:latin typeface="Arial Narrow" panose="020B0606020202030204" pitchFamily="34" charset="0"/>
                <a:hlinkClick r:id="rId6"/>
              </a:rPr>
              <a:t>Boise-law3l@uidaho.edu</a:t>
            </a:r>
            <a:r>
              <a:rPr lang="en-US" sz="2500" cap="none" dirty="0">
                <a:latin typeface="Arial Narrow" panose="020B0606020202030204" pitchFamily="34" charset="0"/>
              </a:rPr>
              <a:t> </a:t>
            </a:r>
          </a:p>
          <a:p>
            <a:r>
              <a:rPr lang="en-US" sz="2500" dirty="0">
                <a:latin typeface="Arial Narrow" panose="020B0606020202030204" pitchFamily="34" charset="0"/>
                <a:hlinkClick r:id="rId9"/>
              </a:rPr>
              <a:t>Law-faculty@uidaho.edu--</a:t>
            </a:r>
            <a:r>
              <a:rPr lang="en-US" sz="2500" dirty="0">
                <a:latin typeface="Arial Narrow" panose="020B0606020202030204" pitchFamily="34" charset="0"/>
              </a:rPr>
              <a:t> All</a:t>
            </a:r>
            <a:r>
              <a:rPr lang="en-US" sz="2500" cap="none" dirty="0">
                <a:latin typeface="Arial Narrow" panose="020B0606020202030204" pitchFamily="34" charset="0"/>
              </a:rPr>
              <a:t> law faculty</a:t>
            </a:r>
          </a:p>
          <a:p>
            <a:r>
              <a:rPr lang="en-US" sz="2500" dirty="0">
                <a:latin typeface="Arial Narrow" panose="020B0606020202030204" pitchFamily="34" charset="0"/>
                <a:hlinkClick r:id="rId10"/>
              </a:rPr>
              <a:t>Law-staff@uidaho.edu--</a:t>
            </a:r>
            <a:r>
              <a:rPr lang="en-US" sz="2500" dirty="0">
                <a:latin typeface="Arial Narrow" panose="020B0606020202030204" pitchFamily="34" charset="0"/>
              </a:rPr>
              <a:t> All</a:t>
            </a:r>
            <a:r>
              <a:rPr lang="en-US" sz="2500" cap="none" dirty="0">
                <a:latin typeface="Arial Narrow" panose="020B0606020202030204" pitchFamily="34" charset="0"/>
              </a:rPr>
              <a:t> law staff</a:t>
            </a:r>
          </a:p>
          <a:p>
            <a:endParaRPr lang="en-US" sz="2500" cap="none" dirty="0">
              <a:latin typeface="Arial Narrow" panose="020B0606020202030204" pitchFamily="34" charset="0"/>
            </a:endParaRPr>
          </a:p>
          <a:p>
            <a:pPr lvl="1"/>
            <a:endParaRPr lang="en-US" sz="1400" cap="none" dirty="0">
              <a:latin typeface="Arial Narrow" panose="020B0606020202030204" pitchFamily="34" charset="0"/>
            </a:endParaRPr>
          </a:p>
          <a:p>
            <a:endParaRPr lang="en-US" sz="1600" dirty="0">
              <a:latin typeface="Arial Narrow" panose="020B0606020202030204" pitchFamily="34" charset="0"/>
            </a:endParaRPr>
          </a:p>
        </p:txBody>
      </p:sp>
    </p:spTree>
    <p:extLst>
      <p:ext uri="{BB962C8B-B14F-4D97-AF65-F5344CB8AC3E}">
        <p14:creationId xmlns:p14="http://schemas.microsoft.com/office/powerpoint/2010/main" val="48472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1EFF-456B-454D-8B1B-E99A4F090261}"/>
              </a:ext>
            </a:extLst>
          </p:cNvPr>
          <p:cNvSpPr>
            <a:spLocks noGrp="1"/>
          </p:cNvSpPr>
          <p:nvPr>
            <p:ph type="title"/>
          </p:nvPr>
        </p:nvSpPr>
        <p:spPr/>
        <p:txBody>
          <a:bodyPr>
            <a:normAutofit/>
          </a:bodyPr>
          <a:lstStyle/>
          <a:p>
            <a:r>
              <a:rPr lang="en-US" dirty="0"/>
              <a:t>Club Funding</a:t>
            </a:r>
          </a:p>
        </p:txBody>
      </p:sp>
      <p:sp>
        <p:nvSpPr>
          <p:cNvPr id="3" name="Content Placeholder 2">
            <a:extLst>
              <a:ext uri="{FF2B5EF4-FFF2-40B4-BE49-F238E27FC236}">
                <a16:creationId xmlns:a16="http://schemas.microsoft.com/office/drawing/2014/main" id="{C8F1C283-8BC5-48F9-8674-F62F07EAC784}"/>
              </a:ext>
            </a:extLst>
          </p:cNvPr>
          <p:cNvSpPr>
            <a:spLocks noGrp="1"/>
          </p:cNvSpPr>
          <p:nvPr>
            <p:ph sz="quarter" idx="13"/>
          </p:nvPr>
        </p:nvSpPr>
        <p:spPr>
          <a:xfrm>
            <a:off x="685800" y="1747778"/>
            <a:ext cx="10394707" cy="3626808"/>
          </a:xfrm>
        </p:spPr>
        <p:txBody>
          <a:bodyPr>
            <a:normAutofit fontScale="92500" lnSpcReduction="10000"/>
          </a:bodyPr>
          <a:lstStyle/>
          <a:p>
            <a:pPr marL="0" indent="0">
              <a:buNone/>
            </a:pPr>
            <a:r>
              <a:rPr lang="en-US" sz="2800" dirty="0"/>
              <a:t>Student clubs may have funds in three types of accounts:</a:t>
            </a:r>
          </a:p>
          <a:p>
            <a:pPr lvl="1"/>
            <a:r>
              <a:rPr lang="en-US" sz="2400" u="sng" cap="none" dirty="0">
                <a:latin typeface="Candara" panose="020E0502030303020204" pitchFamily="34" charset="0"/>
                <a:cs typeface="Arial" panose="020B0604020202020204" pitchFamily="34" charset="0"/>
              </a:rPr>
              <a:t>SBA</a:t>
            </a:r>
            <a:r>
              <a:rPr lang="en-US" sz="2400" cap="none" dirty="0">
                <a:latin typeface="Candara" panose="020E0502030303020204" pitchFamily="34" charset="0"/>
                <a:cs typeface="Arial" panose="020B0604020202020204" pitchFamily="34" charset="0"/>
              </a:rPr>
              <a:t>: Allocated by the SBA Council</a:t>
            </a:r>
          </a:p>
          <a:p>
            <a:pPr lvl="2"/>
            <a:r>
              <a:rPr lang="en-US" sz="2400" cap="none" dirty="0">
                <a:latin typeface="Candara" panose="020E0502030303020204" pitchFamily="34" charset="0"/>
              </a:rPr>
              <a:t>Each semester the Presidents’ Roundtable is your opportunity to present your club’s efforts over the semester and its needs for the next semester to be allocated a budget from SBA.</a:t>
            </a:r>
          </a:p>
          <a:p>
            <a:pPr lvl="2"/>
            <a:r>
              <a:rPr lang="en-US" sz="2200" cap="none" dirty="0">
                <a:latin typeface="Candara" panose="020E0502030303020204" pitchFamily="34" charset="0"/>
                <a:cs typeface="Arial" panose="020B0604020202020204" pitchFamily="34" charset="0"/>
              </a:rPr>
              <a:t>In addition to Allocations, the SBA gives Supplemental Funds.</a:t>
            </a:r>
            <a:r>
              <a:rPr lang="en-US" sz="2400" cap="none" dirty="0">
                <a:latin typeface="Candara" panose="020E0502030303020204" pitchFamily="34" charset="0"/>
                <a:cs typeface="Arial" panose="020B0604020202020204" pitchFamily="34" charset="0"/>
              </a:rPr>
              <a:t> </a:t>
            </a:r>
          </a:p>
          <a:p>
            <a:pPr lvl="1"/>
            <a:r>
              <a:rPr lang="en-US" sz="2400" u="sng" cap="none" dirty="0">
                <a:latin typeface="Candara" panose="020E0502030303020204" pitchFamily="34" charset="0"/>
                <a:cs typeface="Arial" panose="020B0604020202020204" pitchFamily="34" charset="0"/>
              </a:rPr>
              <a:t>Fundraising:</a:t>
            </a:r>
            <a:r>
              <a:rPr lang="en-US" sz="2400" cap="none" dirty="0">
                <a:latin typeface="Candara" panose="020E0502030303020204" pitchFamily="34" charset="0"/>
                <a:cs typeface="Arial" panose="020B0604020202020204" pitchFamily="34" charset="0"/>
              </a:rPr>
              <a:t> From the hard work and sweat each club puts into it.</a:t>
            </a:r>
            <a:endParaRPr lang="en-US" sz="2400" u="sng" cap="none" dirty="0">
              <a:latin typeface="Candara" panose="020E0502030303020204" pitchFamily="34" charset="0"/>
              <a:cs typeface="Arial" panose="020B0604020202020204" pitchFamily="34" charset="0"/>
            </a:endParaRPr>
          </a:p>
          <a:p>
            <a:pPr lvl="1"/>
            <a:r>
              <a:rPr lang="en-US" sz="2400" u="sng" cap="none" dirty="0">
                <a:latin typeface="Candara"/>
                <a:cs typeface="Arial"/>
              </a:rPr>
              <a:t>Donation</a:t>
            </a:r>
            <a:r>
              <a:rPr lang="en-US" sz="2400" cap="none" dirty="0">
                <a:latin typeface="Candara"/>
                <a:cs typeface="Arial"/>
              </a:rPr>
              <a:t>: From outside sources </a:t>
            </a:r>
            <a:endParaRPr lang="en-US" sz="2400" cap="none" dirty="0">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324648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7423-8095-4C5C-8D5F-33E10ADC7CD3}"/>
              </a:ext>
            </a:extLst>
          </p:cNvPr>
          <p:cNvSpPr>
            <a:spLocks noGrp="1"/>
          </p:cNvSpPr>
          <p:nvPr>
            <p:ph type="title"/>
          </p:nvPr>
        </p:nvSpPr>
        <p:spPr>
          <a:xfrm>
            <a:off x="683626" y="0"/>
            <a:ext cx="10396882" cy="1151965"/>
          </a:xfrm>
        </p:spPr>
        <p:txBody>
          <a:bodyPr/>
          <a:lstStyle/>
          <a:p>
            <a:r>
              <a:rPr lang="en-US" dirty="0"/>
              <a:t>Room requests</a:t>
            </a:r>
          </a:p>
        </p:txBody>
      </p:sp>
      <p:sp>
        <p:nvSpPr>
          <p:cNvPr id="3" name="Content Placeholder 2">
            <a:extLst>
              <a:ext uri="{FF2B5EF4-FFF2-40B4-BE49-F238E27FC236}">
                <a16:creationId xmlns:a16="http://schemas.microsoft.com/office/drawing/2014/main" id="{335C3D71-6FA5-4734-974F-FC346FBA14D4}"/>
              </a:ext>
            </a:extLst>
          </p:cNvPr>
          <p:cNvSpPr>
            <a:spLocks noGrp="1"/>
          </p:cNvSpPr>
          <p:nvPr>
            <p:ph sz="quarter" idx="13"/>
          </p:nvPr>
        </p:nvSpPr>
        <p:spPr>
          <a:xfrm>
            <a:off x="683627" y="964276"/>
            <a:ext cx="10396882" cy="4613509"/>
          </a:xfrm>
        </p:spPr>
        <p:txBody>
          <a:bodyPr>
            <a:normAutofit fontScale="85000" lnSpcReduction="10000"/>
          </a:bodyPr>
          <a:lstStyle/>
          <a:p>
            <a:r>
              <a:rPr lang="en-US" b="1" i="1" cap="none" dirty="0">
                <a:latin typeface="Candara" panose="020E0502030303020204" pitchFamily="34" charset="0"/>
              </a:rPr>
              <a:t>Requests should be submitted at least 24 hours in advance of the date needed.</a:t>
            </a:r>
            <a:r>
              <a:rPr lang="en-US" i="1" cap="none" dirty="0">
                <a:latin typeface="Candara" panose="020E0502030303020204" pitchFamily="34" charset="0"/>
              </a:rPr>
              <a:t> Same day requests will be processed only if time allows.</a:t>
            </a:r>
          </a:p>
          <a:p>
            <a:r>
              <a:rPr lang="en-US" cap="none" dirty="0" err="1">
                <a:latin typeface="Candara" panose="020E0502030303020204" pitchFamily="34" charset="0"/>
              </a:rPr>
              <a:t>Covid</a:t>
            </a:r>
            <a:r>
              <a:rPr lang="en-US" cap="none" dirty="0">
                <a:latin typeface="Candara" panose="020E0502030303020204" pitchFamily="34" charset="0"/>
              </a:rPr>
              <a:t> capacity for each room is approximately ½ the regular occupancy. Please check capacity when requesting the room.</a:t>
            </a:r>
          </a:p>
          <a:p>
            <a:r>
              <a:rPr lang="en-US" cap="none" dirty="0">
                <a:latin typeface="Candara" panose="020E0502030303020204" pitchFamily="34" charset="0"/>
              </a:rPr>
              <a:t>Cannot release designated make-up space to student groups until 7 days prior to the requested/needed date. If requested, Sande will hold the request and let you know why you won’t see a confirmation right away</a:t>
            </a:r>
          </a:p>
          <a:p>
            <a:r>
              <a:rPr lang="en-US" b="1" cap="none" dirty="0">
                <a:latin typeface="Candara"/>
              </a:rPr>
              <a:t>Do not send meeting announcements before or immediately after submitting a room request </a:t>
            </a:r>
            <a:r>
              <a:rPr lang="en-US" cap="none" dirty="0">
                <a:latin typeface="Candara"/>
              </a:rPr>
              <a:t>– wait until your request is confirmed. Additionally, be aware that submitting an event and requesting space are different processes with different forms. If you have completed one, it does not necessarily mean you have completed the other.</a:t>
            </a:r>
            <a:endParaRPr lang="en-US" cap="none" dirty="0">
              <a:latin typeface="Candara" panose="020E0502030303020204" pitchFamily="34" charset="0"/>
            </a:endParaRPr>
          </a:p>
          <a:p>
            <a:r>
              <a:rPr lang="en-US" cap="none" dirty="0">
                <a:latin typeface="Candara" panose="020E0502030303020204" pitchFamily="34" charset="0"/>
              </a:rPr>
              <a:t>Not all rooms are capable of connecting via distance. PLEASE check out the Law Technology page on what the rooms in each location can and cannot do</a:t>
            </a:r>
          </a:p>
          <a:p>
            <a:r>
              <a:rPr lang="en-US" cap="none" dirty="0">
                <a:latin typeface="Candara" panose="020E0502030303020204" pitchFamily="34" charset="0"/>
              </a:rPr>
              <a:t>For more information, https://www.uidaho.edu/law/news/upcoming-events/room-calendars/room-request</a:t>
            </a:r>
          </a:p>
        </p:txBody>
      </p:sp>
    </p:spTree>
    <p:extLst>
      <p:ext uri="{BB962C8B-B14F-4D97-AF65-F5344CB8AC3E}">
        <p14:creationId xmlns:p14="http://schemas.microsoft.com/office/powerpoint/2010/main" val="2987478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2FE5-AC43-564C-A97C-1139F30CB7E2}"/>
              </a:ext>
            </a:extLst>
          </p:cNvPr>
          <p:cNvSpPr>
            <a:spLocks noGrp="1"/>
          </p:cNvSpPr>
          <p:nvPr>
            <p:ph type="title"/>
          </p:nvPr>
        </p:nvSpPr>
        <p:spPr/>
        <p:txBody>
          <a:bodyPr/>
          <a:lstStyle/>
          <a:p>
            <a:r>
              <a:rPr lang="en-US" dirty="0" err="1"/>
              <a:t>OffShore</a:t>
            </a:r>
            <a:r>
              <a:rPr lang="en-US" dirty="0"/>
              <a:t> Accounts</a:t>
            </a:r>
          </a:p>
        </p:txBody>
      </p:sp>
      <p:sp>
        <p:nvSpPr>
          <p:cNvPr id="3" name="Content Placeholder 2">
            <a:extLst>
              <a:ext uri="{FF2B5EF4-FFF2-40B4-BE49-F238E27FC236}">
                <a16:creationId xmlns:a16="http://schemas.microsoft.com/office/drawing/2014/main" id="{E4DB8673-4815-FD4E-B048-DA620CED7E19}"/>
              </a:ext>
            </a:extLst>
          </p:cNvPr>
          <p:cNvSpPr>
            <a:spLocks noGrp="1"/>
          </p:cNvSpPr>
          <p:nvPr>
            <p:ph sz="quarter" idx="13"/>
          </p:nvPr>
        </p:nvSpPr>
        <p:spPr/>
        <p:txBody>
          <a:bodyPr/>
          <a:lstStyle/>
          <a:p>
            <a:r>
              <a:rPr lang="en-US" dirty="0"/>
              <a:t>Per the university of Idaho college of law uniform budget system section 4(f):</a:t>
            </a:r>
          </a:p>
          <a:p>
            <a:pPr marL="457200" lvl="1" indent="0">
              <a:buNone/>
            </a:pPr>
            <a:r>
              <a:rPr lang="en-US" dirty="0"/>
              <a:t>Any student organization that holds money outside of the University of Idaho after June 30, 2015, will not be recognized or eligible to receive funds from the student bar association. </a:t>
            </a:r>
          </a:p>
          <a:p>
            <a:pPr marL="457200" lvl="1" indent="0">
              <a:buNone/>
            </a:pPr>
            <a:endParaRPr lang="en-US" dirty="0"/>
          </a:p>
          <a:p>
            <a:pPr lvl="1"/>
            <a:r>
              <a:rPr lang="en-US" dirty="0"/>
              <a:t>If your club has an offshore account please schedule a time to meet with me so we can discuss.  </a:t>
            </a:r>
          </a:p>
        </p:txBody>
      </p:sp>
    </p:spTree>
    <p:extLst>
      <p:ext uri="{BB962C8B-B14F-4D97-AF65-F5344CB8AC3E}">
        <p14:creationId xmlns:p14="http://schemas.microsoft.com/office/powerpoint/2010/main" val="406262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E08A-3EC9-4B71-94C5-7CF0980015B1}"/>
              </a:ext>
            </a:extLst>
          </p:cNvPr>
          <p:cNvSpPr>
            <a:spLocks noGrp="1"/>
          </p:cNvSpPr>
          <p:nvPr>
            <p:ph type="title"/>
          </p:nvPr>
        </p:nvSpPr>
        <p:spPr>
          <a:xfrm>
            <a:off x="500744" y="538480"/>
            <a:ext cx="10396882" cy="1151965"/>
          </a:xfrm>
        </p:spPr>
        <p:txBody>
          <a:bodyPr>
            <a:normAutofit/>
          </a:bodyPr>
          <a:lstStyle/>
          <a:p>
            <a:r>
              <a:rPr lang="en-US" sz="7200" dirty="0"/>
              <a:t>Questions?</a:t>
            </a:r>
          </a:p>
        </p:txBody>
      </p:sp>
      <p:sp>
        <p:nvSpPr>
          <p:cNvPr id="3" name="TextBox 2">
            <a:extLst>
              <a:ext uri="{FF2B5EF4-FFF2-40B4-BE49-F238E27FC236}">
                <a16:creationId xmlns:a16="http://schemas.microsoft.com/office/drawing/2014/main" id="{A63F74D9-0718-2841-A6D2-3113204E7184}"/>
              </a:ext>
            </a:extLst>
          </p:cNvPr>
          <p:cNvSpPr txBox="1"/>
          <p:nvPr/>
        </p:nvSpPr>
        <p:spPr>
          <a:xfrm>
            <a:off x="1452823" y="2735474"/>
            <a:ext cx="7362093" cy="923330"/>
          </a:xfrm>
          <a:prstGeom prst="rect">
            <a:avLst/>
          </a:prstGeom>
          <a:noFill/>
        </p:spPr>
        <p:txBody>
          <a:bodyPr wrap="square" rtlCol="0">
            <a:spAutoFit/>
          </a:bodyPr>
          <a:lstStyle/>
          <a:p>
            <a:r>
              <a:rPr lang="en-US" dirty="0"/>
              <a:t>Jack Tousley</a:t>
            </a:r>
          </a:p>
          <a:p>
            <a:r>
              <a:rPr lang="en-US" dirty="0">
                <a:hlinkClick r:id="rId2"/>
              </a:rPr>
              <a:t>tous0563@vandals.uidaho.edu</a:t>
            </a:r>
            <a:endParaRPr lang="en-US" dirty="0"/>
          </a:p>
          <a:p>
            <a:r>
              <a:rPr lang="en-US" dirty="0"/>
              <a:t>208.305.8755</a:t>
            </a:r>
          </a:p>
        </p:txBody>
      </p:sp>
    </p:spTree>
    <p:extLst>
      <p:ext uri="{BB962C8B-B14F-4D97-AF65-F5344CB8AC3E}">
        <p14:creationId xmlns:p14="http://schemas.microsoft.com/office/powerpoint/2010/main" val="1709615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571A-C9F5-D24F-BBD5-94AD3BD8B797}"/>
              </a:ext>
            </a:extLst>
          </p:cNvPr>
          <p:cNvSpPr>
            <a:spLocks noGrp="1"/>
          </p:cNvSpPr>
          <p:nvPr>
            <p:ph type="title"/>
          </p:nvPr>
        </p:nvSpPr>
        <p:spPr/>
        <p:txBody>
          <a:bodyPr/>
          <a:lstStyle/>
          <a:p>
            <a:r>
              <a:rPr lang="en-US" dirty="0"/>
              <a:t>Supplemental Funds</a:t>
            </a:r>
          </a:p>
        </p:txBody>
      </p:sp>
      <p:sp>
        <p:nvSpPr>
          <p:cNvPr id="3" name="Content Placeholder 2">
            <a:extLst>
              <a:ext uri="{FF2B5EF4-FFF2-40B4-BE49-F238E27FC236}">
                <a16:creationId xmlns:a16="http://schemas.microsoft.com/office/drawing/2014/main" id="{CE9CEE90-03B2-F845-ACD1-9FAC712D89CF}"/>
              </a:ext>
            </a:extLst>
          </p:cNvPr>
          <p:cNvSpPr>
            <a:spLocks noGrp="1"/>
          </p:cNvSpPr>
          <p:nvPr>
            <p:ph sz="quarter" idx="13"/>
          </p:nvPr>
        </p:nvSpPr>
        <p:spPr>
          <a:xfrm>
            <a:off x="685800" y="1288474"/>
            <a:ext cx="10910455" cy="4086112"/>
          </a:xfrm>
        </p:spPr>
        <p:txBody>
          <a:bodyPr>
            <a:normAutofit fontScale="92500" lnSpcReduction="20000"/>
          </a:bodyPr>
          <a:lstStyle/>
          <a:p>
            <a:pPr marL="0" indent="0">
              <a:buNone/>
            </a:pPr>
            <a:endParaRPr lang="en-US" cap="none" dirty="0">
              <a:latin typeface="Candara" panose="020E0502030303020204" pitchFamily="34" charset="0"/>
            </a:endParaRPr>
          </a:p>
          <a:p>
            <a:r>
              <a:rPr lang="en-US" cap="none" dirty="0">
                <a:latin typeface="Candara" panose="020E0502030303020204" pitchFamily="34" charset="0"/>
              </a:rPr>
              <a:t>Student organizations can receive supplementary funding in addition to their allocation from the SBA subject to both</a:t>
            </a:r>
          </a:p>
          <a:p>
            <a:pPr lvl="1"/>
            <a:r>
              <a:rPr lang="en-US" cap="none" dirty="0">
                <a:latin typeface="Candara"/>
              </a:rPr>
              <a:t>a request submission given to the SBA Treasurer 3 business days before a monthly SBA council meeting unless a later deadline is announced for a specific meeting via email</a:t>
            </a:r>
            <a:endParaRPr lang="en-US" dirty="0">
              <a:latin typeface="Impact" panose="020B0806030902050204"/>
            </a:endParaRPr>
          </a:p>
          <a:p>
            <a:pPr lvl="1"/>
            <a:r>
              <a:rPr lang="en-US" cap="none" dirty="0">
                <a:latin typeface="Candara" panose="020E0502030303020204" pitchFamily="34" charset="0"/>
              </a:rPr>
              <a:t>a council vote at that meeting</a:t>
            </a:r>
          </a:p>
          <a:p>
            <a:r>
              <a:rPr lang="en-US" dirty="0">
                <a:latin typeface="Candara" panose="020E0502030303020204" pitchFamily="34" charset="0"/>
              </a:rPr>
              <a:t>A </a:t>
            </a:r>
            <a:r>
              <a:rPr lang="en-US" cap="none" dirty="0">
                <a:latin typeface="Candara" panose="020E0502030303020204" pitchFamily="34" charset="0"/>
              </a:rPr>
              <a:t>request should contain the following information to be accepted</a:t>
            </a:r>
          </a:p>
          <a:p>
            <a:pPr lvl="1"/>
            <a:r>
              <a:rPr lang="en-US" cap="none" dirty="0">
                <a:latin typeface="Candara" panose="020E0502030303020204" pitchFamily="34" charset="0"/>
              </a:rPr>
              <a:t>Date request is sent to SBA Treasurer</a:t>
            </a:r>
          </a:p>
          <a:p>
            <a:pPr lvl="1"/>
            <a:r>
              <a:rPr lang="en-US" cap="none" dirty="0">
                <a:latin typeface="Candara" panose="020E0502030303020204" pitchFamily="34" charset="0"/>
              </a:rPr>
              <a:t>Club name</a:t>
            </a:r>
          </a:p>
          <a:p>
            <a:pPr lvl="1"/>
            <a:r>
              <a:rPr lang="en-US" cap="none" dirty="0">
                <a:latin typeface="Candara" panose="020E0502030303020204" pitchFamily="34" charset="0"/>
              </a:rPr>
              <a:t>Officer(s) name responsible for request</a:t>
            </a:r>
          </a:p>
          <a:p>
            <a:pPr lvl="1"/>
            <a:r>
              <a:rPr lang="en-US" cap="none" dirty="0">
                <a:latin typeface="Candara" panose="020E0502030303020204" pitchFamily="34" charset="0"/>
              </a:rPr>
              <a:t>Statement of purpose for request – with details of how it benefits the club and the law school in general</a:t>
            </a:r>
          </a:p>
          <a:p>
            <a:pPr lvl="1"/>
            <a:r>
              <a:rPr lang="en-US" cap="none" dirty="0">
                <a:latin typeface="Candara" panose="020E0502030303020204" pitchFamily="34" charset="0"/>
              </a:rPr>
              <a:t>Amount required</a:t>
            </a:r>
          </a:p>
        </p:txBody>
      </p:sp>
    </p:spTree>
    <p:extLst>
      <p:ext uri="{BB962C8B-B14F-4D97-AF65-F5344CB8AC3E}">
        <p14:creationId xmlns:p14="http://schemas.microsoft.com/office/powerpoint/2010/main" val="373302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20C0-5B2B-6540-A04D-CEE8376517FB}"/>
              </a:ext>
            </a:extLst>
          </p:cNvPr>
          <p:cNvSpPr>
            <a:spLocks noGrp="1"/>
          </p:cNvSpPr>
          <p:nvPr>
            <p:ph type="title"/>
          </p:nvPr>
        </p:nvSpPr>
        <p:spPr/>
        <p:txBody>
          <a:bodyPr/>
          <a:lstStyle/>
          <a:p>
            <a:r>
              <a:rPr lang="en-US" dirty="0"/>
              <a:t>Club Responsibilities</a:t>
            </a:r>
          </a:p>
        </p:txBody>
      </p:sp>
      <p:sp>
        <p:nvSpPr>
          <p:cNvPr id="3" name="Content Placeholder 2">
            <a:extLst>
              <a:ext uri="{FF2B5EF4-FFF2-40B4-BE49-F238E27FC236}">
                <a16:creationId xmlns:a16="http://schemas.microsoft.com/office/drawing/2014/main" id="{6885BB65-7DFC-704F-AFAB-FC61EF1C151A}"/>
              </a:ext>
            </a:extLst>
          </p:cNvPr>
          <p:cNvSpPr>
            <a:spLocks noGrp="1"/>
          </p:cNvSpPr>
          <p:nvPr>
            <p:ph sz="quarter" idx="13"/>
          </p:nvPr>
        </p:nvSpPr>
        <p:spPr>
          <a:xfrm>
            <a:off x="4618" y="2779214"/>
            <a:ext cx="10394707" cy="3311189"/>
          </a:xfrm>
        </p:spPr>
        <p:txBody>
          <a:bodyPr>
            <a:normAutofit/>
          </a:bodyPr>
          <a:lstStyle/>
          <a:p>
            <a:r>
              <a:rPr lang="en-US" b="1" cap="none" dirty="0">
                <a:latin typeface="Candara"/>
              </a:rPr>
              <a:t>Clubs are responsible for knowing the amount of funds they have available in their SBA, Fundraising, and Donation accounts</a:t>
            </a:r>
            <a:r>
              <a:rPr lang="en-US" cap="none" dirty="0">
                <a:latin typeface="Candara"/>
              </a:rPr>
              <a:t>.  Each club treasurer is required to keep a balance sheet of the club’s funds. </a:t>
            </a:r>
            <a:endParaRPr lang="en-US" cap="none" dirty="0">
              <a:latin typeface="Candara" panose="020E0502030303020204" pitchFamily="34" charset="0"/>
            </a:endParaRPr>
          </a:p>
          <a:p>
            <a:r>
              <a:rPr lang="en-US" cap="none" dirty="0">
                <a:latin typeface="Candara"/>
              </a:rPr>
              <a:t>Mike Nugen, Fiscal Officer, can provide a monthly balance of all funds to club treasurers.  However, these balances may not reflect all outstanding expenses or revenue, as it can take two to four weeks for outstanding items to work through the system.  To obtain a real time balance, it is important for the individual treasurers to keep track of all financial items.</a:t>
            </a:r>
          </a:p>
          <a:p>
            <a:pPr marL="0" indent="0">
              <a:buNone/>
            </a:pPr>
            <a:endParaRPr lang="en-US" cap="none" dirty="0">
              <a:latin typeface="Candara" panose="020E0502030303020204" pitchFamily="34" charset="0"/>
            </a:endParaRPr>
          </a:p>
          <a:p>
            <a:endParaRPr lang="en-US" dirty="0"/>
          </a:p>
        </p:txBody>
      </p:sp>
    </p:spTree>
    <p:extLst>
      <p:ext uri="{BB962C8B-B14F-4D97-AF65-F5344CB8AC3E}">
        <p14:creationId xmlns:p14="http://schemas.microsoft.com/office/powerpoint/2010/main" val="374285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A8E7-5A00-4FCE-9A23-A100A3F671D2}"/>
              </a:ext>
            </a:extLst>
          </p:cNvPr>
          <p:cNvSpPr>
            <a:spLocks noGrp="1"/>
          </p:cNvSpPr>
          <p:nvPr>
            <p:ph type="title"/>
          </p:nvPr>
        </p:nvSpPr>
        <p:spPr/>
        <p:txBody>
          <a:bodyPr>
            <a:normAutofit fontScale="90000"/>
          </a:bodyPr>
          <a:lstStyle/>
          <a:p>
            <a:pPr algn="ctr"/>
            <a:r>
              <a:rPr lang="en-US" dirty="0"/>
              <a:t>Entertainment approval forms (</a:t>
            </a:r>
            <a:r>
              <a:rPr lang="en-US" dirty="0" err="1"/>
              <a:t>eaf</a:t>
            </a:r>
            <a:r>
              <a:rPr lang="en-US" cap="none" dirty="0" err="1"/>
              <a:t>s</a:t>
            </a:r>
            <a:r>
              <a:rPr lang="en-US" cap="none" dirty="0"/>
              <a:t>)</a:t>
            </a:r>
            <a:endParaRPr lang="en-US" dirty="0"/>
          </a:p>
        </p:txBody>
      </p:sp>
      <p:sp>
        <p:nvSpPr>
          <p:cNvPr id="3" name="Content Placeholder 2">
            <a:extLst>
              <a:ext uri="{FF2B5EF4-FFF2-40B4-BE49-F238E27FC236}">
                <a16:creationId xmlns:a16="http://schemas.microsoft.com/office/drawing/2014/main" id="{850C3C97-E608-4779-93F4-757849D38505}"/>
              </a:ext>
            </a:extLst>
          </p:cNvPr>
          <p:cNvSpPr>
            <a:spLocks noGrp="1"/>
          </p:cNvSpPr>
          <p:nvPr>
            <p:ph sz="quarter" idx="13"/>
          </p:nvPr>
        </p:nvSpPr>
        <p:spPr>
          <a:xfrm>
            <a:off x="685800" y="1843940"/>
            <a:ext cx="10411167" cy="3822569"/>
          </a:xfrm>
        </p:spPr>
        <p:txBody>
          <a:bodyPr>
            <a:normAutofit fontScale="85000" lnSpcReduction="10000"/>
          </a:bodyPr>
          <a:lstStyle/>
          <a:p>
            <a:r>
              <a:rPr lang="en-US" sz="1900" cap="none" dirty="0">
                <a:latin typeface="Candara"/>
              </a:rPr>
              <a:t>The EAF Form can be found online at the Student Organization web page  </a:t>
            </a:r>
            <a:r>
              <a:rPr lang="en-US" sz="1900" cap="none" dirty="0">
                <a:ea typeface="+mn-lt"/>
                <a:cs typeface="+mn-lt"/>
                <a:hlinkClick r:id="rId2"/>
              </a:rPr>
              <a:t>https://www.uidaho.edu/law/academics/student-orgs</a:t>
            </a:r>
            <a:r>
              <a:rPr lang="en-US" sz="1900" cap="none" dirty="0">
                <a:latin typeface="Candara"/>
                <a:ea typeface="+mn-lt"/>
                <a:cs typeface="+mn-lt"/>
              </a:rPr>
              <a:t> or via email sent from the SBA Treasurer following the Money Matters presentation.</a:t>
            </a:r>
            <a:endParaRPr lang="en-US" sz="1900" cap="none" dirty="0">
              <a:latin typeface="Candara" panose="020E0502030303020204" pitchFamily="34" charset="0"/>
              <a:ea typeface="+mn-lt"/>
              <a:cs typeface="+mn-lt"/>
            </a:endParaRPr>
          </a:p>
          <a:p>
            <a:pPr lvl="1"/>
            <a:r>
              <a:rPr lang="en-US" sz="1700" cap="none" dirty="0">
                <a:latin typeface="Candara"/>
              </a:rPr>
              <a:t>Please pin that email in your inbox to have an EAF handy</a:t>
            </a:r>
            <a:endParaRPr lang="en-US" sz="1700" cap="none" dirty="0">
              <a:latin typeface="Candara" panose="020E0502030303020204" pitchFamily="34" charset="0"/>
            </a:endParaRPr>
          </a:p>
          <a:p>
            <a:r>
              <a:rPr lang="en-US" cap="none" dirty="0">
                <a:latin typeface="Candara" panose="020E0502030303020204" pitchFamily="34" charset="0"/>
              </a:rPr>
              <a:t>EAF’s must be completely filled out and include: </a:t>
            </a:r>
          </a:p>
          <a:p>
            <a:pPr lvl="1"/>
            <a:r>
              <a:rPr lang="en-US" cap="none" dirty="0">
                <a:latin typeface="Candara" panose="020E0502030303020204" pitchFamily="34" charset="0"/>
              </a:rPr>
              <a:t>Function type</a:t>
            </a:r>
          </a:p>
          <a:p>
            <a:pPr lvl="1"/>
            <a:r>
              <a:rPr lang="en-US" cap="none" dirty="0">
                <a:latin typeface="Candara" panose="020E0502030303020204" pitchFamily="34" charset="0"/>
              </a:rPr>
              <a:t>Date of function</a:t>
            </a:r>
          </a:p>
          <a:p>
            <a:pPr lvl="1"/>
            <a:r>
              <a:rPr lang="en-US" cap="none" dirty="0">
                <a:latin typeface="Candara" panose="020E0502030303020204" pitchFamily="34" charset="0"/>
              </a:rPr>
              <a:t>Location of function</a:t>
            </a:r>
          </a:p>
          <a:p>
            <a:pPr lvl="1"/>
            <a:r>
              <a:rPr lang="en-US" cap="none" dirty="0">
                <a:latin typeface="Candara" panose="020E0502030303020204" pitchFamily="34" charset="0"/>
              </a:rPr>
              <a:t>Purpose of entertainment</a:t>
            </a:r>
          </a:p>
          <a:p>
            <a:pPr lvl="1"/>
            <a:r>
              <a:rPr lang="en-US" cap="none" dirty="0">
                <a:latin typeface="Candara" panose="020E0502030303020204" pitchFamily="34" charset="0"/>
              </a:rPr>
              <a:t>Funding account (SBA, donation, or fundraising)</a:t>
            </a:r>
          </a:p>
          <a:p>
            <a:pPr lvl="1"/>
            <a:r>
              <a:rPr lang="en-US" cap="none" dirty="0">
                <a:latin typeface="Candara" panose="020E0502030303020204" pitchFamily="34" charset="0"/>
              </a:rPr>
              <a:t>Method of payment requested</a:t>
            </a:r>
          </a:p>
          <a:p>
            <a:pPr lvl="1"/>
            <a:r>
              <a:rPr lang="en-US" cap="none" dirty="0">
                <a:latin typeface="Candara"/>
              </a:rPr>
              <a:t>Signature of the</a:t>
            </a:r>
            <a:r>
              <a:rPr lang="en-US" b="1" cap="none" dirty="0">
                <a:latin typeface="Candara"/>
              </a:rPr>
              <a:t> club treasurer</a:t>
            </a:r>
            <a:endParaRPr lang="en-US" sz="1900" b="1" cap="none" dirty="0">
              <a:latin typeface="Candara"/>
            </a:endParaRPr>
          </a:p>
          <a:p>
            <a:endParaRPr lang="en-US" sz="1900" cap="none" dirty="0">
              <a:latin typeface="Candara" panose="020E0502030303020204" pitchFamily="34" charset="0"/>
            </a:endParaRPr>
          </a:p>
        </p:txBody>
      </p:sp>
    </p:spTree>
    <p:extLst>
      <p:ext uri="{BB962C8B-B14F-4D97-AF65-F5344CB8AC3E}">
        <p14:creationId xmlns:p14="http://schemas.microsoft.com/office/powerpoint/2010/main" val="171916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86A1B-78D5-4ACB-BE84-34F1E17464E8}"/>
              </a:ext>
            </a:extLst>
          </p:cNvPr>
          <p:cNvPicPr>
            <a:picLocks noChangeAspect="1"/>
          </p:cNvPicPr>
          <p:nvPr/>
        </p:nvPicPr>
        <p:blipFill rotWithShape="1">
          <a:blip r:embed="rId2"/>
          <a:srcRect l="31268" t="8918" r="33204" b="7685"/>
          <a:stretch/>
        </p:blipFill>
        <p:spPr>
          <a:xfrm>
            <a:off x="3570117" y="231112"/>
            <a:ext cx="4220308" cy="5566787"/>
          </a:xfrm>
          <a:prstGeom prst="rect">
            <a:avLst/>
          </a:prstGeom>
        </p:spPr>
      </p:pic>
      <p:pic>
        <p:nvPicPr>
          <p:cNvPr id="7" name="Content Placeholder 6" descr="Line Arrow: Straight">
            <a:extLst>
              <a:ext uri="{FF2B5EF4-FFF2-40B4-BE49-F238E27FC236}">
                <a16:creationId xmlns:a16="http://schemas.microsoft.com/office/drawing/2014/main" id="{651A5564-93A9-41BB-897D-B88C89890ECD}"/>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7676184" y="3968720"/>
            <a:ext cx="914400" cy="914400"/>
          </a:xfrm>
        </p:spPr>
      </p:pic>
      <p:sp>
        <p:nvSpPr>
          <p:cNvPr id="8" name="TextBox 7">
            <a:extLst>
              <a:ext uri="{FF2B5EF4-FFF2-40B4-BE49-F238E27FC236}">
                <a16:creationId xmlns:a16="http://schemas.microsoft.com/office/drawing/2014/main" id="{3CD5C385-222E-4433-AC66-32BB9FC166FF}"/>
              </a:ext>
            </a:extLst>
          </p:cNvPr>
          <p:cNvSpPr txBox="1"/>
          <p:nvPr/>
        </p:nvSpPr>
        <p:spPr>
          <a:xfrm>
            <a:off x="7676184" y="2690336"/>
            <a:ext cx="3961924" cy="1477328"/>
          </a:xfrm>
          <a:prstGeom prst="rect">
            <a:avLst/>
          </a:prstGeom>
          <a:solidFill>
            <a:schemeClr val="bg1"/>
          </a:solidFill>
          <a:ln w="76200">
            <a:solidFill>
              <a:schemeClr val="accent1"/>
            </a:solidFill>
          </a:ln>
        </p:spPr>
        <p:txBody>
          <a:bodyPr wrap="square" rtlCol="0">
            <a:spAutoFit/>
          </a:bodyPr>
          <a:lstStyle/>
          <a:p>
            <a:r>
              <a:rPr lang="en-US" dirty="0">
                <a:latin typeface="Arial" panose="020B0604020202020204" pitchFamily="34" charset="0"/>
                <a:cs typeface="Arial" panose="020B0604020202020204" pitchFamily="34" charset="0"/>
              </a:rPr>
              <a:t>“I certify that this claim is correct and just for the service(s) and/or supplies that were furnished or rendered, and that the activity was an “official University function.”</a:t>
            </a:r>
          </a:p>
        </p:txBody>
      </p:sp>
      <p:sp>
        <p:nvSpPr>
          <p:cNvPr id="9" name="TextBox 8">
            <a:extLst>
              <a:ext uri="{FF2B5EF4-FFF2-40B4-BE49-F238E27FC236}">
                <a16:creationId xmlns:a16="http://schemas.microsoft.com/office/drawing/2014/main" id="{6C86EE61-7A54-4D16-AD88-042C35167CB8}"/>
              </a:ext>
            </a:extLst>
          </p:cNvPr>
          <p:cNvSpPr txBox="1"/>
          <p:nvPr/>
        </p:nvSpPr>
        <p:spPr>
          <a:xfrm>
            <a:off x="284399" y="3687256"/>
            <a:ext cx="2567584" cy="1477328"/>
          </a:xfrm>
          <a:prstGeom prst="rect">
            <a:avLst/>
          </a:prstGeom>
          <a:solidFill>
            <a:schemeClr val="bg1"/>
          </a:solidFill>
          <a:ln w="38100">
            <a:solidFill>
              <a:srgbClr val="C00000"/>
            </a:solidFill>
          </a:ln>
        </p:spPr>
        <p:txBody>
          <a:bodyPr wrap="square" rtlCol="0">
            <a:spAutoFit/>
          </a:bodyPr>
          <a:lstStyle/>
          <a:p>
            <a:r>
              <a:rPr lang="en-US" dirty="0">
                <a:latin typeface="Arial" panose="020B0604020202020204" pitchFamily="34" charset="0"/>
                <a:cs typeface="Arial" panose="020B0604020202020204" pitchFamily="34" charset="0"/>
              </a:rPr>
              <a:t>Signature must belong to the </a:t>
            </a:r>
            <a:r>
              <a:rPr lang="en-US" b="1" dirty="0">
                <a:latin typeface="Arial" panose="020B0604020202020204" pitchFamily="34" charset="0"/>
                <a:cs typeface="Arial" panose="020B0604020202020204" pitchFamily="34" charset="0"/>
              </a:rPr>
              <a:t>club treasurer</a:t>
            </a:r>
            <a:r>
              <a:rPr lang="en-US" dirty="0">
                <a:latin typeface="Arial" panose="020B0604020202020204" pitchFamily="34" charset="0"/>
                <a:cs typeface="Arial" panose="020B0604020202020204" pitchFamily="34" charset="0"/>
              </a:rPr>
              <a:t>. The signature of another officer will not be approved.</a:t>
            </a:r>
          </a:p>
        </p:txBody>
      </p:sp>
      <p:pic>
        <p:nvPicPr>
          <p:cNvPr id="10" name="Content Placeholder 6" descr="Line Arrow: Straight">
            <a:extLst>
              <a:ext uri="{FF2B5EF4-FFF2-40B4-BE49-F238E27FC236}">
                <a16:creationId xmlns:a16="http://schemas.microsoft.com/office/drawing/2014/main" id="{0962C8AF-DD04-40A5-9818-951D9632D9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695857" y="4731847"/>
            <a:ext cx="1030387" cy="667289"/>
          </a:xfrm>
          <a:prstGeom prst="rect">
            <a:avLst/>
          </a:prstGeom>
        </p:spPr>
      </p:pic>
      <p:pic>
        <p:nvPicPr>
          <p:cNvPr id="13" name="Content Placeholder 6" descr="Line Arrow: Straight">
            <a:extLst>
              <a:ext uri="{FF2B5EF4-FFF2-40B4-BE49-F238E27FC236}">
                <a16:creationId xmlns:a16="http://schemas.microsoft.com/office/drawing/2014/main" id="{FC9B52CF-5927-4FA5-8C81-3240344A98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136415">
            <a:off x="2783876" y="3006577"/>
            <a:ext cx="1030387" cy="667289"/>
          </a:xfrm>
          <a:prstGeom prst="rect">
            <a:avLst/>
          </a:prstGeom>
        </p:spPr>
      </p:pic>
      <p:sp>
        <p:nvSpPr>
          <p:cNvPr id="15" name="TextBox 14">
            <a:extLst>
              <a:ext uri="{FF2B5EF4-FFF2-40B4-BE49-F238E27FC236}">
                <a16:creationId xmlns:a16="http://schemas.microsoft.com/office/drawing/2014/main" id="{DA25E01F-8CB9-4500-99E0-1FB334F30D3E}"/>
              </a:ext>
            </a:extLst>
          </p:cNvPr>
          <p:cNvSpPr txBox="1"/>
          <p:nvPr/>
        </p:nvSpPr>
        <p:spPr>
          <a:xfrm>
            <a:off x="33785" y="2091175"/>
            <a:ext cx="3726244" cy="923330"/>
          </a:xfrm>
          <a:prstGeom prst="rect">
            <a:avLst/>
          </a:prstGeom>
          <a:solidFill>
            <a:schemeClr val="bg1"/>
          </a:solidFill>
          <a:ln w="76200">
            <a:solidFill>
              <a:schemeClr val="accent1"/>
            </a:solidFill>
          </a:ln>
        </p:spPr>
        <p:txBody>
          <a:bodyPr wrap="square" rtlCol="0">
            <a:spAutoFit/>
          </a:bodyPr>
          <a:lstStyle/>
          <a:p>
            <a:r>
              <a:rPr lang="en-US" dirty="0">
                <a:latin typeface="Arial" panose="020B0604020202020204" pitchFamily="34" charset="0"/>
                <a:cs typeface="Arial" panose="020B0604020202020204" pitchFamily="34" charset="0"/>
              </a:rPr>
              <a:t>The event name/description and business purpose </a:t>
            </a:r>
            <a:r>
              <a:rPr lang="en-US" b="1"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be filled out correctly</a:t>
            </a:r>
          </a:p>
        </p:txBody>
      </p:sp>
    </p:spTree>
    <p:extLst>
      <p:ext uri="{BB962C8B-B14F-4D97-AF65-F5344CB8AC3E}">
        <p14:creationId xmlns:p14="http://schemas.microsoft.com/office/powerpoint/2010/main" val="233564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6B40D7-51F4-4B8B-9408-C26334D57ECE}"/>
              </a:ext>
            </a:extLst>
          </p:cNvPr>
          <p:cNvPicPr>
            <a:picLocks noChangeAspect="1"/>
          </p:cNvPicPr>
          <p:nvPr/>
        </p:nvPicPr>
        <p:blipFill rotWithShape="1">
          <a:blip r:embed="rId2"/>
          <a:srcRect l="51784" t="26680" r="22048" b="8642"/>
          <a:stretch/>
        </p:blipFill>
        <p:spPr>
          <a:xfrm>
            <a:off x="4379605" y="248039"/>
            <a:ext cx="4455886" cy="6191802"/>
          </a:xfrm>
          <a:prstGeom prst="rect">
            <a:avLst/>
          </a:prstGeom>
        </p:spPr>
      </p:pic>
      <p:sp>
        <p:nvSpPr>
          <p:cNvPr id="6" name="TextBox 5">
            <a:extLst>
              <a:ext uri="{FF2B5EF4-FFF2-40B4-BE49-F238E27FC236}">
                <a16:creationId xmlns:a16="http://schemas.microsoft.com/office/drawing/2014/main" id="{A60EDBB3-4035-4B2E-93A4-548E67FAA1AB}"/>
              </a:ext>
            </a:extLst>
          </p:cNvPr>
          <p:cNvSpPr txBox="1"/>
          <p:nvPr/>
        </p:nvSpPr>
        <p:spPr>
          <a:xfrm>
            <a:off x="264792" y="694016"/>
            <a:ext cx="4114813" cy="1200329"/>
          </a:xfrm>
          <a:prstGeom prst="rect">
            <a:avLst/>
          </a:prstGeom>
          <a:solidFill>
            <a:schemeClr val="bg1"/>
          </a:solidFill>
          <a:ln w="76200">
            <a:solidFill>
              <a:schemeClr val="accent1"/>
            </a:solidFill>
          </a:ln>
        </p:spPr>
        <p:txBody>
          <a:bodyPr wrap="square" rtlCol="0">
            <a:spAutoFit/>
          </a:bodyPr>
          <a:lstStyle/>
          <a:p>
            <a:r>
              <a:rPr lang="en-US" dirty="0">
                <a:latin typeface="Arial" panose="020B0604020202020204" pitchFamily="34" charset="0"/>
                <a:cs typeface="Arial" panose="020B0604020202020204" pitchFamily="34" charset="0"/>
              </a:rPr>
              <a:t>Select the right account. If pulling from two or more accounts, specify how much should be withdrawn from each account.</a:t>
            </a:r>
          </a:p>
        </p:txBody>
      </p:sp>
      <p:pic>
        <p:nvPicPr>
          <p:cNvPr id="10" name="Content Placeholder 6" descr="Line Arrow: Straight">
            <a:extLst>
              <a:ext uri="{FF2B5EF4-FFF2-40B4-BE49-F238E27FC236}">
                <a16:creationId xmlns:a16="http://schemas.microsoft.com/office/drawing/2014/main" id="{0728B188-126F-4DBD-B44D-A12BE0DB2E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678090">
            <a:off x="3947563" y="1646545"/>
            <a:ext cx="1030387" cy="667289"/>
          </a:xfrm>
          <a:prstGeom prst="rect">
            <a:avLst/>
          </a:prstGeom>
        </p:spPr>
      </p:pic>
    </p:spTree>
    <p:extLst>
      <p:ext uri="{BB962C8B-B14F-4D97-AF65-F5344CB8AC3E}">
        <p14:creationId xmlns:p14="http://schemas.microsoft.com/office/powerpoint/2010/main" val="74282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E9AC-36E0-4F97-88AB-417231DC540B}"/>
              </a:ext>
            </a:extLst>
          </p:cNvPr>
          <p:cNvSpPr>
            <a:spLocks noGrp="1"/>
          </p:cNvSpPr>
          <p:nvPr>
            <p:ph type="title"/>
          </p:nvPr>
        </p:nvSpPr>
        <p:spPr>
          <a:xfrm>
            <a:off x="687976" y="526002"/>
            <a:ext cx="10396882" cy="1151965"/>
          </a:xfrm>
        </p:spPr>
        <p:txBody>
          <a:bodyPr>
            <a:normAutofit fontScale="90000"/>
          </a:bodyPr>
          <a:lstStyle/>
          <a:p>
            <a:r>
              <a:rPr lang="en-US" dirty="0"/>
              <a:t>Timelines for </a:t>
            </a:r>
            <a:r>
              <a:rPr lang="en-US" dirty="0" err="1"/>
              <a:t>eaf</a:t>
            </a:r>
            <a:r>
              <a:rPr lang="en-US" dirty="0"/>
              <a:t> submissions</a:t>
            </a:r>
            <a:br>
              <a:rPr lang="en-US" dirty="0"/>
            </a:br>
            <a:r>
              <a:rPr lang="en-US" u="sng" dirty="0"/>
              <a:t>prior</a:t>
            </a:r>
            <a:r>
              <a:rPr lang="en-US" dirty="0"/>
              <a:t> to an event</a:t>
            </a:r>
            <a:br>
              <a:rPr lang="en-US" dirty="0"/>
            </a:br>
            <a:endParaRPr lang="en-US" dirty="0"/>
          </a:p>
        </p:txBody>
      </p:sp>
      <p:sp>
        <p:nvSpPr>
          <p:cNvPr id="3" name="Content Placeholder 2">
            <a:extLst>
              <a:ext uri="{FF2B5EF4-FFF2-40B4-BE49-F238E27FC236}">
                <a16:creationId xmlns:a16="http://schemas.microsoft.com/office/drawing/2014/main" id="{5D5529DC-2496-4150-8748-CB9DA37D47CB}"/>
              </a:ext>
            </a:extLst>
          </p:cNvPr>
          <p:cNvSpPr>
            <a:spLocks noGrp="1"/>
          </p:cNvSpPr>
          <p:nvPr>
            <p:ph sz="quarter" idx="13"/>
          </p:nvPr>
        </p:nvSpPr>
        <p:spPr>
          <a:xfrm>
            <a:off x="687976" y="3108829"/>
            <a:ext cx="10394707" cy="2285866"/>
          </a:xfrm>
        </p:spPr>
        <p:txBody>
          <a:bodyPr>
            <a:noAutofit/>
          </a:bodyPr>
          <a:lstStyle/>
          <a:p>
            <a:r>
              <a:rPr lang="en-US" b="1" cap="none" dirty="0">
                <a:latin typeface="Candara" panose="020E0502030303020204" pitchFamily="34" charset="0"/>
              </a:rPr>
              <a:t>3 BUSINESS DAYS PRIOR TO EVENT </a:t>
            </a:r>
            <a:r>
              <a:rPr lang="en-US" cap="none" dirty="0">
                <a:latin typeface="Candara" panose="020E0502030303020204" pitchFamily="34" charset="0"/>
              </a:rPr>
              <a:t>for use of SBA funds– send to SBA treasurer</a:t>
            </a:r>
          </a:p>
          <a:p>
            <a:r>
              <a:rPr lang="en-US" b="1" cap="none" dirty="0">
                <a:latin typeface="Candara" panose="020E0502030303020204" pitchFamily="34" charset="0"/>
              </a:rPr>
              <a:t>3 BUSINESS DAYS</a:t>
            </a:r>
            <a:r>
              <a:rPr lang="en-US" cap="none" dirty="0">
                <a:latin typeface="Candara" panose="020E0502030303020204" pitchFamily="34" charset="0"/>
              </a:rPr>
              <a:t> </a:t>
            </a:r>
            <a:r>
              <a:rPr lang="en-US" b="1" cap="none" dirty="0">
                <a:latin typeface="Candara" panose="020E0502030303020204" pitchFamily="34" charset="0"/>
              </a:rPr>
              <a:t>PRIOR TO EVENT </a:t>
            </a:r>
            <a:r>
              <a:rPr lang="en-US" cap="none" dirty="0">
                <a:latin typeface="Candara" panose="020E0502030303020204" pitchFamily="34" charset="0"/>
              </a:rPr>
              <a:t>for use of Fundraising funds or Donation funds– send to Sande</a:t>
            </a:r>
          </a:p>
          <a:p>
            <a:r>
              <a:rPr lang="en-US" b="1" cap="none" dirty="0">
                <a:latin typeface="Candara" panose="020E0502030303020204" pitchFamily="34" charset="0"/>
              </a:rPr>
              <a:t>*45* DAYS</a:t>
            </a:r>
            <a:r>
              <a:rPr lang="en-US" cap="none" dirty="0">
                <a:latin typeface="Candara" panose="020E0502030303020204" pitchFamily="34" charset="0"/>
              </a:rPr>
              <a:t> </a:t>
            </a:r>
            <a:r>
              <a:rPr lang="en-US" b="1" cap="none" dirty="0">
                <a:latin typeface="Candara" panose="020E0502030303020204" pitchFamily="34" charset="0"/>
              </a:rPr>
              <a:t>PRIOR TO EVENT </a:t>
            </a:r>
            <a:r>
              <a:rPr lang="en-US" cap="none" dirty="0">
                <a:latin typeface="Candara" panose="020E0502030303020204" pitchFamily="34" charset="0"/>
              </a:rPr>
              <a:t>for any event that </a:t>
            </a:r>
            <a:r>
              <a:rPr lang="en-US" b="1" u="sng" cap="none" dirty="0">
                <a:latin typeface="Candara" panose="020E0502030303020204" pitchFamily="34" charset="0"/>
              </a:rPr>
              <a:t>either takes place at a location where alcohol is sold</a:t>
            </a:r>
            <a:r>
              <a:rPr lang="en-US" cap="none" dirty="0">
                <a:latin typeface="Candara" panose="020E0502030303020204" pitchFamily="34" charset="0"/>
              </a:rPr>
              <a:t> or </a:t>
            </a:r>
            <a:r>
              <a:rPr lang="en-US" b="1" u="sng" cap="none" dirty="0">
                <a:latin typeface="Candara" panose="020E0502030303020204" pitchFamily="34" charset="0"/>
              </a:rPr>
              <a:t>for the purchase of alcohol</a:t>
            </a:r>
          </a:p>
          <a:p>
            <a:r>
              <a:rPr lang="en-US" b="1" cap="none" dirty="0">
                <a:latin typeface="Candara" panose="020E0502030303020204" pitchFamily="34" charset="0"/>
              </a:rPr>
              <a:t>BLACKOUT DATES: </a:t>
            </a:r>
            <a:r>
              <a:rPr lang="en-US" cap="none" dirty="0">
                <a:latin typeface="Candara" panose="020E0502030303020204" pitchFamily="34" charset="0"/>
              </a:rPr>
              <a:t>The SBA Treasurer will notify all club treasurers when staff (Sande, Mike, Ian, or Jack) will not be available. Timelines for EAF submission may change during blackout dates. </a:t>
            </a:r>
          </a:p>
          <a:p>
            <a:r>
              <a:rPr lang="en-US" b="1" cap="none" dirty="0">
                <a:latin typeface="Candara" panose="020E0502030303020204" pitchFamily="34" charset="0"/>
              </a:rPr>
              <a:t>Deadlines this year will be strictly adhered to. If not submitted prior to the deadlines stated, requests may be denied or made as reimbursement only.</a:t>
            </a:r>
          </a:p>
          <a:p>
            <a:pPr marL="0" indent="0">
              <a:buNone/>
            </a:pPr>
            <a:endParaRPr lang="en-US" cap="none" dirty="0">
              <a:latin typeface="Candara" panose="020E0502030303020204" pitchFamily="34" charset="0"/>
            </a:endParaRPr>
          </a:p>
          <a:p>
            <a:pPr marL="0" indent="0">
              <a:buNone/>
            </a:pPr>
            <a:endParaRPr lang="en-US" cap="none" dirty="0">
              <a:latin typeface="Candara" panose="020E0502030303020204" pitchFamily="34" charset="0"/>
            </a:endParaRPr>
          </a:p>
          <a:p>
            <a:pPr marL="0" indent="0" algn="ctr">
              <a:buNone/>
            </a:pPr>
            <a:endParaRPr lang="en-US" sz="2400" b="1" cap="none" dirty="0">
              <a:latin typeface="Candara" panose="020E0502030303020204" pitchFamily="34" charset="0"/>
              <a:sym typeface="Wingdings" panose="05000000000000000000" pitchFamily="2" charset="2"/>
            </a:endParaRPr>
          </a:p>
        </p:txBody>
      </p:sp>
    </p:spTree>
    <p:extLst>
      <p:ext uri="{BB962C8B-B14F-4D97-AF65-F5344CB8AC3E}">
        <p14:creationId xmlns:p14="http://schemas.microsoft.com/office/powerpoint/2010/main" val="128186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C93A-45B7-40FE-82CE-4DA2F24D84B3}"/>
              </a:ext>
            </a:extLst>
          </p:cNvPr>
          <p:cNvSpPr>
            <a:spLocks noGrp="1"/>
          </p:cNvSpPr>
          <p:nvPr>
            <p:ph type="title"/>
          </p:nvPr>
        </p:nvSpPr>
        <p:spPr/>
        <p:txBody>
          <a:bodyPr/>
          <a:lstStyle/>
          <a:p>
            <a:r>
              <a:rPr lang="en-US" dirty="0"/>
              <a:t>Clarity for events with alcohol</a:t>
            </a:r>
            <a:endParaRPr lang="es-CR" dirty="0"/>
          </a:p>
        </p:txBody>
      </p:sp>
      <p:sp>
        <p:nvSpPr>
          <p:cNvPr id="3" name="Content Placeholder 2">
            <a:extLst>
              <a:ext uri="{FF2B5EF4-FFF2-40B4-BE49-F238E27FC236}">
                <a16:creationId xmlns:a16="http://schemas.microsoft.com/office/drawing/2014/main" id="{C36B6EDB-982A-4ECD-863B-00EF6D41B9EB}"/>
              </a:ext>
            </a:extLst>
          </p:cNvPr>
          <p:cNvSpPr>
            <a:spLocks noGrp="1"/>
          </p:cNvSpPr>
          <p:nvPr>
            <p:ph sz="quarter" idx="13"/>
          </p:nvPr>
        </p:nvSpPr>
        <p:spPr/>
        <p:txBody>
          <a:bodyPr/>
          <a:lstStyle/>
          <a:p>
            <a:r>
              <a:rPr lang="en-US" b="1" i="0" dirty="0">
                <a:solidFill>
                  <a:srgbClr val="201F1E"/>
                </a:solidFill>
                <a:effectLst/>
                <a:latin typeface="Candara" panose="020E0502030303020204" pitchFamily="34" charset="0"/>
              </a:rPr>
              <a:t>The 45-day deadline for events with or at a place with alcohol is for the alcohol permit paperwork – not the EAF</a:t>
            </a:r>
            <a:r>
              <a:rPr lang="en-US" b="0" i="0" dirty="0">
                <a:solidFill>
                  <a:srgbClr val="201F1E"/>
                </a:solidFill>
                <a:effectLst/>
                <a:latin typeface="Candara" panose="020E0502030303020204" pitchFamily="34" charset="0"/>
              </a:rPr>
              <a:t> </a:t>
            </a:r>
          </a:p>
          <a:p>
            <a:pPr lvl="1"/>
            <a:r>
              <a:rPr lang="en-US" b="0" i="0" dirty="0">
                <a:solidFill>
                  <a:srgbClr val="201F1E"/>
                </a:solidFill>
                <a:effectLst/>
                <a:latin typeface="Candara" panose="020E0502030303020204" pitchFamily="34" charset="0"/>
              </a:rPr>
              <a:t>however, an alcohol permit will not be submitted on a group’s behalf without an approved EAF. It is strongly recommended that groups work with Law Events Staff (</a:t>
            </a:r>
            <a:r>
              <a:rPr lang="en-US" b="0" i="0" dirty="0">
                <a:effectLst/>
                <a:latin typeface="Candara" panose="020E0502030303020204" pitchFamily="34" charset="0"/>
                <a:hlinkClick r:id="rId2"/>
              </a:rPr>
              <a:t>law-events@uidaho.edu</a:t>
            </a:r>
            <a:r>
              <a:rPr lang="en-US" b="0" i="0" dirty="0">
                <a:solidFill>
                  <a:srgbClr val="201F1E"/>
                </a:solidFill>
                <a:effectLst/>
                <a:latin typeface="Candara" panose="020E0502030303020204" pitchFamily="34" charset="0"/>
              </a:rPr>
              <a:t>) to get numbers figured out as much as possible before submitting the EAF so the amount is a more accurate estimate.</a:t>
            </a:r>
            <a:endParaRPr lang="es-CR" dirty="0">
              <a:latin typeface="Candara" panose="020E0502030303020204" pitchFamily="34" charset="0"/>
            </a:endParaRPr>
          </a:p>
        </p:txBody>
      </p:sp>
    </p:spTree>
    <p:extLst>
      <p:ext uri="{BB962C8B-B14F-4D97-AF65-F5344CB8AC3E}">
        <p14:creationId xmlns:p14="http://schemas.microsoft.com/office/powerpoint/2010/main" val="9786658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otalTime>642</TotalTime>
  <Words>2001</Words>
  <Application>Microsoft Office PowerPoint</Application>
  <PresentationFormat>Widescreen</PresentationFormat>
  <Paragraphs>151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Candara</vt:lpstr>
      <vt:lpstr>Impact</vt:lpstr>
      <vt:lpstr>Main Event</vt:lpstr>
      <vt:lpstr>Money Matters</vt:lpstr>
      <vt:lpstr>Club Funding</vt:lpstr>
      <vt:lpstr>Supplemental Funds</vt:lpstr>
      <vt:lpstr>Club Responsibilities</vt:lpstr>
      <vt:lpstr>Entertainment approval forms (eafs)</vt:lpstr>
      <vt:lpstr>PowerPoint Presentation</vt:lpstr>
      <vt:lpstr>PowerPoint Presentation</vt:lpstr>
      <vt:lpstr>Timelines for eaf submissions prior to an event </vt:lpstr>
      <vt:lpstr>Clarity for events with alcohol</vt:lpstr>
      <vt:lpstr>after the eaf is approved…</vt:lpstr>
      <vt:lpstr> Methods of Payment </vt:lpstr>
      <vt:lpstr>PCARD</vt:lpstr>
      <vt:lpstr>Requesting a reimbursement </vt:lpstr>
      <vt:lpstr>Invoice</vt:lpstr>
      <vt:lpstr>Events With Alcohol  or Events being held at a venue where alcohol is served</vt:lpstr>
      <vt:lpstr>Fundraising</vt:lpstr>
      <vt:lpstr>travel</vt:lpstr>
      <vt:lpstr>Transferring funds between clubs</vt:lpstr>
      <vt:lpstr>Listservs</vt:lpstr>
      <vt:lpstr>Room requests</vt:lpstr>
      <vt:lpstr>OffShore Accounts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Matters</dc:title>
  <dc:creator>Douglass, Amanda (doug9917@vandals.uidaho.edu)</dc:creator>
  <cp:lastModifiedBy>Tousley, Jack (jtousley@uidaho.edu)</cp:lastModifiedBy>
  <cp:revision>126</cp:revision>
  <cp:lastPrinted>2019-09-04T16:33:08Z</cp:lastPrinted>
  <dcterms:created xsi:type="dcterms:W3CDTF">2019-04-11T21:22:57Z</dcterms:created>
  <dcterms:modified xsi:type="dcterms:W3CDTF">2020-08-28T20:42:47Z</dcterms:modified>
</cp:coreProperties>
</file>