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697"/>
    <a:srgbClr val="EAEBEB"/>
    <a:srgbClr val="878F6C"/>
    <a:srgbClr val="CCD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67" autoAdjust="0"/>
    <p:restoredTop sz="94660"/>
  </p:normalViewPr>
  <p:slideViewPr>
    <p:cSldViewPr snapToGrid="0">
      <p:cViewPr varScale="1">
        <p:scale>
          <a:sx n="85" d="100"/>
          <a:sy n="85" d="100"/>
        </p:scale>
        <p:origin x="22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9951BC0-DBA5-48B2-82A0-2CEBB23EAAAC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3713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2228EF-60A5-43F0-83A9-352EAAA5E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89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en-US" dirty="0" smtClean="0"/>
              <a:t>I’m Amber Ziegler, and I’m here because...</a:t>
            </a:r>
            <a:endParaRPr lang="en-US" baseline="0" dirty="0" smtClean="0"/>
          </a:p>
          <a:p>
            <a:pPr marL="174708" indent="-174708">
              <a:buFontTx/>
              <a:buChar char="-"/>
            </a:pPr>
            <a:r>
              <a:rPr lang="en-US" baseline="0" dirty="0" smtClean="0"/>
              <a:t>What’s the point of a roster? To facilitate hiring a number of people to fill several open positions that are very similar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My approach to this – pick the elements of the hiring process that are most affected by using a roster, speak to those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228EF-60A5-43F0-83A9-352EAAA5EB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9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en-US" dirty="0" smtClean="0"/>
              <a:t>Position</a:t>
            </a:r>
            <a:r>
              <a:rPr lang="en-US" baseline="0" dirty="0" smtClean="0"/>
              <a:t> titles for rosters should clearly indicate the main duties of the position, without being too specific and excluding potential positions within the roster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Request rationale is a very useful part of the PD for explaining why this should be a roster, instead of individual, unique positions</a:t>
            </a:r>
          </a:p>
          <a:p>
            <a:pPr marL="640594" lvl="1" indent="-174708">
              <a:buFontTx/>
              <a:buChar char="-"/>
            </a:pPr>
            <a:r>
              <a:rPr lang="en-US" baseline="0" dirty="0" smtClean="0"/>
              <a:t>My college has a specific PCN for temporary faculty positions, so I always include that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Pay range – don’t be afraid to include a “per” amount – we pay $625 per section taught each semester, and our dance roster pays $625-$1167 per section taught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Position summary – Keep it general! Should be able to accurately describe what positions are being filled without being too specific and excluding elements</a:t>
            </a:r>
          </a:p>
          <a:p>
            <a:pPr marL="640594" lvl="1" indent="-174708">
              <a:buFontTx/>
              <a:buChar char="-"/>
            </a:pPr>
            <a:r>
              <a:rPr lang="en-US" baseline="0" dirty="0" smtClean="0"/>
              <a:t>Two types of roster posting – 1) broad/less restricted (like ours); 2) narrow/more restricted (something like, we’re hiring to fill MVSC 100, 220, and 350)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228EF-60A5-43F0-83A9-352EAAA5EB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81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en-US" dirty="0" smtClean="0"/>
              <a:t>Responsibilities</a:t>
            </a:r>
            <a:r>
              <a:rPr lang="en-US" baseline="0" dirty="0" smtClean="0"/>
              <a:t> should capture the essential parts of the jobs, while allowing flexibility among the various positions 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Same with qualifications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228EF-60A5-43F0-83A9-352EAAA5EB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59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en-US" dirty="0" smtClean="0"/>
              <a:t>Search</a:t>
            </a:r>
            <a:r>
              <a:rPr lang="en-US" baseline="0" dirty="0" smtClean="0"/>
              <a:t> coordinator – can be useful to have two people assigned, for conducting a lot of hires (just keep communication clear with everyone involved)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Posting two week minimum: take advantage of this to GIVE YOURSELF ENOUGH TIME 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Posting documents should be as simple as your qualifications/responsibilities – screening form will be the same for every person; reference and interview questions should be flexible enough to apply to every candidate/position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Applicant documents – we require CPR certification for </a:t>
            </a:r>
            <a:r>
              <a:rPr lang="en-US" baseline="0" dirty="0" err="1" smtClean="0"/>
              <a:t>phys</a:t>
            </a:r>
            <a:r>
              <a:rPr lang="en-US" baseline="0" dirty="0" smtClean="0"/>
              <a:t> act lecturers, so we utilize the “other document” options. This is really handy for specific document needs that don’t have an explicit place to be uploaded!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Committee members – try to get people who have an idea of what will actually be required of the people in the positions hired for (example: we use current/previous physical activity instructors)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228EF-60A5-43F0-83A9-352EAAA5EB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17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en-US" baseline="0" dirty="0" smtClean="0"/>
              <a:t>This is the most important element of roster postings, in terms of communicating your needs to potential applicants 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Where we list specific items that need to be filled, what we need provided by applicants, etc. 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Contact information is ALWAYS good, because people get confused by rosters no matter how clearly you try to post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228EF-60A5-43F0-83A9-352EAAA5EB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11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en-US" dirty="0" smtClean="0"/>
              <a:t>Most</a:t>
            </a:r>
            <a:r>
              <a:rPr lang="en-US" baseline="0" dirty="0" smtClean="0"/>
              <a:t> tedious part of hiring on rosters – Need a specific position description for each person you want to hire. WHEN DEVELOPING HIRE TIMELINE BE SURE TO TAKE THIS INTO ACCOUNT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Easiest way to do this is simply clone the original PD with info about candidate/position being filled in BOTH REQUEST RATIONALE AND SUBMISSION NOTE 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Once the new PD has been created and submitted, I email Theresa </a:t>
            </a:r>
            <a:r>
              <a:rPr lang="en-US" baseline="0" dirty="0" err="1" smtClean="0"/>
              <a:t>Nuhn</a:t>
            </a:r>
            <a:r>
              <a:rPr lang="en-US" baseline="0" dirty="0" smtClean="0"/>
              <a:t> and our HR business partner with a request that the PD be moved straight to approved – as long as you haven’t messed with any of the essential pieces, you’re working with an already-approved PD, and the new one just facilitates the hiring process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Once you have a person-specific PD, build the hiring proposal by attaching to the appropriate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228EF-60A5-43F0-83A9-352EAAA5EB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47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228EF-60A5-43F0-83A9-352EAAA5EB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07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BF7F-A44C-4598-B7C1-62C00FE04D38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80B2-F89F-45EC-B1D5-42365D49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34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BF7F-A44C-4598-B7C1-62C00FE04D38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80B2-F89F-45EC-B1D5-42365D49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0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BF7F-A44C-4598-B7C1-62C00FE04D38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80B2-F89F-45EC-B1D5-42365D49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1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BF7F-A44C-4598-B7C1-62C00FE04D38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80B2-F89F-45EC-B1D5-42365D49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78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BF7F-A44C-4598-B7C1-62C00FE04D38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80B2-F89F-45EC-B1D5-42365D49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58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BF7F-A44C-4598-B7C1-62C00FE04D38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80B2-F89F-45EC-B1D5-42365D49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04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BF7F-A44C-4598-B7C1-62C00FE04D38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80B2-F89F-45EC-B1D5-42365D49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39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BF7F-A44C-4598-B7C1-62C00FE04D38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80B2-F89F-45EC-B1D5-42365D49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99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BF7F-A44C-4598-B7C1-62C00FE04D38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80B2-F89F-45EC-B1D5-42365D49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0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BF7F-A44C-4598-B7C1-62C00FE04D38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80B2-F89F-45EC-B1D5-42365D49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47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BF7F-A44C-4598-B7C1-62C00FE04D38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80B2-F89F-45EC-B1D5-42365D49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8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EBF7F-A44C-4598-B7C1-62C00FE04D38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F80B2-F89F-45EC-B1D5-42365D49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2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>
            <a:noAutofit/>
          </a:bodyPr>
          <a:lstStyle/>
          <a:p>
            <a:r>
              <a:rPr lang="en-US" sz="8800" dirty="0" smtClean="0">
                <a:latin typeface="Candara" panose="020E0502030303020204" pitchFamily="34" charset="0"/>
              </a:rPr>
              <a:t>Roster Postings </a:t>
            </a:r>
            <a:r>
              <a:rPr lang="en-US" sz="6600" dirty="0" smtClean="0">
                <a:latin typeface="Candara" panose="020E0502030303020204" pitchFamily="34" charset="0"/>
              </a:rPr>
              <a:t>Like a Pro</a:t>
            </a:r>
            <a:endParaRPr lang="en-US" sz="7200" dirty="0">
              <a:latin typeface="Candara" panose="020E0502030303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sz="2800" dirty="0" smtClean="0">
                <a:latin typeface="Kozuka Mincho Pro L" panose="02020300000000000000" pitchFamily="18" charset="-128"/>
                <a:ea typeface="Kozuka Mincho Pro L" panose="02020300000000000000" pitchFamily="18" charset="-128"/>
              </a:rPr>
              <a:t>Amber Ziegler</a:t>
            </a:r>
            <a:endParaRPr lang="en-US" sz="2600" dirty="0" smtClean="0">
              <a:latin typeface="Kozuka Mincho Pro L" panose="02020300000000000000" pitchFamily="18" charset="-128"/>
              <a:ea typeface="Kozuka Mincho Pro L" panose="02020300000000000000" pitchFamily="18" charset="-128"/>
            </a:endParaRPr>
          </a:p>
          <a:p>
            <a:r>
              <a:rPr lang="en-US" dirty="0" smtClean="0">
                <a:latin typeface="Kozuka Mincho Pro L" panose="02020300000000000000" pitchFamily="18" charset="-128"/>
                <a:ea typeface="Kozuka Mincho Pro L" panose="02020300000000000000" pitchFamily="18" charset="-128"/>
              </a:rPr>
              <a:t>Department of Movement Sciences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688757" y="6400800"/>
            <a:ext cx="10503243" cy="304801"/>
          </a:xfrm>
          <a:prstGeom prst="rect">
            <a:avLst/>
          </a:prstGeom>
          <a:solidFill>
            <a:srgbClr val="DEE69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628" y="119331"/>
            <a:ext cx="10385659" cy="121302"/>
          </a:xfrm>
          <a:prstGeom prst="rect">
            <a:avLst/>
          </a:prstGeom>
          <a:solidFill>
            <a:srgbClr val="DEE69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6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6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4149"/>
            <a:ext cx="10515600" cy="865364"/>
          </a:xfrm>
        </p:spPr>
        <p:txBody>
          <a:bodyPr/>
          <a:lstStyle/>
          <a:p>
            <a:r>
              <a:rPr lang="en-US" dirty="0" smtClean="0"/>
              <a:t>Acknowledgement and 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4427185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i="1" dirty="0" smtClean="0"/>
              <a:t>From Human Resources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A </a:t>
            </a:r>
            <a:r>
              <a:rPr lang="en-US" dirty="0"/>
              <a:t>huge </a:t>
            </a:r>
            <a:r>
              <a:rPr lang="en-US" dirty="0" smtClean="0"/>
              <a:t>thank you </a:t>
            </a:r>
            <a:r>
              <a:rPr lang="en-US" dirty="0"/>
              <a:t>to Amber Ziegler in the College of Education for her work on preparing this presentation for roster hiring in PeopleAdmin. She has been a leader in helping us to implement the roster </a:t>
            </a:r>
            <a:r>
              <a:rPr lang="en-US" dirty="0" smtClean="0"/>
              <a:t>process, </a:t>
            </a:r>
            <a:r>
              <a:rPr lang="en-US" dirty="0"/>
              <a:t>and we appreciate her efforts and results in this regard. </a:t>
            </a:r>
            <a:r>
              <a:rPr lang="en-US" dirty="0" smtClean="0"/>
              <a:t>This page </a:t>
            </a:r>
            <a:r>
              <a:rPr lang="en-US" dirty="0"/>
              <a:t>is a preview of the roster hiring process, prepared by employment services. Please call the PeopleAdmin specialist </a:t>
            </a:r>
            <a:r>
              <a:rPr lang="en-US" dirty="0" smtClean="0"/>
              <a:t>at Human Resources with </a:t>
            </a:r>
            <a:r>
              <a:rPr lang="en-US" dirty="0"/>
              <a:t>any questions you have about rosters.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A roster is a posting that lists several positions, usually temporary faculty positions. The roster is posted with the same minimum and preferred </a:t>
            </a:r>
            <a:r>
              <a:rPr lang="en-US" dirty="0" smtClean="0"/>
              <a:t>qualifications.  Applicants </a:t>
            </a:r>
            <a:r>
              <a:rPr lang="en-US" dirty="0"/>
              <a:t>who </a:t>
            </a:r>
            <a:r>
              <a:rPr lang="en-US" dirty="0" smtClean="0"/>
              <a:t>are qualified for and wish </a:t>
            </a:r>
            <a:r>
              <a:rPr lang="en-US" dirty="0"/>
              <a:t>to be hired for more than one </a:t>
            </a:r>
            <a:r>
              <a:rPr lang="en-US" dirty="0" smtClean="0"/>
              <a:t>position, </a:t>
            </a:r>
            <a:r>
              <a:rPr lang="en-US" dirty="0"/>
              <a:t>may indicate </a:t>
            </a:r>
            <a:r>
              <a:rPr lang="en-US" dirty="0" smtClean="0"/>
              <a:t>that </a:t>
            </a:r>
            <a:r>
              <a:rPr lang="en-US" dirty="0"/>
              <a:t>in their application. To post a roster, please follow the following guidelines:</a:t>
            </a:r>
          </a:p>
          <a:p>
            <a:pPr lvl="0"/>
            <a:r>
              <a:rPr lang="en-US" b="1" dirty="0"/>
              <a:t>Create </a:t>
            </a:r>
            <a:r>
              <a:rPr lang="en-US" b="1" dirty="0" smtClean="0"/>
              <a:t>a </a:t>
            </a:r>
            <a:r>
              <a:rPr lang="en-US" b="1" dirty="0"/>
              <a:t>new position </a:t>
            </a:r>
            <a:r>
              <a:rPr lang="en-US" dirty="0"/>
              <a:t>in position management. </a:t>
            </a:r>
          </a:p>
          <a:p>
            <a:pPr lvl="0"/>
            <a:r>
              <a:rPr lang="en-US" dirty="0" smtClean="0"/>
              <a:t>In </a:t>
            </a:r>
            <a:r>
              <a:rPr lang="en-US" dirty="0"/>
              <a:t>the position request rationale, </a:t>
            </a:r>
            <a:r>
              <a:rPr lang="en-US" dirty="0" smtClean="0"/>
              <a:t>first indicate which </a:t>
            </a:r>
            <a:r>
              <a:rPr lang="en-US" b="1" dirty="0"/>
              <a:t>PCN </a:t>
            </a:r>
            <a:r>
              <a:rPr lang="en-US" dirty="0"/>
              <a:t>the department will use for this position. Then indicate the need for the roster.</a:t>
            </a:r>
          </a:p>
          <a:p>
            <a:pPr lvl="0"/>
            <a:r>
              <a:rPr lang="en-US" b="1" dirty="0"/>
              <a:t>Complete the action</a:t>
            </a:r>
            <a:r>
              <a:rPr lang="en-US" dirty="0"/>
              <a:t>, and send forward for approval.</a:t>
            </a:r>
          </a:p>
          <a:p>
            <a:pPr lvl="0"/>
            <a:r>
              <a:rPr lang="en-US" b="1" dirty="0"/>
              <a:t>Post the roster </a:t>
            </a:r>
            <a:r>
              <a:rPr lang="en-US" dirty="0"/>
              <a:t>after the action is approved.</a:t>
            </a:r>
          </a:p>
          <a:p>
            <a:pPr lvl="0"/>
            <a:r>
              <a:rPr lang="en-US" dirty="0"/>
              <a:t>The </a:t>
            </a:r>
            <a:r>
              <a:rPr lang="en-US" b="1" dirty="0"/>
              <a:t>selection and hiring </a:t>
            </a:r>
            <a:r>
              <a:rPr lang="en-US" dirty="0"/>
              <a:t>proposal for all employees in the roster will take place </a:t>
            </a:r>
            <a:r>
              <a:rPr lang="en-US" b="1" dirty="0"/>
              <a:t>from that one posting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For each employee hired, a </a:t>
            </a:r>
            <a:r>
              <a:rPr lang="en-US" b="1" dirty="0"/>
              <a:t>new action for approval to hire must be started</a:t>
            </a:r>
            <a:r>
              <a:rPr lang="en-US" dirty="0"/>
              <a:t>. This will ensure each hired employee will be placed into the system after the hiring process is complete.</a:t>
            </a:r>
          </a:p>
          <a:p>
            <a:pPr lvl="0"/>
            <a:r>
              <a:rPr lang="en-US" dirty="0"/>
              <a:t>To start the new action, </a:t>
            </a:r>
            <a:r>
              <a:rPr lang="en-US" b="1" dirty="0"/>
              <a:t>clone the original action </a:t>
            </a:r>
            <a:r>
              <a:rPr lang="en-US" dirty="0"/>
              <a:t>and adjust the job duties to include only the classes that employee is hired to teach.  </a:t>
            </a:r>
          </a:p>
          <a:p>
            <a:pPr lvl="0"/>
            <a:r>
              <a:rPr lang="en-US" dirty="0"/>
              <a:t>Use the newly approved action for the hiring proposal.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69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2530" y="224481"/>
            <a:ext cx="11046941" cy="6409038"/>
          </a:xfrm>
          <a:prstGeom prst="rect">
            <a:avLst/>
          </a:prstGeom>
          <a:solidFill>
            <a:srgbClr val="CCD67A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Kozuka Mincho Pro L" panose="02020300000000000000" pitchFamily="18" charset="-128"/>
                <a:ea typeface="Kozuka Mincho Pro L" panose="02020300000000000000" pitchFamily="18" charset="-128"/>
              </a:rPr>
              <a:t>Position Description</a:t>
            </a:r>
            <a:endParaRPr lang="en-US" dirty="0">
              <a:latin typeface="Kozuka Mincho Pro L" panose="02020300000000000000" pitchFamily="18" charset="-128"/>
              <a:ea typeface="Kozuka Mincho Pro L" panose="02020300000000000000" pitchFamily="1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3744"/>
            <a:ext cx="10515600" cy="514977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ndara" panose="020E0502030303020204" pitchFamily="34" charset="0"/>
              </a:rPr>
              <a:t>Position title </a:t>
            </a:r>
          </a:p>
          <a:p>
            <a:pPr lvl="1"/>
            <a:r>
              <a:rPr lang="en-US" dirty="0" smtClean="0">
                <a:latin typeface="Candara" panose="020E0502030303020204" pitchFamily="34" charset="0"/>
              </a:rPr>
              <a:t>Vague, but descriptive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Request rationale </a:t>
            </a:r>
            <a:endParaRPr lang="en-US" dirty="0">
              <a:latin typeface="Candara" panose="020E0502030303020204" pitchFamily="34" charset="0"/>
            </a:endParaRPr>
          </a:p>
          <a:p>
            <a:pPr lvl="1"/>
            <a:r>
              <a:rPr lang="en-US" dirty="0" smtClean="0">
                <a:latin typeface="Candara" panose="020E0502030303020204" pitchFamily="34" charset="0"/>
              </a:rPr>
              <a:t>Why a roster posting?</a:t>
            </a:r>
          </a:p>
          <a:p>
            <a:pPr lvl="1"/>
            <a:r>
              <a:rPr lang="en-US" dirty="0" smtClean="0">
                <a:latin typeface="Candara" panose="020E0502030303020204" pitchFamily="34" charset="0"/>
              </a:rPr>
              <a:t>Temporary PCN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Pay Range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Position </a:t>
            </a:r>
            <a:r>
              <a:rPr lang="en-US" dirty="0">
                <a:latin typeface="Candara" panose="020E0502030303020204" pitchFamily="34" charset="0"/>
              </a:rPr>
              <a:t>summary</a:t>
            </a:r>
          </a:p>
          <a:p>
            <a:pPr lvl="1"/>
            <a:r>
              <a:rPr lang="en-US" dirty="0">
                <a:latin typeface="Candara" panose="020E0502030303020204" pitchFamily="34" charset="0"/>
              </a:rPr>
              <a:t>Capture common elements of every position to be filled</a:t>
            </a:r>
          </a:p>
          <a:p>
            <a:pPr lvl="1"/>
            <a:r>
              <a:rPr lang="en-US" dirty="0" smtClean="0">
                <a:latin typeface="Candara" panose="020E0502030303020204" pitchFamily="34" charset="0"/>
              </a:rPr>
              <a:t>Specific range of</a:t>
            </a:r>
          </a:p>
          <a:p>
            <a:pPr marL="457200" lvl="1" indent="0">
              <a:buNone/>
            </a:pPr>
            <a:r>
              <a:rPr lang="en-US" dirty="0">
                <a:latin typeface="Candara" panose="020E0502030303020204" pitchFamily="34" charset="0"/>
              </a:rPr>
              <a:t> </a:t>
            </a:r>
            <a:r>
              <a:rPr lang="en-US" dirty="0" smtClean="0">
                <a:latin typeface="Candara" panose="020E0502030303020204" pitchFamily="34" charset="0"/>
              </a:rPr>
              <a:t>   courses, or general</a:t>
            </a:r>
          </a:p>
          <a:p>
            <a:pPr marL="457200" lvl="1" indent="0">
              <a:buNone/>
            </a:pPr>
            <a:r>
              <a:rPr lang="en-US" dirty="0" smtClean="0">
                <a:latin typeface="Candara" panose="020E0502030303020204" pitchFamily="34" charset="0"/>
              </a:rPr>
              <a:t>    groupings </a:t>
            </a:r>
            <a:endParaRPr lang="en-US" dirty="0">
              <a:latin typeface="Candara" panose="020E0502030303020204" pitchFamily="34" charset="0"/>
            </a:endParaRPr>
          </a:p>
          <a:p>
            <a:endParaRPr lang="en-US" dirty="0" smtClean="0">
              <a:latin typeface="Candara" panose="020E0502030303020204" pitchFamily="34" charset="0"/>
            </a:endParaRPr>
          </a:p>
          <a:p>
            <a:endParaRPr lang="en-US" dirty="0" smtClean="0">
              <a:latin typeface="Candara" panose="020E0502030303020204" pitchFamily="34" charset="0"/>
            </a:endParaRPr>
          </a:p>
          <a:p>
            <a:pPr lvl="1"/>
            <a:endParaRPr lang="en-US" dirty="0"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54" t="3180" r="1073" b="4006"/>
          <a:stretch/>
        </p:blipFill>
        <p:spPr>
          <a:xfrm>
            <a:off x="4596711" y="2891481"/>
            <a:ext cx="7257535" cy="1194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712" y="5286761"/>
            <a:ext cx="7257535" cy="99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9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2530" y="224481"/>
            <a:ext cx="11046941" cy="6409038"/>
          </a:xfrm>
          <a:prstGeom prst="rect">
            <a:avLst/>
          </a:prstGeom>
          <a:solidFill>
            <a:srgbClr val="CCD67A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Kozuka Mincho Pro L" panose="02020300000000000000" pitchFamily="18" charset="-128"/>
                <a:ea typeface="Kozuka Mincho Pro L" panose="02020300000000000000" pitchFamily="18" charset="-128"/>
              </a:rPr>
              <a:t>Position Description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82693"/>
          </a:xfrm>
        </p:spPr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Responsibilities</a:t>
            </a:r>
          </a:p>
          <a:p>
            <a:pPr lvl="1"/>
            <a:r>
              <a:rPr lang="en-US" dirty="0" smtClean="0">
                <a:latin typeface="Candara" panose="020E0502030303020204" pitchFamily="34" charset="0"/>
              </a:rPr>
              <a:t>Again, vague</a:t>
            </a:r>
          </a:p>
          <a:p>
            <a:pPr marL="457200" lvl="1" indent="0">
              <a:buNone/>
            </a:pPr>
            <a:r>
              <a:rPr lang="en-US" dirty="0" smtClean="0">
                <a:latin typeface="Candara" panose="020E0502030303020204" pitchFamily="34" charset="0"/>
              </a:rPr>
              <a:t>    ...but descriptive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298" y="1553867"/>
            <a:ext cx="6516644" cy="24474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386" y="4136231"/>
            <a:ext cx="6504434" cy="23866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02820" y="4322913"/>
            <a:ext cx="4411645" cy="1550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7772400" algn="l"/>
              </a:tabLst>
            </a:pPr>
            <a:r>
              <a:rPr lang="en-US" sz="2800" dirty="0">
                <a:solidFill>
                  <a:prstClr val="black"/>
                </a:solidFill>
                <a:latin typeface="Candara" panose="020E0502030303020204" pitchFamily="34" charset="0"/>
              </a:rPr>
              <a:t>Qualifications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7772400" algn="l"/>
              </a:tabLst>
            </a:pPr>
            <a:r>
              <a:rPr lang="en-US" sz="2400" dirty="0">
                <a:solidFill>
                  <a:prstClr val="black"/>
                </a:solidFill>
                <a:latin typeface="Candara" panose="020E0502030303020204" pitchFamily="34" charset="0"/>
              </a:rPr>
              <a:t>Capture everything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tabLst>
                <a:tab pos="7772400" algn="l"/>
              </a:tabLst>
            </a:pPr>
            <a:r>
              <a:rPr lang="en-US" sz="2400" dirty="0">
                <a:solidFill>
                  <a:prstClr val="black"/>
                </a:solidFill>
                <a:latin typeface="Candara" panose="020E0502030303020204" pitchFamily="34" charset="0"/>
              </a:rPr>
              <a:t>    necessary to the </a:t>
            </a:r>
            <a:r>
              <a:rPr lang="en-US" sz="2400" dirty="0" smtClean="0">
                <a:solidFill>
                  <a:prstClr val="black"/>
                </a:solidFill>
                <a:latin typeface="Candara" panose="020E0502030303020204" pitchFamily="34" charset="0"/>
              </a:rPr>
              <a:t>positions</a:t>
            </a:r>
            <a:endParaRPr lang="en-US" sz="2400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50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2530" y="224481"/>
            <a:ext cx="11046941" cy="6409038"/>
          </a:xfrm>
          <a:prstGeom prst="rect">
            <a:avLst/>
          </a:prstGeom>
          <a:solidFill>
            <a:srgbClr val="CCD67A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Kozuka Mincho Pro L" panose="02020300000000000000" pitchFamily="18" charset="-128"/>
                <a:ea typeface="Kozuka Mincho Pro L" panose="02020300000000000000" pitchFamily="18" charset="-128"/>
              </a:rPr>
              <a:t>Postings – General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Search coordinator – one or two, depending on size of pool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Two week minimum (temp faculty) – set a priority date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Posting Documents</a:t>
            </a:r>
          </a:p>
          <a:p>
            <a:pPr lvl="1"/>
            <a:r>
              <a:rPr lang="en-US" dirty="0" smtClean="0">
                <a:latin typeface="Candara" panose="020E0502030303020204" pitchFamily="34" charset="0"/>
              </a:rPr>
              <a:t>Keep it easy! Qualifications and position summary won’t change from applicant to applicant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Applicant Documents</a:t>
            </a:r>
          </a:p>
          <a:p>
            <a:pPr lvl="1"/>
            <a:r>
              <a:rPr lang="en-US" dirty="0" smtClean="0">
                <a:latin typeface="Candara" panose="020E0502030303020204" pitchFamily="34" charset="0"/>
              </a:rPr>
              <a:t>Utilize “Other Document” options</a:t>
            </a:r>
          </a:p>
          <a:p>
            <a:r>
              <a:rPr lang="en-US" dirty="0">
                <a:latin typeface="Candara" panose="020E0502030303020204" pitchFamily="34" charset="0"/>
              </a:rPr>
              <a:t>Committee members – at least three, more than one gender</a:t>
            </a:r>
          </a:p>
          <a:p>
            <a:endParaRPr lang="en-US" dirty="0" smtClean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01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2530" y="224481"/>
            <a:ext cx="11046941" cy="6409038"/>
          </a:xfrm>
          <a:prstGeom prst="rect">
            <a:avLst/>
          </a:prstGeom>
          <a:solidFill>
            <a:srgbClr val="CCD67A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100" dirty="0">
                <a:latin typeface="Kozuka Mincho Pro L" panose="02020300000000000000" pitchFamily="18" charset="-128"/>
                <a:ea typeface="Kozuka Mincho Pro L" panose="02020300000000000000" pitchFamily="18" charset="-128"/>
              </a:rPr>
              <a:t>Postings – </a:t>
            </a:r>
            <a:r>
              <a:rPr lang="en-US" sz="4100" dirty="0" smtClean="0">
                <a:latin typeface="Kozuka Mincho Pro L" panose="02020300000000000000" pitchFamily="18" charset="-128"/>
                <a:ea typeface="Kozuka Mincho Pro L" panose="02020300000000000000" pitchFamily="18" charset="-128"/>
              </a:rPr>
              <a:t>Special Instructions to Applicants</a:t>
            </a:r>
            <a:br>
              <a:rPr lang="en-US" sz="4100" dirty="0" smtClean="0">
                <a:latin typeface="Kozuka Mincho Pro L" panose="02020300000000000000" pitchFamily="18" charset="-128"/>
                <a:ea typeface="Kozuka Mincho Pro L" panose="02020300000000000000" pitchFamily="18" charset="-128"/>
              </a:rPr>
            </a:br>
            <a:r>
              <a:rPr lang="en-US" sz="2400" dirty="0" smtClean="0">
                <a:latin typeface="Kozuka Mincho Pro L" panose="02020300000000000000" pitchFamily="18" charset="-128"/>
                <a:ea typeface="Kozuka Mincho Pro L" panose="02020300000000000000" pitchFamily="18" charset="-128"/>
              </a:rPr>
              <a:t>(This is where the magic happens)</a:t>
            </a:r>
            <a:endParaRPr lang="en-US" sz="4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algn="r"/>
            <a:endParaRPr lang="en-US" dirty="0" smtClean="0">
              <a:latin typeface="Candara" panose="020E0502030303020204" pitchFamily="34" charset="0"/>
            </a:endParaRPr>
          </a:p>
          <a:p>
            <a:pPr algn="r"/>
            <a:endParaRPr lang="en-US" dirty="0">
              <a:latin typeface="Candara" panose="020E0502030303020204" pitchFamily="34" charset="0"/>
            </a:endParaRPr>
          </a:p>
          <a:p>
            <a:pPr algn="r"/>
            <a:r>
              <a:rPr lang="en-US" dirty="0" smtClean="0">
                <a:latin typeface="Candara" panose="020E0502030303020204" pitchFamily="34" charset="0"/>
              </a:rPr>
              <a:t>List specific needs</a:t>
            </a:r>
          </a:p>
          <a:p>
            <a:pPr algn="r"/>
            <a:r>
              <a:rPr lang="en-US" dirty="0" smtClean="0">
                <a:latin typeface="Candara" panose="020E0502030303020204" pitchFamily="34" charset="0"/>
              </a:rPr>
              <a:t>Give essential info</a:t>
            </a:r>
          </a:p>
          <a:p>
            <a:pPr algn="r"/>
            <a:r>
              <a:rPr lang="en-US" dirty="0" smtClean="0">
                <a:latin typeface="Candara" panose="020E0502030303020204" pitchFamily="34" charset="0"/>
              </a:rPr>
              <a:t>Clarifying comments</a:t>
            </a:r>
          </a:p>
          <a:p>
            <a:pPr algn="r"/>
            <a:r>
              <a:rPr lang="en-US" dirty="0" smtClean="0">
                <a:latin typeface="Candara" panose="020E0502030303020204" pitchFamily="34" charset="0"/>
              </a:rPr>
              <a:t>Contact info</a:t>
            </a:r>
          </a:p>
          <a:p>
            <a:pPr algn="r"/>
            <a:endParaRPr lang="en-US" dirty="0">
              <a:latin typeface="Candara" panose="020E0502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59" y="2394062"/>
            <a:ext cx="7103966" cy="321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6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2530" y="224481"/>
            <a:ext cx="11046941" cy="6409038"/>
          </a:xfrm>
          <a:prstGeom prst="rect">
            <a:avLst/>
          </a:prstGeom>
          <a:solidFill>
            <a:srgbClr val="CCD67A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Kozuka Mincho Pro L" panose="02020300000000000000" pitchFamily="18" charset="-128"/>
                <a:ea typeface="Kozuka Mincho Pro L" panose="02020300000000000000" pitchFamily="18" charset="-128"/>
              </a:rPr>
              <a:t>Hiring!</a:t>
            </a:r>
            <a:endParaRPr lang="en-US" dirty="0">
              <a:latin typeface="Kozuka Mincho Pro L" panose="02020300000000000000" pitchFamily="18" charset="-128"/>
              <a:ea typeface="Kozuka Mincho Pro L" panose="02020300000000000000" pitchFamily="1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434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andara" panose="020E0502030303020204" pitchFamily="34" charset="0"/>
              </a:rPr>
              <a:t>Need a unique position description for </a:t>
            </a:r>
            <a:r>
              <a:rPr lang="en-US" u="sng" dirty="0" smtClean="0">
                <a:latin typeface="Candara" panose="020E0502030303020204" pitchFamily="34" charset="0"/>
              </a:rPr>
              <a:t>each</a:t>
            </a:r>
            <a:r>
              <a:rPr lang="en-US" dirty="0" smtClean="0">
                <a:latin typeface="Candara" panose="020E0502030303020204" pitchFamily="34" charset="0"/>
              </a:rPr>
              <a:t> hire – my method: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andara" panose="020E0502030303020204" pitchFamily="34" charset="0"/>
              </a:rPr>
              <a:t>Clone the original PD</a:t>
            </a:r>
          </a:p>
          <a:p>
            <a:pPr lvl="1"/>
            <a:r>
              <a:rPr lang="en-US" dirty="0" smtClean="0">
                <a:latin typeface="Candara" panose="020E0502030303020204" pitchFamily="34" charset="0"/>
              </a:rPr>
              <a:t>Candidate/position info in request rationale </a:t>
            </a:r>
            <a:r>
              <a:rPr lang="en-US" u="sng" dirty="0" smtClean="0">
                <a:latin typeface="Candara" panose="020E0502030303020204" pitchFamily="34" charset="0"/>
              </a:rPr>
              <a:t>and</a:t>
            </a:r>
            <a:r>
              <a:rPr lang="en-US" dirty="0" smtClean="0">
                <a:latin typeface="Candara" panose="020E0502030303020204" pitchFamily="34" charset="0"/>
              </a:rPr>
              <a:t> submission note</a:t>
            </a:r>
          </a:p>
          <a:p>
            <a:pPr lvl="1"/>
            <a:r>
              <a:rPr lang="en-US" i="1" dirty="0" smtClean="0">
                <a:latin typeface="Candara" panose="020E0502030303020204" pitchFamily="34" charset="0"/>
              </a:rPr>
              <a:t>DO NOT CHANGE ESSENTIAL PD ELEMENTS IN ANY WAY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andara" panose="020E0502030303020204" pitchFamily="34" charset="0"/>
              </a:rPr>
              <a:t>Email HR with explanation and request to be moved forward to approved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andara" panose="020E0502030303020204" pitchFamily="34" charset="0"/>
              </a:rPr>
              <a:t>Attach hiring proposal to appropriate PD once it has been approved</a:t>
            </a:r>
            <a:endParaRPr lang="en-US" dirty="0">
              <a:latin typeface="Candara" panose="020E0502030303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04" y="5156886"/>
            <a:ext cx="10781791" cy="114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4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90303" y="4720280"/>
            <a:ext cx="6182498" cy="1974945"/>
          </a:xfrm>
          <a:prstGeom prst="rect">
            <a:avLst/>
          </a:prstGeom>
          <a:solidFill>
            <a:srgbClr val="CCD67A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Kozuka Mincho Pro L" panose="02020300000000000000" pitchFamily="18" charset="-128"/>
                <a:ea typeface="Kozuka Mincho Pro L" panose="02020300000000000000" pitchFamily="18" charset="-128"/>
              </a:rPr>
              <a:t>Hiring (Proposals)!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andara" panose="020E0502030303020204" pitchFamily="34" charset="0"/>
              </a:rPr>
              <a:t>Everything works pretty much the same except...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Salary!</a:t>
            </a:r>
          </a:p>
          <a:p>
            <a:pPr lvl="1"/>
            <a:r>
              <a:rPr lang="en-US" dirty="0" smtClean="0">
                <a:latin typeface="Candara" panose="020E0502030303020204" pitchFamily="34" charset="0"/>
              </a:rPr>
              <a:t>Provide specifics – what are they teaching, how does it add up to the total requested salary? </a:t>
            </a:r>
          </a:p>
          <a:p>
            <a:endParaRPr lang="en-US" dirty="0"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952" y="3256746"/>
            <a:ext cx="7103075" cy="15480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3116" y="4830589"/>
            <a:ext cx="587853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ndara" panose="020E0502030303020204" pitchFamily="34" charset="0"/>
              </a:rPr>
              <a:t>Total Requested Salary: $1875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So-and-so will teach the following sections at $625/section: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Candara" panose="020E0502030303020204" pitchFamily="34" charset="0"/>
              </a:rPr>
              <a:t>PEB 106-07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Candara" panose="020E0502030303020204" pitchFamily="34" charset="0"/>
              </a:rPr>
              <a:t>PEB 106-11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Candara" panose="020E0502030303020204" pitchFamily="34" charset="0"/>
              </a:rPr>
              <a:t>PEB 106-16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	$625 x 3 = $1875</a:t>
            </a:r>
          </a:p>
        </p:txBody>
      </p:sp>
    </p:spTree>
    <p:extLst>
      <p:ext uri="{BB962C8B-B14F-4D97-AF65-F5344CB8AC3E}">
        <p14:creationId xmlns:p14="http://schemas.microsoft.com/office/powerpoint/2010/main" val="65569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412</TotalTime>
  <Words>1140</Words>
  <Application>Microsoft Office PowerPoint</Application>
  <PresentationFormat>Widescreen</PresentationFormat>
  <Paragraphs>97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Book Antiqua</vt:lpstr>
      <vt:lpstr>Calibri</vt:lpstr>
      <vt:lpstr>Calibri Light</vt:lpstr>
      <vt:lpstr>Candara</vt:lpstr>
      <vt:lpstr>Kozuka Mincho Pro L</vt:lpstr>
      <vt:lpstr>Office Theme</vt:lpstr>
      <vt:lpstr>Roster Postings Like a Pro</vt:lpstr>
      <vt:lpstr>Acknowledgement and Thanks</vt:lpstr>
      <vt:lpstr>Position Description</vt:lpstr>
      <vt:lpstr>Position Description</vt:lpstr>
      <vt:lpstr>Postings – General</vt:lpstr>
      <vt:lpstr>Postings – Special Instructions to Applicants (This is where the magic happens)</vt:lpstr>
      <vt:lpstr>Hiring!</vt:lpstr>
      <vt:lpstr>Hiring (Proposals)!</vt:lpstr>
    </vt:vector>
  </TitlesOfParts>
  <Company>University of Idaho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Roster Postings Like a Pro</dc:title>
  <dc:creator>Ziegler, Amber (amberz@uidaho.edu)</dc:creator>
  <cp:lastModifiedBy>Nuhn, Theresa</cp:lastModifiedBy>
  <cp:revision>40</cp:revision>
  <cp:lastPrinted>2015-07-24T18:22:19Z</cp:lastPrinted>
  <dcterms:created xsi:type="dcterms:W3CDTF">2015-03-20T20:50:22Z</dcterms:created>
  <dcterms:modified xsi:type="dcterms:W3CDTF">2015-08-04T17:03:50Z</dcterms:modified>
</cp:coreProperties>
</file>