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12"/>
  </p:notesMasterIdLst>
  <p:handoutMasterIdLst>
    <p:handoutMasterId r:id="rId13"/>
  </p:handoutMasterIdLst>
  <p:sldIdLst>
    <p:sldId id="261" r:id="rId6"/>
    <p:sldId id="262" r:id="rId7"/>
    <p:sldId id="263" r:id="rId8"/>
    <p:sldId id="264" r:id="rId9"/>
    <p:sldId id="265" r:id="rId10"/>
    <p:sldId id="266" r:id="rId11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62"/>
          </p14:sldIdLst>
        </p14:section>
        <p14:section name="EXTRAS" id="{931BC854-6397-194B-8BA4-F30C6897EFB4}">
          <p14:sldIdLst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86452" autoAdjust="0"/>
  </p:normalViewPr>
  <p:slideViewPr>
    <p:cSldViewPr>
      <p:cViewPr varScale="1">
        <p:scale>
          <a:sx n="60" d="100"/>
          <a:sy n="60" d="100"/>
        </p:scale>
        <p:origin x="53" y="3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Franklin Gothic Demi" panose="020B0603020102020204" pitchFamily="34" charset="0"/>
              <a:ea typeface="Archivo" charset="0"/>
              <a:cs typeface="Archivo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B-3E41-8547-B8A48BA2F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574342448"/>
        <c:axId val="-581005408"/>
      </c:barChart>
      <c:valAx>
        <c:axId val="-58100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Demi" panose="020B0603020102020204" pitchFamily="34" charset="0"/>
                <a:ea typeface="Archivo" charset="0"/>
                <a:cs typeface="Archivo" charset="0"/>
              </a:defRPr>
            </a:pPr>
            <a:endParaRPr lang="en-US"/>
          </a:p>
        </c:txPr>
        <c:crossAx val="-574342448"/>
        <c:crosses val="autoZero"/>
        <c:crossBetween val="between"/>
      </c:valAx>
      <c:catAx>
        <c:axId val="-57434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Demi" panose="020B0603020102020204" pitchFamily="34" charset="0"/>
                <a:ea typeface="Archivo" charset="0"/>
                <a:cs typeface="Archivo" charset="0"/>
              </a:defRPr>
            </a:pPr>
            <a:endParaRPr lang="en-US"/>
          </a:p>
        </c:txPr>
        <c:crossAx val="-581005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Franklin Gothic Demi" panose="020B0603020102020204" pitchFamily="34" charset="0"/>
          <a:ea typeface="Archivo" charset="0"/>
          <a:cs typeface="Archivo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Franklin Gothic Demi" panose="020B0603020102020204" pitchFamily="34" charset="0"/>
              <a:ea typeface="Archivo" charset="0"/>
              <a:cs typeface="Archivo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  <a:ln w="19050"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0-CB43-889D-FD77427EE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584808736"/>
        <c:axId val="-598391856"/>
      </c:barChart>
      <c:catAx>
        <c:axId val="-58480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Demi" panose="020B0603020102020204" pitchFamily="34" charset="0"/>
                <a:ea typeface="Archivo" charset="0"/>
                <a:cs typeface="Archivo" charset="0"/>
              </a:defRPr>
            </a:pPr>
            <a:endParaRPr lang="en-US"/>
          </a:p>
        </c:txPr>
        <c:crossAx val="-598391856"/>
        <c:crosses val="autoZero"/>
        <c:auto val="1"/>
        <c:lblAlgn val="ctr"/>
        <c:lblOffset val="100"/>
        <c:noMultiLvlLbl val="0"/>
      </c:catAx>
      <c:valAx>
        <c:axId val="-59839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Demi" panose="020B0603020102020204" pitchFamily="34" charset="0"/>
                <a:ea typeface="Archivo" charset="0"/>
                <a:cs typeface="Archivo" charset="0"/>
              </a:defRPr>
            </a:pPr>
            <a:endParaRPr lang="en-US"/>
          </a:p>
        </c:txPr>
        <c:crossAx val="-58480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Franklin Gothic Demi" panose="020B0603020102020204" pitchFamily="34" charset="0"/>
          <a:ea typeface="Archivo" charset="0"/>
          <a:cs typeface="Archivo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cap="all" baseline="0">
              <a:solidFill>
                <a:schemeClr val="tx1"/>
              </a:solidFill>
              <a:latin typeface="Franklin Gothic Demi" panose="020B0603020102020204" pitchFamily="34" charset="0"/>
              <a:ea typeface="Archivo" charset="0"/>
              <a:cs typeface="Archivo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3A0-1C41-AF9E-EB93A40920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3A0-1C41-AF9E-EB93A40920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3A0-1C41-AF9E-EB93A409203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spc="0" baseline="0">
                      <a:solidFill>
                        <a:schemeClr val="tx1"/>
                      </a:solidFill>
                      <a:latin typeface="Franklin Gothic Demi" panose="020B0603020102020204" pitchFamily="34" charset="0"/>
                      <a:ea typeface="Archivo" charset="0"/>
                      <a:cs typeface="Archivo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3A0-1C41-AF9E-EB93A409203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spc="0" baseline="0">
                      <a:solidFill>
                        <a:schemeClr val="tx1"/>
                      </a:solidFill>
                      <a:latin typeface="Franklin Gothic Demi" panose="020B0603020102020204" pitchFamily="34" charset="0"/>
                      <a:ea typeface="Archivo" charset="0"/>
                      <a:cs typeface="Archivo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3A0-1C41-AF9E-EB93A409203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spc="0" baseline="0">
                      <a:solidFill>
                        <a:schemeClr val="tx1"/>
                      </a:solidFill>
                      <a:latin typeface="Franklin Gothic Demi" panose="020B0603020102020204" pitchFamily="34" charset="0"/>
                      <a:ea typeface="Archivo" charset="0"/>
                      <a:cs typeface="Archivo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3A0-1C41-AF9E-EB93A409203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A0-1C41-AF9E-EB93A409203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Franklin Gothic Demi" panose="020B0603020102020204" pitchFamily="34" charset="0"/>
          <a:ea typeface="Archivo" charset="0"/>
          <a:cs typeface="Archivo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/>
              </a:solidFill>
              <a:latin typeface="Franklin Gothic Demi" panose="020B0603020102020204" pitchFamily="34" charset="0"/>
              <a:ea typeface="Archivo" charset="0"/>
              <a:cs typeface="Archivo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96-0149-B757-CFEBCACA14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96-0149-B757-CFEBCACA14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96-0149-B757-CFEBCACA14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Franklin Gothic Demi" panose="020B0603020102020204" pitchFamily="34" charset="0"/>
                    <a:ea typeface="Archivo" charset="0"/>
                    <a:cs typeface="Archivo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96-0149-B757-CFEBCACA141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Franklin Gothic Demi" panose="020B0603020102020204" pitchFamily="34" charset="0"/>
          <a:ea typeface="Archivo" charset="0"/>
          <a:cs typeface="Archivo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18.03.2019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48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2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62" y="5071711"/>
            <a:ext cx="6709832" cy="2194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94" y="8041362"/>
            <a:ext cx="2564310" cy="163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977" userDrawn="1">
          <p15:clr>
            <a:srgbClr val="FBAE40"/>
          </p15:clr>
        </p15:guide>
        <p15:guide id="2" pos="12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902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60" y="5071711"/>
            <a:ext cx="6709836" cy="2194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94" y="8041362"/>
            <a:ext cx="2564310" cy="1633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D00D4-5040-2048-9891-F59812A2E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1" y="3146245"/>
            <a:ext cx="6226825" cy="396589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94" y="4555332"/>
            <a:ext cx="6709836" cy="2194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28" y="7524983"/>
            <a:ext cx="2564310" cy="1633832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08" y="2743994"/>
            <a:ext cx="8573372" cy="2804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94" y="6249194"/>
            <a:ext cx="2952214" cy="1880982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62" y="4727343"/>
            <a:ext cx="6709832" cy="2194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94" y="7696994"/>
            <a:ext cx="2564310" cy="163383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94" y="4554538"/>
            <a:ext cx="6709832" cy="2194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26" y="7524189"/>
            <a:ext cx="2564310" cy="163383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10" y="2743994"/>
            <a:ext cx="8573367" cy="2804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94" y="6249194"/>
            <a:ext cx="2952214" cy="188098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0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  <p:sldLayoutId id="214748434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6D13-784C-8F45-8B57-749D812F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0786" y="5919317"/>
            <a:ext cx="10297144" cy="13465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0B5AD-07E5-8D4E-A75A-4F63F023E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11825" y="10592594"/>
            <a:ext cx="6933406" cy="60779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9" name="Table 7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12862"/>
              </p:ext>
            </p:extLst>
          </p:nvPr>
        </p:nvGraphicFramePr>
        <p:xfrm>
          <a:off x="1448594" y="3199235"/>
          <a:ext cx="9985938" cy="2944629"/>
        </p:xfrm>
        <a:graphic>
          <a:graphicData uri="http://schemas.openxmlformats.org/drawingml/2006/table">
            <a:tbl>
              <a:tblPr firstRow="1" bandRow="1" bandCol="1">
                <a:tableStyleId>{17292A2E-F333-43FB-9621-5CBBE7FDCDCB}</a:tableStyleId>
              </a:tblPr>
              <a:tblGrid>
                <a:gridCol w="332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8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139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1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3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83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Basic</a:t>
                      </a:r>
                      <a:r>
                        <a:rPr lang="en-US" sz="2400" b="0" i="0" baseline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 Gold</a:t>
                      </a:r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830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830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0" name="Title 779"/>
          <p:cNvSpPr>
            <a:spLocks noGrp="1"/>
          </p:cNvSpPr>
          <p:nvPr>
            <p:ph type="title"/>
          </p:nvPr>
        </p:nvSpPr>
        <p:spPr>
          <a:xfrm>
            <a:off x="1292454" y="1524794"/>
            <a:ext cx="21032788" cy="1218282"/>
          </a:xfrm>
        </p:spPr>
        <p:txBody>
          <a:bodyPr/>
          <a:lstStyle/>
          <a:p>
            <a:r>
              <a:rPr lang="en-US" dirty="0"/>
              <a:t>Tables</a:t>
            </a:r>
          </a:p>
        </p:txBody>
      </p:sp>
      <p:graphicFrame>
        <p:nvGraphicFramePr>
          <p:cNvPr id="783" name="Table 7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93955"/>
              </p:ext>
            </p:extLst>
          </p:nvPr>
        </p:nvGraphicFramePr>
        <p:xfrm>
          <a:off x="12192794" y="3199236"/>
          <a:ext cx="10820400" cy="297375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461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1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3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099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Basic</a:t>
                      </a:r>
                      <a:r>
                        <a:rPr lang="en-US" sz="2400" b="0" i="0" baseline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 Black</a:t>
                      </a:r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099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99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93287"/>
              </p:ext>
            </p:extLst>
          </p:nvPr>
        </p:nvGraphicFramePr>
        <p:xfrm>
          <a:off x="1448594" y="6771065"/>
          <a:ext cx="9985938" cy="275472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32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8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51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1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3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Alternating Rows Gold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66"/>
              </p:ext>
            </p:extLst>
          </p:nvPr>
        </p:nvGraphicFramePr>
        <p:xfrm>
          <a:off x="12192794" y="6770271"/>
          <a:ext cx="10820400" cy="275472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51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1</a:t>
                      </a:r>
                      <a:endParaRPr lang="en-US" sz="2800" b="0" i="0" dirty="0">
                        <a:solidFill>
                          <a:schemeClr val="bg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2</a:t>
                      </a:r>
                      <a:endParaRPr lang="en-US" sz="2800" b="0" i="0" dirty="0">
                        <a:solidFill>
                          <a:schemeClr val="bg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3</a:t>
                      </a:r>
                      <a:endParaRPr lang="en-US" sz="2800" b="0" i="0" dirty="0">
                        <a:solidFill>
                          <a:schemeClr val="bg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Alternating Rows Black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55060"/>
              </p:ext>
            </p:extLst>
          </p:nvPr>
        </p:nvGraphicFramePr>
        <p:xfrm>
          <a:off x="1448594" y="10135394"/>
          <a:ext cx="9985940" cy="2480809"/>
        </p:xfrm>
        <a:graphic>
          <a:graphicData uri="http://schemas.openxmlformats.org/drawingml/2006/table">
            <a:tbl>
              <a:tblPr firstRow="1" bandCol="1">
                <a:tableStyleId>{8EC20E35-A176-4012-BC5E-935CFFF8708E}</a:tableStyleId>
              </a:tblPr>
              <a:tblGrid>
                <a:gridCol w="249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139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1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3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4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83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Alternating Columns Gold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830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62933" y="941493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04793"/>
              </p:ext>
            </p:extLst>
          </p:nvPr>
        </p:nvGraphicFramePr>
        <p:xfrm>
          <a:off x="12192794" y="10135394"/>
          <a:ext cx="10820400" cy="2480809"/>
        </p:xfrm>
        <a:graphic>
          <a:graphicData uri="http://schemas.openxmlformats.org/drawingml/2006/table">
            <a:tbl>
              <a:tblPr firstRow="1" bandCol="1">
                <a:tableStyleId>{8EC20E35-A176-4012-BC5E-935CFFF8708E}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139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1</a:t>
                      </a:r>
                      <a:endParaRPr lang="en-US" sz="2800" b="0" i="0" dirty="0">
                        <a:solidFill>
                          <a:schemeClr val="bg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2</a:t>
                      </a:r>
                      <a:endParaRPr lang="en-US" sz="2800" b="0" i="0" dirty="0">
                        <a:solidFill>
                          <a:schemeClr val="bg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3</a:t>
                      </a:r>
                      <a:endParaRPr lang="en-US" sz="2800" b="0" i="0" dirty="0">
                        <a:solidFill>
                          <a:schemeClr val="bg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4</a:t>
                      </a:r>
                      <a:endParaRPr lang="en-US" sz="2800" b="0" i="0" dirty="0">
                        <a:solidFill>
                          <a:schemeClr val="bg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83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Alternating Columns Black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830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itle 779"/>
          <p:cNvSpPr>
            <a:spLocks noGrp="1"/>
          </p:cNvSpPr>
          <p:nvPr>
            <p:ph type="title"/>
          </p:nvPr>
        </p:nvSpPr>
        <p:spPr>
          <a:xfrm>
            <a:off x="1292454" y="1524794"/>
            <a:ext cx="21032788" cy="1218282"/>
          </a:xfrm>
        </p:spPr>
        <p:txBody>
          <a:bodyPr/>
          <a:lstStyle/>
          <a:p>
            <a:r>
              <a:rPr lang="en-US" dirty="0"/>
              <a:t>Tables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847771"/>
              </p:ext>
            </p:extLst>
          </p:nvPr>
        </p:nvGraphicFramePr>
        <p:xfrm>
          <a:off x="1448594" y="3201194"/>
          <a:ext cx="9985938" cy="20586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8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51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1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Book Regular"/>
                          <a:ea typeface="Archivo" charset="0"/>
                          <a:cs typeface="Archivo" charset="0"/>
                        </a:rPr>
                        <a:t>First Column Gold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2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3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105588"/>
              </p:ext>
            </p:extLst>
          </p:nvPr>
        </p:nvGraphicFramePr>
        <p:xfrm>
          <a:off x="12192794" y="3201194"/>
          <a:ext cx="9985938" cy="20586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8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51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1</a:t>
                      </a:r>
                      <a:endParaRPr lang="en-US" sz="2400" b="0" i="0" dirty="0">
                        <a:solidFill>
                          <a:schemeClr val="bg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Book Regular"/>
                          <a:ea typeface="Archivo" charset="0"/>
                          <a:cs typeface="Archivo" charset="0"/>
                        </a:rPr>
                        <a:t>First Column Black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2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3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35984"/>
              </p:ext>
            </p:extLst>
          </p:nvPr>
        </p:nvGraphicFramePr>
        <p:xfrm>
          <a:off x="1449388" y="5792788"/>
          <a:ext cx="9985940" cy="3064476"/>
        </p:xfrm>
        <a:graphic>
          <a:graphicData uri="http://schemas.openxmlformats.org/drawingml/2006/table">
            <a:tbl>
              <a:tblPr firstRow="1" firstCol="1">
                <a:tableStyleId>{EB344D84-9AFB-497E-A393-DC336BA19D2E}</a:tableStyleId>
              </a:tblPr>
              <a:tblGrid>
                <a:gridCol w="249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510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1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3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1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Book Regular"/>
                          <a:ea typeface="Archivo" charset="0"/>
                          <a:cs typeface="Archivo" charset="0"/>
                        </a:rPr>
                        <a:t>Header + First Column</a:t>
                      </a: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latin typeface="Franklin Gothic Book Regular"/>
                          <a:ea typeface="Archivo" charset="0"/>
                          <a:cs typeface="Archivo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Book Regular"/>
                          <a:ea typeface="Archivo" charset="0"/>
                          <a:cs typeface="Archivo" charset="0"/>
                        </a:rPr>
                        <a:t>Gold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2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3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8052"/>
              </p:ext>
            </p:extLst>
          </p:nvPr>
        </p:nvGraphicFramePr>
        <p:xfrm>
          <a:off x="12192794" y="5717948"/>
          <a:ext cx="9985940" cy="3064476"/>
        </p:xfrm>
        <a:graphic>
          <a:graphicData uri="http://schemas.openxmlformats.org/drawingml/2006/table">
            <a:tbl>
              <a:tblPr firstRow="1" firstCol="1">
                <a:tableStyleId>{EB344D84-9AFB-497E-A393-DC336BA19D2E}</a:tableStyleId>
              </a:tblPr>
              <a:tblGrid>
                <a:gridCol w="249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510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bg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1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3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1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Book Regular"/>
                          <a:ea typeface="Archivo" charset="0"/>
                          <a:cs typeface="Archivo" charset="0"/>
                        </a:rPr>
                        <a:t>Header + First Column Black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2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3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78953"/>
              </p:ext>
            </p:extLst>
          </p:nvPr>
        </p:nvGraphicFramePr>
        <p:xfrm>
          <a:off x="1474788" y="9525794"/>
          <a:ext cx="9985940" cy="3427762"/>
        </p:xfrm>
        <a:graphic>
          <a:graphicData uri="http://schemas.openxmlformats.org/drawingml/2006/table">
            <a:tbl>
              <a:tblPr firstRow="1" firstCol="1" lastRow="1">
                <a:tableStyleId>{EB344D84-9AFB-497E-A393-DC336BA19D2E}</a:tableStyleId>
              </a:tblPr>
              <a:tblGrid>
                <a:gridCol w="249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510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1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3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1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Book Regular"/>
                          <a:ea typeface="Archivo" charset="0"/>
                          <a:cs typeface="Archivo" charset="0"/>
                        </a:rPr>
                        <a:t>Adv. Gold/Black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</a:t>
                      </a: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 2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3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TOTAL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bg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bg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bg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73256"/>
              </p:ext>
            </p:extLst>
          </p:nvPr>
        </p:nvGraphicFramePr>
        <p:xfrm>
          <a:off x="12192794" y="9525794"/>
          <a:ext cx="9985940" cy="3427762"/>
        </p:xfrm>
        <a:graphic>
          <a:graphicData uri="http://schemas.openxmlformats.org/drawingml/2006/table">
            <a:tbl>
              <a:tblPr firstRow="1" firstCol="1" lastRow="1">
                <a:tableStyleId>{EB344D84-9AFB-497E-A393-DC336BA19D2E}</a:tableStyleId>
              </a:tblPr>
              <a:tblGrid>
                <a:gridCol w="249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510"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Demi" panose="020B0603020102020204" pitchFamily="34" charset="0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1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2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Column 3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1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anklin Gothic Book Regular"/>
                          <a:ea typeface="Archivo" charset="0"/>
                          <a:cs typeface="Archivo" charset="0"/>
                        </a:rPr>
                        <a:t>Adv. Black/Gold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2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Row 3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tx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63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TOTAL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bg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bg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 i="0" dirty="0">
                        <a:solidFill>
                          <a:schemeClr val="bg1"/>
                        </a:solidFill>
                        <a:latin typeface="Franklin Gothic Book Regular"/>
                        <a:ea typeface="Archivo" charset="0"/>
                        <a:cs typeface="Archivo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4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04155833"/>
              </p:ext>
            </p:extLst>
          </p:nvPr>
        </p:nvGraphicFramePr>
        <p:xfrm>
          <a:off x="12573794" y="4496594"/>
          <a:ext cx="10185929" cy="679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779"/>
          <p:cNvSpPr>
            <a:spLocks noGrp="1"/>
          </p:cNvSpPr>
          <p:nvPr>
            <p:ph type="title"/>
          </p:nvPr>
        </p:nvSpPr>
        <p:spPr>
          <a:xfrm>
            <a:off x="1292454" y="1524794"/>
            <a:ext cx="21032788" cy="1218282"/>
          </a:xfrm>
        </p:spPr>
        <p:txBody>
          <a:bodyPr/>
          <a:lstStyle/>
          <a:p>
            <a:r>
              <a:rPr lang="en-US" dirty="0"/>
              <a:t> Charts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987794354"/>
              </p:ext>
            </p:extLst>
          </p:nvPr>
        </p:nvGraphicFramePr>
        <p:xfrm>
          <a:off x="1598313" y="4496594"/>
          <a:ext cx="10185929" cy="679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35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43855800"/>
              </p:ext>
            </p:extLst>
          </p:nvPr>
        </p:nvGraphicFramePr>
        <p:xfrm>
          <a:off x="12573794" y="4496594"/>
          <a:ext cx="10185929" cy="679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779"/>
          <p:cNvSpPr>
            <a:spLocks noGrp="1"/>
          </p:cNvSpPr>
          <p:nvPr>
            <p:ph type="title"/>
          </p:nvPr>
        </p:nvSpPr>
        <p:spPr>
          <a:xfrm>
            <a:off x="1292454" y="1524794"/>
            <a:ext cx="21032788" cy="1218282"/>
          </a:xfrm>
        </p:spPr>
        <p:txBody>
          <a:bodyPr/>
          <a:lstStyle/>
          <a:p>
            <a:r>
              <a:rPr lang="en-US" dirty="0"/>
              <a:t>Pie Charts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0436447"/>
              </p:ext>
            </p:extLst>
          </p:nvPr>
        </p:nvGraphicFramePr>
        <p:xfrm>
          <a:off x="1598313" y="4496594"/>
          <a:ext cx="10185929" cy="679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97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8544903-FD73-F041-8478-5E59E5E9D765}" vid="{8DE0A203-1390-2E4E-AF38-2A363377D7CB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8544903-FD73-F041-8478-5E59E5E9D765}" vid="{D13CB427-C636-6543-B47F-7D564BB45933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8544903-FD73-F041-8478-5E59E5E9D765}" vid="{A542A538-0887-5A4B-91AF-67BC6C13041F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8544903-FD73-F041-8478-5E59E5E9D765}" vid="{EEE225D5-A242-F847-9C44-101E734A2A8D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8544903-FD73-F041-8478-5E59E5E9D765}" vid="{4649CA44-DA3A-AB42-8095-5D2E989DF14D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ENGR-PPT-template</Template>
  <TotalTime>9</TotalTime>
  <Words>156</Words>
  <Application>Microsoft Office PowerPoint</Application>
  <PresentationFormat>Custom</PresentationFormat>
  <Paragraphs>74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PowerPoint Presentation</vt:lpstr>
      <vt:lpstr>PowerPoint Presentation</vt:lpstr>
      <vt:lpstr>Tables</vt:lpstr>
      <vt:lpstr>Tables</vt:lpstr>
      <vt:lpstr> Charts</vt:lpstr>
      <vt:lpstr>Pie Charts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Alexiss (alexisst@uidaho.edu)</dc:creator>
  <cp:lastModifiedBy>Turner, Alexiss (alexisst@uidaho.edu)</cp:lastModifiedBy>
  <cp:revision>2</cp:revision>
  <dcterms:created xsi:type="dcterms:W3CDTF">2019-03-18T18:52:48Z</dcterms:created>
  <dcterms:modified xsi:type="dcterms:W3CDTF">2019-03-18T19:02:18Z</dcterms:modified>
</cp:coreProperties>
</file>