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81" r:id="rId5"/>
    <p:sldId id="285" r:id="rId6"/>
    <p:sldId id="282" r:id="rId7"/>
    <p:sldId id="280" r:id="rId8"/>
    <p:sldId id="274" r:id="rId9"/>
    <p:sldId id="258" r:id="rId10"/>
    <p:sldId id="260" r:id="rId11"/>
    <p:sldId id="263" r:id="rId12"/>
    <p:sldId id="264" r:id="rId13"/>
    <p:sldId id="265" r:id="rId14"/>
    <p:sldId id="266" r:id="rId15"/>
    <p:sldId id="267" r:id="rId16"/>
    <p:sldId id="268" r:id="rId17"/>
    <p:sldId id="276" r:id="rId18"/>
    <p:sldId id="275" r:id="rId19"/>
    <p:sldId id="283"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0000"/>
    <a:srgbClr val="C00000"/>
    <a:srgbClr val="FF7C8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59" d="100"/>
          <a:sy n="159" d="100"/>
        </p:scale>
        <p:origin x="150"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7CDD9B-DB70-488F-AAC2-0609074F772F}"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0C176C-815C-4158-9FD2-413ADD075D27}" type="slidenum">
              <a:rPr lang="en-US" smtClean="0"/>
              <a:t>‹#›</a:t>
            </a:fld>
            <a:endParaRPr lang="en-US" dirty="0"/>
          </a:p>
        </p:txBody>
      </p:sp>
    </p:spTree>
    <p:extLst>
      <p:ext uri="{BB962C8B-B14F-4D97-AF65-F5344CB8AC3E}">
        <p14:creationId xmlns:p14="http://schemas.microsoft.com/office/powerpoint/2010/main" val="632530396"/>
      </p:ext>
    </p:extLst>
  </p:cSld>
  <p:clrMapOvr>
    <a:masterClrMapping/>
  </p:clrMapOvr>
  <mc:AlternateContent xmlns:mc="http://schemas.openxmlformats.org/markup-compatibility/2006" xmlns:p14="http://schemas.microsoft.com/office/powerpoint/2010/main">
    <mc:Choice Requires="p14">
      <p:transition p14:dur="250" advTm="25000">
        <p14:reveal/>
      </p:transition>
    </mc:Choice>
    <mc:Fallback xmlns="">
      <p:transition advTm="2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CDD9B-DB70-488F-AAC2-0609074F772F}"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0C176C-815C-4158-9FD2-413ADD075D27}" type="slidenum">
              <a:rPr lang="en-US" smtClean="0"/>
              <a:t>‹#›</a:t>
            </a:fld>
            <a:endParaRPr lang="en-US" dirty="0"/>
          </a:p>
        </p:txBody>
      </p:sp>
    </p:spTree>
    <p:extLst>
      <p:ext uri="{BB962C8B-B14F-4D97-AF65-F5344CB8AC3E}">
        <p14:creationId xmlns:p14="http://schemas.microsoft.com/office/powerpoint/2010/main" val="1037431994"/>
      </p:ext>
    </p:extLst>
  </p:cSld>
  <p:clrMapOvr>
    <a:masterClrMapping/>
  </p:clrMapOvr>
  <mc:AlternateContent xmlns:mc="http://schemas.openxmlformats.org/markup-compatibility/2006" xmlns:p14="http://schemas.microsoft.com/office/powerpoint/2010/main">
    <mc:Choice Requires="p14">
      <p:transition p14:dur="250" advTm="25000">
        <p14:reveal/>
      </p:transition>
    </mc:Choice>
    <mc:Fallback xmlns="">
      <p:transition advTm="2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CDD9B-DB70-488F-AAC2-0609074F772F}"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0C176C-815C-4158-9FD2-413ADD075D27}" type="slidenum">
              <a:rPr lang="en-US" smtClean="0"/>
              <a:t>‹#›</a:t>
            </a:fld>
            <a:endParaRPr lang="en-US" dirty="0"/>
          </a:p>
        </p:txBody>
      </p:sp>
    </p:spTree>
    <p:extLst>
      <p:ext uri="{BB962C8B-B14F-4D97-AF65-F5344CB8AC3E}">
        <p14:creationId xmlns:p14="http://schemas.microsoft.com/office/powerpoint/2010/main" val="2494660948"/>
      </p:ext>
    </p:extLst>
  </p:cSld>
  <p:clrMapOvr>
    <a:masterClrMapping/>
  </p:clrMapOvr>
  <mc:AlternateContent xmlns:mc="http://schemas.openxmlformats.org/markup-compatibility/2006" xmlns:p14="http://schemas.microsoft.com/office/powerpoint/2010/main">
    <mc:Choice Requires="p14">
      <p:transition p14:dur="250" advTm="25000">
        <p14:reveal/>
      </p:transition>
    </mc:Choice>
    <mc:Fallback xmlns="">
      <p:transition advTm="2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CDD9B-DB70-488F-AAC2-0609074F772F}"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0C176C-815C-4158-9FD2-413ADD075D27}" type="slidenum">
              <a:rPr lang="en-US" smtClean="0"/>
              <a:t>‹#›</a:t>
            </a:fld>
            <a:endParaRPr lang="en-US" dirty="0"/>
          </a:p>
        </p:txBody>
      </p:sp>
    </p:spTree>
    <p:extLst>
      <p:ext uri="{BB962C8B-B14F-4D97-AF65-F5344CB8AC3E}">
        <p14:creationId xmlns:p14="http://schemas.microsoft.com/office/powerpoint/2010/main" val="307402870"/>
      </p:ext>
    </p:extLst>
  </p:cSld>
  <p:clrMapOvr>
    <a:masterClrMapping/>
  </p:clrMapOvr>
  <mc:AlternateContent xmlns:mc="http://schemas.openxmlformats.org/markup-compatibility/2006" xmlns:p14="http://schemas.microsoft.com/office/powerpoint/2010/main">
    <mc:Choice Requires="p14">
      <p:transition p14:dur="250" advTm="25000">
        <p14:reveal/>
      </p:transition>
    </mc:Choice>
    <mc:Fallback xmlns="">
      <p:transition advTm="2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CDD9B-DB70-488F-AAC2-0609074F772F}"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0C176C-815C-4158-9FD2-413ADD075D27}" type="slidenum">
              <a:rPr lang="en-US" smtClean="0"/>
              <a:t>‹#›</a:t>
            </a:fld>
            <a:endParaRPr lang="en-US" dirty="0"/>
          </a:p>
        </p:txBody>
      </p:sp>
    </p:spTree>
    <p:extLst>
      <p:ext uri="{BB962C8B-B14F-4D97-AF65-F5344CB8AC3E}">
        <p14:creationId xmlns:p14="http://schemas.microsoft.com/office/powerpoint/2010/main" val="3370524449"/>
      </p:ext>
    </p:extLst>
  </p:cSld>
  <p:clrMapOvr>
    <a:masterClrMapping/>
  </p:clrMapOvr>
  <mc:AlternateContent xmlns:mc="http://schemas.openxmlformats.org/markup-compatibility/2006" xmlns:p14="http://schemas.microsoft.com/office/powerpoint/2010/main">
    <mc:Choice Requires="p14">
      <p:transition p14:dur="250" advTm="25000">
        <p14:reveal/>
      </p:transition>
    </mc:Choice>
    <mc:Fallback xmlns="">
      <p:transition advTm="2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CDD9B-DB70-488F-AAC2-0609074F772F}"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0C176C-815C-4158-9FD2-413ADD075D27}" type="slidenum">
              <a:rPr lang="en-US" smtClean="0"/>
              <a:t>‹#›</a:t>
            </a:fld>
            <a:endParaRPr lang="en-US" dirty="0"/>
          </a:p>
        </p:txBody>
      </p:sp>
    </p:spTree>
    <p:extLst>
      <p:ext uri="{BB962C8B-B14F-4D97-AF65-F5344CB8AC3E}">
        <p14:creationId xmlns:p14="http://schemas.microsoft.com/office/powerpoint/2010/main" val="3263615721"/>
      </p:ext>
    </p:extLst>
  </p:cSld>
  <p:clrMapOvr>
    <a:masterClrMapping/>
  </p:clrMapOvr>
  <mc:AlternateContent xmlns:mc="http://schemas.openxmlformats.org/markup-compatibility/2006" xmlns:p14="http://schemas.microsoft.com/office/powerpoint/2010/main">
    <mc:Choice Requires="p14">
      <p:transition p14:dur="250" advTm="25000">
        <p14:reveal/>
      </p:transition>
    </mc:Choice>
    <mc:Fallback xmlns="">
      <p:transition advTm="2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CDD9B-DB70-488F-AAC2-0609074F772F}" type="datetimeFigureOut">
              <a:rPr lang="en-US" smtClean="0"/>
              <a:t>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0C176C-815C-4158-9FD2-413ADD075D27}" type="slidenum">
              <a:rPr lang="en-US" smtClean="0"/>
              <a:t>‹#›</a:t>
            </a:fld>
            <a:endParaRPr lang="en-US" dirty="0"/>
          </a:p>
        </p:txBody>
      </p:sp>
    </p:spTree>
    <p:extLst>
      <p:ext uri="{BB962C8B-B14F-4D97-AF65-F5344CB8AC3E}">
        <p14:creationId xmlns:p14="http://schemas.microsoft.com/office/powerpoint/2010/main" val="3126745162"/>
      </p:ext>
    </p:extLst>
  </p:cSld>
  <p:clrMapOvr>
    <a:masterClrMapping/>
  </p:clrMapOvr>
  <mc:AlternateContent xmlns:mc="http://schemas.openxmlformats.org/markup-compatibility/2006" xmlns:p14="http://schemas.microsoft.com/office/powerpoint/2010/main">
    <mc:Choice Requires="p14">
      <p:transition p14:dur="250" advTm="25000">
        <p14:reveal/>
      </p:transition>
    </mc:Choice>
    <mc:Fallback xmlns="">
      <p:transition advTm="2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CDD9B-DB70-488F-AAC2-0609074F772F}" type="datetimeFigureOut">
              <a:rPr lang="en-US" smtClean="0"/>
              <a:t>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0C176C-815C-4158-9FD2-413ADD075D27}" type="slidenum">
              <a:rPr lang="en-US" smtClean="0"/>
              <a:t>‹#›</a:t>
            </a:fld>
            <a:endParaRPr lang="en-US" dirty="0"/>
          </a:p>
        </p:txBody>
      </p:sp>
    </p:spTree>
    <p:extLst>
      <p:ext uri="{BB962C8B-B14F-4D97-AF65-F5344CB8AC3E}">
        <p14:creationId xmlns:p14="http://schemas.microsoft.com/office/powerpoint/2010/main" val="3699561793"/>
      </p:ext>
    </p:extLst>
  </p:cSld>
  <p:clrMapOvr>
    <a:masterClrMapping/>
  </p:clrMapOvr>
  <mc:AlternateContent xmlns:mc="http://schemas.openxmlformats.org/markup-compatibility/2006" xmlns:p14="http://schemas.microsoft.com/office/powerpoint/2010/main">
    <mc:Choice Requires="p14">
      <p:transition p14:dur="250" advTm="25000">
        <p14:reveal/>
      </p:transition>
    </mc:Choice>
    <mc:Fallback xmlns="">
      <p:transition advTm="2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CDD9B-DB70-488F-AAC2-0609074F772F}" type="datetimeFigureOut">
              <a:rPr lang="en-US" smtClean="0"/>
              <a:t>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0C176C-815C-4158-9FD2-413ADD075D27}" type="slidenum">
              <a:rPr lang="en-US" smtClean="0"/>
              <a:t>‹#›</a:t>
            </a:fld>
            <a:endParaRPr lang="en-US" dirty="0"/>
          </a:p>
        </p:txBody>
      </p:sp>
    </p:spTree>
    <p:extLst>
      <p:ext uri="{BB962C8B-B14F-4D97-AF65-F5344CB8AC3E}">
        <p14:creationId xmlns:p14="http://schemas.microsoft.com/office/powerpoint/2010/main" val="282370347"/>
      </p:ext>
    </p:extLst>
  </p:cSld>
  <p:clrMapOvr>
    <a:masterClrMapping/>
  </p:clrMapOvr>
  <mc:AlternateContent xmlns:mc="http://schemas.openxmlformats.org/markup-compatibility/2006" xmlns:p14="http://schemas.microsoft.com/office/powerpoint/2010/main">
    <mc:Choice Requires="p14">
      <p:transition p14:dur="250" advTm="25000">
        <p14:reveal/>
      </p:transition>
    </mc:Choice>
    <mc:Fallback xmlns="">
      <p:transition advTm="2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7CDD9B-DB70-488F-AAC2-0609074F772F}"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0C176C-815C-4158-9FD2-413ADD075D27}" type="slidenum">
              <a:rPr lang="en-US" smtClean="0"/>
              <a:t>‹#›</a:t>
            </a:fld>
            <a:endParaRPr lang="en-US" dirty="0"/>
          </a:p>
        </p:txBody>
      </p:sp>
    </p:spTree>
    <p:extLst>
      <p:ext uri="{BB962C8B-B14F-4D97-AF65-F5344CB8AC3E}">
        <p14:creationId xmlns:p14="http://schemas.microsoft.com/office/powerpoint/2010/main" val="1041611864"/>
      </p:ext>
    </p:extLst>
  </p:cSld>
  <p:clrMapOvr>
    <a:masterClrMapping/>
  </p:clrMapOvr>
  <mc:AlternateContent xmlns:mc="http://schemas.openxmlformats.org/markup-compatibility/2006" xmlns:p14="http://schemas.microsoft.com/office/powerpoint/2010/main">
    <mc:Choice Requires="p14">
      <p:transition p14:dur="250" advTm="25000">
        <p14:reveal/>
      </p:transition>
    </mc:Choice>
    <mc:Fallback xmlns="">
      <p:transition advTm="2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7CDD9B-DB70-488F-AAC2-0609074F772F}"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0C176C-815C-4158-9FD2-413ADD075D27}" type="slidenum">
              <a:rPr lang="en-US" smtClean="0"/>
              <a:t>‹#›</a:t>
            </a:fld>
            <a:endParaRPr lang="en-US" dirty="0"/>
          </a:p>
        </p:txBody>
      </p:sp>
    </p:spTree>
    <p:extLst>
      <p:ext uri="{BB962C8B-B14F-4D97-AF65-F5344CB8AC3E}">
        <p14:creationId xmlns:p14="http://schemas.microsoft.com/office/powerpoint/2010/main" val="4148600880"/>
      </p:ext>
    </p:extLst>
  </p:cSld>
  <p:clrMapOvr>
    <a:masterClrMapping/>
  </p:clrMapOvr>
  <mc:AlternateContent xmlns:mc="http://schemas.openxmlformats.org/markup-compatibility/2006" xmlns:p14="http://schemas.microsoft.com/office/powerpoint/2010/main">
    <mc:Choice Requires="p14">
      <p:transition p14:dur="250" advTm="25000">
        <p14:reveal/>
      </p:transition>
    </mc:Choice>
    <mc:Fallback xmlns="">
      <p:transition advTm="2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alpha val="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CDD9B-DB70-488F-AAC2-0609074F772F}" type="datetimeFigureOut">
              <a:rPr lang="en-US" smtClean="0"/>
              <a:t>11/4/2024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C176C-815C-4158-9FD2-413ADD075D27}" type="slidenum">
              <a:rPr lang="en-US" smtClean="0"/>
              <a:t>‹#›</a:t>
            </a:fld>
            <a:endParaRPr lang="en-US" dirty="0"/>
          </a:p>
        </p:txBody>
      </p:sp>
    </p:spTree>
    <p:extLst>
      <p:ext uri="{BB962C8B-B14F-4D97-AF65-F5344CB8AC3E}">
        <p14:creationId xmlns:p14="http://schemas.microsoft.com/office/powerpoint/2010/main" val="3416970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advTm="25000">
        <p14:reveal/>
      </p:transition>
    </mc:Choice>
    <mc:Fallback xmlns="">
      <p:transition advTm="2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mailto:gnrlacctg@uidaho.edu" TargetMode="External"/><Relationship Id="rId13" Type="http://schemas.openxmlformats.org/officeDocument/2006/relationships/hyperlink" Target="https://www.uidaho.edu/governance/policy/policies/apm/10/40" TargetMode="External"/><Relationship Id="rId3" Type="http://schemas.openxmlformats.org/officeDocument/2006/relationships/hyperlink" Target="mailto:osp-cost@uidaho.edu" TargetMode="External"/><Relationship Id="rId7" Type="http://schemas.openxmlformats.org/officeDocument/2006/relationships/hyperlink" Target="https://www.uidaho.edu/dfa/finance/controller/general-accounting" TargetMode="External"/><Relationship Id="rId12" Type="http://schemas.openxmlformats.org/officeDocument/2006/relationships/hyperlink" Target="https://www.uidaho.edu/governance/policy/policies/apm/20/11" TargetMode="External"/><Relationship Id="rId2" Type="http://schemas.openxmlformats.org/officeDocument/2006/relationships/hyperlink" Target="https://www.uidaho.edu/dfa/finance/controller/service-centers" TargetMode="External"/><Relationship Id="rId1" Type="http://schemas.openxmlformats.org/officeDocument/2006/relationships/slideLayout" Target="../slideLayouts/slideLayout8.xml"/><Relationship Id="rId6" Type="http://schemas.openxmlformats.org/officeDocument/2006/relationships/hyperlink" Target="mailto:assetaccounting@uidaho.edu" TargetMode="External"/><Relationship Id="rId11" Type="http://schemas.openxmlformats.org/officeDocument/2006/relationships/hyperlink" Target="https://www.uidaho.edu/governance/policy/policies/apm/20/20" TargetMode="External"/><Relationship Id="rId5" Type="http://schemas.openxmlformats.org/officeDocument/2006/relationships/hyperlink" Target="https://www.uidaho.edu/dfa/finance/controller/asset-accounting" TargetMode="External"/><Relationship Id="rId15" Type="http://schemas.openxmlformats.org/officeDocument/2006/relationships/hyperlink" Target="https://www.uidaho.edu/governance/policy/policies/apm/20/06" TargetMode="External"/><Relationship Id="rId10" Type="http://schemas.openxmlformats.org/officeDocument/2006/relationships/hyperlink" Target="mailto:acctrec-wires@uidaho.edu" TargetMode="External"/><Relationship Id="rId4" Type="http://schemas.openxmlformats.org/officeDocument/2006/relationships/hyperlink" Target="https://www.uidaho.edu/dfa/finance/controller/service-centers/approved-service-centers" TargetMode="External"/><Relationship Id="rId9" Type="http://schemas.openxmlformats.org/officeDocument/2006/relationships/hyperlink" Target="https://www.uidaho.edu/current-students/student-accounts/general-information" TargetMode="External"/><Relationship Id="rId14" Type="http://schemas.openxmlformats.org/officeDocument/2006/relationships/hyperlink" Target="https://www.uidaho.edu/governance/policy/policies/apm/65/0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idaho.edu/governance/policy/policies/apm/20/20"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idaho.edu/governance/policy/policies/apm/20/11"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gnrlacctg@uidaho.edu" TargetMode="External"/><Relationship Id="rId2" Type="http://schemas.openxmlformats.org/officeDocument/2006/relationships/hyperlink" Target="https://www.uidaho.edu/governance/policy/policies/apm/65/02"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assetaccounting@uidaho.edu"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0843" y="1545332"/>
            <a:ext cx="7803472" cy="2387600"/>
          </a:xfrm>
        </p:spPr>
        <p:txBody>
          <a:bodyPr anchor="t">
            <a:normAutofit/>
          </a:bodyPr>
          <a:lstStyle/>
          <a:p>
            <a:r>
              <a:rPr lang="en-US" sz="4000" b="1" dirty="0">
                <a:latin typeface="Baskerville Old Face" panose="02020602080505020303" pitchFamily="18" charset="0"/>
              </a:rPr>
              <a:t>Understanding Service Centers and Rate Development </a:t>
            </a:r>
            <a:br>
              <a:rPr lang="en-US" sz="4000" b="1" dirty="0">
                <a:latin typeface="Baskerville Old Face" panose="02020602080505020303" pitchFamily="18" charset="0"/>
              </a:rPr>
            </a:br>
            <a:r>
              <a:rPr lang="en-US" sz="4000" b="1" dirty="0">
                <a:latin typeface="Baskerville Old Face" panose="02020602080505020303" pitchFamily="18" charset="0"/>
              </a:rPr>
              <a:t>Training Video – Session 1</a:t>
            </a:r>
          </a:p>
        </p:txBody>
      </p:sp>
      <p:pic>
        <p:nvPicPr>
          <p:cNvPr id="6" name="Graphic 5">
            <a:extLst>
              <a:ext uri="{FF2B5EF4-FFF2-40B4-BE49-F238E27FC236}">
                <a16:creationId xmlns:a16="http://schemas.microsoft.com/office/drawing/2014/main" id="{0C570112-FE3A-579D-7752-7951B79CC0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67537" y="374482"/>
            <a:ext cx="2334128" cy="437649"/>
          </a:xfrm>
          <a:prstGeom prst="rect">
            <a:avLst/>
          </a:prstGeom>
        </p:spPr>
      </p:pic>
      <p:sp>
        <p:nvSpPr>
          <p:cNvPr id="7" name="TextBox 6">
            <a:extLst>
              <a:ext uri="{FF2B5EF4-FFF2-40B4-BE49-F238E27FC236}">
                <a16:creationId xmlns:a16="http://schemas.microsoft.com/office/drawing/2014/main" id="{79D48021-8FA2-7BF1-0A5A-E82683CF9F9C}"/>
              </a:ext>
            </a:extLst>
          </p:cNvPr>
          <p:cNvSpPr txBox="1"/>
          <p:nvPr/>
        </p:nvSpPr>
        <p:spPr>
          <a:xfrm>
            <a:off x="3205430" y="4559969"/>
            <a:ext cx="5412444" cy="1477328"/>
          </a:xfrm>
          <a:prstGeom prst="rect">
            <a:avLst/>
          </a:prstGeom>
          <a:noFill/>
        </p:spPr>
        <p:txBody>
          <a:bodyPr wrap="none" rtlCol="0">
            <a:spAutoFit/>
          </a:bodyPr>
          <a:lstStyle/>
          <a:p>
            <a:pPr algn="ctr"/>
            <a:r>
              <a:rPr lang="en-US" dirty="0">
                <a:latin typeface="Calisto MT" panose="02040603050505030304" pitchFamily="18" charset="0"/>
              </a:rPr>
              <a:t>October 24, 2024</a:t>
            </a:r>
          </a:p>
          <a:p>
            <a:pPr algn="ctr"/>
            <a:r>
              <a:rPr lang="en-US" dirty="0">
                <a:latin typeface="Calisto MT" panose="02040603050505030304" pitchFamily="18" charset="0"/>
              </a:rPr>
              <a:t>University of Idaho</a:t>
            </a:r>
          </a:p>
          <a:p>
            <a:pPr algn="ctr"/>
            <a:r>
              <a:rPr lang="en-US" dirty="0">
                <a:latin typeface="Calisto MT" panose="02040603050505030304" pitchFamily="18" charset="0"/>
              </a:rPr>
              <a:t>Office of Sponsored Programs, Cost Accounting Unit</a:t>
            </a:r>
          </a:p>
          <a:p>
            <a:pPr algn="ctr"/>
            <a:r>
              <a:rPr lang="en-US" dirty="0">
                <a:latin typeface="Calisto MT" panose="02040603050505030304" pitchFamily="18" charset="0"/>
              </a:rPr>
              <a:t>Shannon Shumard, Accountant III</a:t>
            </a:r>
          </a:p>
          <a:p>
            <a:pPr algn="ctr"/>
            <a:r>
              <a:rPr lang="en-US" dirty="0">
                <a:latin typeface="Calisto MT" panose="02040603050505030304" pitchFamily="18" charset="0"/>
              </a:rPr>
              <a:t>OSP-Cost@uidaho.edu</a:t>
            </a:r>
          </a:p>
        </p:txBody>
      </p:sp>
    </p:spTree>
    <p:extLst>
      <p:ext uri="{BB962C8B-B14F-4D97-AF65-F5344CB8AC3E}">
        <p14:creationId xmlns:p14="http://schemas.microsoft.com/office/powerpoint/2010/main" val="3499421226"/>
      </p:ext>
    </p:extLst>
  </p:cSld>
  <p:clrMapOvr>
    <a:masterClrMapping/>
  </p:clrMapOvr>
  <mc:AlternateContent xmlns:mc="http://schemas.openxmlformats.org/markup-compatibility/2006" xmlns:p14="http://schemas.microsoft.com/office/powerpoint/2010/main">
    <mc:Choice Requires="p14">
      <p:transition p14:dur="250">
        <p14:reveal/>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74" y="365126"/>
            <a:ext cx="5803232" cy="970380"/>
          </a:xfrm>
        </p:spPr>
        <p:txBody>
          <a:bodyPr>
            <a:normAutofit/>
          </a:bodyPr>
          <a:lstStyle/>
          <a:p>
            <a:pPr algn="ctr"/>
            <a:r>
              <a:rPr lang="en-US" sz="3200" b="1" dirty="0">
                <a:latin typeface="Baskerville Old Face" panose="02020602080505020303" pitchFamily="18" charset="0"/>
              </a:rPr>
              <a:t>Salaries &amp; Fringe Benefits</a:t>
            </a:r>
          </a:p>
        </p:txBody>
      </p:sp>
      <p:sp>
        <p:nvSpPr>
          <p:cNvPr id="3" name="Content Placeholder 2"/>
          <p:cNvSpPr>
            <a:spLocks noGrp="1"/>
          </p:cNvSpPr>
          <p:nvPr>
            <p:ph idx="1"/>
          </p:nvPr>
        </p:nvSpPr>
        <p:spPr>
          <a:xfrm>
            <a:off x="534909" y="1433993"/>
            <a:ext cx="10515600" cy="4898308"/>
          </a:xfrm>
        </p:spPr>
        <p:txBody>
          <a:bodyPr>
            <a:normAutofit lnSpcReduction="10000"/>
          </a:bodyPr>
          <a:lstStyle/>
          <a:p>
            <a:r>
              <a:rPr lang="en-US" sz="1600" b="0" i="0" dirty="0">
                <a:solidFill>
                  <a:srgbClr val="191919"/>
                </a:solidFill>
                <a:effectLst/>
                <a:highlight>
                  <a:srgbClr val="FFCC00"/>
                </a:highlight>
                <a:latin typeface="Calisto MT" panose="02040603050505030304" pitchFamily="18" charset="0"/>
              </a:rPr>
              <a:t>Identify all personnel </a:t>
            </a:r>
            <a:r>
              <a:rPr lang="en-US" sz="1600" dirty="0">
                <a:solidFill>
                  <a:srgbClr val="191919"/>
                </a:solidFill>
                <a:highlight>
                  <a:srgbClr val="FFCC00"/>
                </a:highlight>
                <a:latin typeface="Calisto MT" panose="02040603050505030304" pitchFamily="18" charset="0"/>
              </a:rPr>
              <a:t>salaries </a:t>
            </a:r>
            <a:r>
              <a:rPr lang="en-US" sz="1600" b="0" i="0" dirty="0">
                <a:solidFill>
                  <a:srgbClr val="191919"/>
                </a:solidFill>
                <a:effectLst/>
                <a:highlight>
                  <a:srgbClr val="FFCC00"/>
                </a:highlight>
                <a:latin typeface="Calisto MT" panose="02040603050505030304" pitchFamily="18" charset="0"/>
              </a:rPr>
              <a:t>that will be involved in the service center activities </a:t>
            </a:r>
          </a:p>
          <a:p>
            <a:pPr lvl="1"/>
            <a:r>
              <a:rPr lang="en-US" sz="1400" b="0" i="0" dirty="0">
                <a:solidFill>
                  <a:srgbClr val="191919"/>
                </a:solidFill>
                <a:effectLst/>
                <a:latin typeface="Calisto MT" panose="02040603050505030304" pitchFamily="18" charset="0"/>
              </a:rPr>
              <a:t>OSP- Cost Accounting Unit has built the Rate Development Spreadsheet, so that corresponding fringe is included with salaries.</a:t>
            </a:r>
          </a:p>
          <a:p>
            <a:r>
              <a:rPr lang="en-US" sz="1600" dirty="0">
                <a:latin typeface="Calisto MT" panose="02040603050505030304" pitchFamily="18" charset="0"/>
              </a:rPr>
              <a:t>Do </a:t>
            </a:r>
            <a:r>
              <a:rPr lang="en-US" sz="1600" u="sng" dirty="0">
                <a:latin typeface="Calisto MT" panose="02040603050505030304" pitchFamily="18" charset="0"/>
              </a:rPr>
              <a:t>NOT</a:t>
            </a:r>
            <a:r>
              <a:rPr lang="en-US" sz="1600" dirty="0">
                <a:latin typeface="Calisto MT" panose="02040603050505030304" pitchFamily="18" charset="0"/>
              </a:rPr>
              <a:t> include any </a:t>
            </a:r>
            <a:r>
              <a:rPr lang="en-US" sz="1600" b="0" i="0" dirty="0">
                <a:solidFill>
                  <a:srgbClr val="191919"/>
                </a:solidFill>
                <a:effectLst/>
                <a:latin typeface="Calisto MT" panose="02040603050505030304" pitchFamily="18" charset="0"/>
              </a:rPr>
              <a:t>personnel time that is </a:t>
            </a:r>
            <a:r>
              <a:rPr lang="en-US" sz="1600" b="0" i="0" dirty="0">
                <a:solidFill>
                  <a:srgbClr val="191919"/>
                </a:solidFill>
                <a:effectLst/>
                <a:highlight>
                  <a:srgbClr val="FFCC00"/>
                </a:highlight>
                <a:latin typeface="Calisto MT" panose="02040603050505030304" pitchFamily="18" charset="0"/>
              </a:rPr>
              <a:t>already dedicated to sponsored projects</a:t>
            </a:r>
            <a:r>
              <a:rPr lang="en-US" sz="1600" b="0" i="0" dirty="0">
                <a:solidFill>
                  <a:srgbClr val="191919"/>
                </a:solidFill>
                <a:effectLst/>
                <a:latin typeface="Calisto MT" panose="02040603050505030304" pitchFamily="18" charset="0"/>
              </a:rPr>
              <a:t>, this is considered double-charging.</a:t>
            </a:r>
          </a:p>
          <a:p>
            <a:r>
              <a:rPr lang="en-US" sz="1600" b="0" i="0" dirty="0">
                <a:solidFill>
                  <a:srgbClr val="191919"/>
                </a:solidFill>
                <a:effectLst/>
                <a:highlight>
                  <a:srgbClr val="FFCC00"/>
                </a:highlight>
                <a:latin typeface="Calisto MT" panose="02040603050505030304" pitchFamily="18" charset="0"/>
              </a:rPr>
              <a:t>Include administrative staff who are dedicated to support the service center. </a:t>
            </a:r>
            <a:r>
              <a:rPr lang="en-US" sz="1600" b="0" i="0" dirty="0">
                <a:solidFill>
                  <a:srgbClr val="191919"/>
                </a:solidFill>
                <a:effectLst/>
                <a:latin typeface="Calisto MT" panose="02040603050505030304" pitchFamily="18" charset="0"/>
              </a:rPr>
              <a:t>This is considered “center management” and is accounted for as a cost to the</a:t>
            </a:r>
            <a:r>
              <a:rPr lang="en-US" sz="1600" dirty="0">
                <a:solidFill>
                  <a:srgbClr val="191919"/>
                </a:solidFill>
                <a:latin typeface="Calisto MT" panose="02040603050505030304" pitchFamily="18" charset="0"/>
              </a:rPr>
              <a:t> service </a:t>
            </a:r>
            <a:r>
              <a:rPr lang="en-US" sz="1600" b="0" i="0" dirty="0">
                <a:solidFill>
                  <a:srgbClr val="191919"/>
                </a:solidFill>
                <a:effectLst/>
                <a:latin typeface="Calisto MT" panose="02040603050505030304" pitchFamily="18" charset="0"/>
              </a:rPr>
              <a:t>center.</a:t>
            </a:r>
            <a:endParaRPr lang="en-US" sz="1600" dirty="0">
              <a:latin typeface="Calisto MT" panose="02040603050505030304" pitchFamily="18" charset="0"/>
            </a:endParaRPr>
          </a:p>
          <a:p>
            <a:endParaRPr lang="en-US" sz="1600" dirty="0">
              <a:latin typeface="Calisto MT" panose="02040603050505030304" pitchFamily="18" charset="0"/>
            </a:endParaRPr>
          </a:p>
          <a:p>
            <a:pPr marL="0" indent="0">
              <a:buNone/>
            </a:pPr>
            <a:r>
              <a:rPr lang="en-US" sz="1600" dirty="0">
                <a:latin typeface="Calisto MT" panose="02040603050505030304" pitchFamily="18" charset="0"/>
              </a:rPr>
              <a:t>Once all salaries have been identified:</a:t>
            </a:r>
          </a:p>
          <a:p>
            <a:r>
              <a:rPr lang="en-US" sz="1600" dirty="0">
                <a:latin typeface="Calisto MT" panose="02040603050505030304" pitchFamily="18" charset="0"/>
              </a:rPr>
              <a:t>D</a:t>
            </a:r>
            <a:r>
              <a:rPr lang="en-US" sz="1600" b="0" i="0" dirty="0">
                <a:solidFill>
                  <a:srgbClr val="191919"/>
                </a:solidFill>
                <a:effectLst/>
                <a:latin typeface="Calisto MT" panose="02040603050505030304" pitchFamily="18" charset="0"/>
              </a:rPr>
              <a:t>etermine % of effort that participating staff will devote to the service center vs. other duties </a:t>
            </a:r>
          </a:p>
          <a:p>
            <a:pPr lvl="1"/>
            <a:r>
              <a:rPr lang="en-US" sz="1400" dirty="0">
                <a:latin typeface="Calisto MT" panose="02040603050505030304" pitchFamily="18" charset="0"/>
              </a:rPr>
              <a:t>Each salary </a:t>
            </a:r>
            <a:r>
              <a:rPr lang="en-US" sz="1000" dirty="0">
                <a:latin typeface="Calisto MT" panose="02040603050505030304" pitchFamily="18" charset="0"/>
              </a:rPr>
              <a:t>(including fringe benefits) </a:t>
            </a:r>
            <a:r>
              <a:rPr lang="en-US" sz="1400" dirty="0">
                <a:latin typeface="Calisto MT" panose="02040603050505030304" pitchFamily="18" charset="0"/>
              </a:rPr>
              <a:t>relates to a specific </a:t>
            </a:r>
            <a:r>
              <a:rPr lang="en-US" sz="1400" b="1" i="1" dirty="0">
                <a:latin typeface="Calisto MT" panose="02040603050505030304" pitchFamily="18" charset="0"/>
              </a:rPr>
              <a:t>skillset</a:t>
            </a:r>
            <a:r>
              <a:rPr lang="en-US" sz="1400" dirty="0">
                <a:latin typeface="Calisto MT" panose="02040603050505030304" pitchFamily="18" charset="0"/>
              </a:rPr>
              <a:t> which can be utilized to benefit one or multiple funding sources.</a:t>
            </a:r>
          </a:p>
          <a:p>
            <a:pPr marL="457200" lvl="1" indent="0">
              <a:buNone/>
            </a:pPr>
            <a:endParaRPr lang="en-US" sz="1400" dirty="0">
              <a:latin typeface="Calisto MT" panose="02040603050505030304" pitchFamily="18" charset="0"/>
            </a:endParaRPr>
          </a:p>
          <a:p>
            <a:pPr marL="457200" lvl="1" indent="0">
              <a:buNone/>
            </a:pPr>
            <a:r>
              <a:rPr lang="en-US" sz="1400" dirty="0">
                <a:latin typeface="Calisto MT" panose="02040603050505030304" pitchFamily="18" charset="0"/>
              </a:rPr>
              <a:t>Example:</a:t>
            </a:r>
          </a:p>
          <a:p>
            <a:pPr lvl="1"/>
            <a:r>
              <a:rPr lang="en-US" sz="1300" dirty="0">
                <a:latin typeface="Calisto MT" panose="02040603050505030304" pitchFamily="18" charset="0"/>
              </a:rPr>
              <a:t>The amount of benefit each funding source receives may be different than how it is actually paid.</a:t>
            </a:r>
          </a:p>
          <a:p>
            <a:pPr lvl="3"/>
            <a:r>
              <a:rPr lang="en-US" sz="1200" b="1" dirty="0">
                <a:latin typeface="Calisto MT" panose="02040603050505030304" pitchFamily="18" charset="0"/>
              </a:rPr>
              <a:t>Consider the following 2 scenarios (both are acceptable methods): 	</a:t>
            </a:r>
          </a:p>
          <a:p>
            <a:pPr lvl="4"/>
            <a:r>
              <a:rPr lang="en-US" sz="1200" i="1" u="sng" dirty="0">
                <a:latin typeface="Calisto MT" panose="02040603050505030304" pitchFamily="18" charset="0"/>
              </a:rPr>
              <a:t>Scenario 1</a:t>
            </a:r>
            <a:r>
              <a:rPr lang="en-US" sz="1200" dirty="0">
                <a:latin typeface="Calisto MT" panose="02040603050505030304" pitchFamily="18" charset="0"/>
              </a:rPr>
              <a:t>: the benefit to the funding source (and activity) matches how the salary was paid. </a:t>
            </a:r>
          </a:p>
          <a:p>
            <a:pPr lvl="5"/>
            <a:r>
              <a:rPr lang="en-US" sz="1000" dirty="0">
                <a:latin typeface="Calisto MT" panose="02040603050505030304" pitchFamily="18" charset="0"/>
              </a:rPr>
              <a:t>Example: Jane is paid 50% from the service center and 50% from the department. Her effort is spent 50% on service center work and 50% on department work.</a:t>
            </a:r>
          </a:p>
          <a:p>
            <a:pPr lvl="4"/>
            <a:r>
              <a:rPr lang="en-US" sz="1200" i="1" u="sng" dirty="0">
                <a:latin typeface="Calisto MT" panose="02040603050505030304" pitchFamily="18" charset="0"/>
              </a:rPr>
              <a:t>Scenario 2</a:t>
            </a:r>
            <a:r>
              <a:rPr lang="en-US" sz="1200" dirty="0">
                <a:latin typeface="Calisto MT" panose="02040603050505030304" pitchFamily="18" charset="0"/>
              </a:rPr>
              <a:t>: the benefit to the funding source (and activity) does not match how the salary was paid (this is called a subsidy).</a:t>
            </a:r>
          </a:p>
          <a:p>
            <a:pPr lvl="5"/>
            <a:r>
              <a:rPr lang="en-US" sz="1000" dirty="0">
                <a:latin typeface="Calisto MT" panose="02040603050505030304" pitchFamily="18" charset="0"/>
              </a:rPr>
              <a:t>The example for this is seen in prior subsidizing slide #7</a:t>
            </a:r>
          </a:p>
        </p:txBody>
      </p:sp>
      <p:pic>
        <p:nvPicPr>
          <p:cNvPr id="6" name="Picture 5">
            <a:extLst>
              <a:ext uri="{FF2B5EF4-FFF2-40B4-BE49-F238E27FC236}">
                <a16:creationId xmlns:a16="http://schemas.microsoft.com/office/drawing/2014/main" id="{B704366C-B0D7-BCD4-5B5B-70868EFB7B26}"/>
              </a:ext>
            </a:extLst>
          </p:cNvPr>
          <p:cNvPicPr>
            <a:picLocks noChangeAspect="1"/>
          </p:cNvPicPr>
          <p:nvPr/>
        </p:nvPicPr>
        <p:blipFill>
          <a:blip r:embed="rId2"/>
          <a:stretch>
            <a:fillRect/>
          </a:stretch>
        </p:blipFill>
        <p:spPr>
          <a:xfrm>
            <a:off x="7948012" y="308462"/>
            <a:ext cx="3305697" cy="1109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8271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106779" cy="1090696"/>
          </a:xfrm>
        </p:spPr>
        <p:txBody>
          <a:bodyPr>
            <a:normAutofit/>
          </a:bodyPr>
          <a:lstStyle/>
          <a:p>
            <a:pPr algn="ctr"/>
            <a:r>
              <a:rPr lang="en-US" sz="3200" b="1" dirty="0">
                <a:latin typeface="Baskerville Old Face" panose="02020602080505020303" pitchFamily="18" charset="0"/>
              </a:rPr>
              <a:t>Operating Expenses </a:t>
            </a:r>
            <a:br>
              <a:rPr lang="en-US" sz="3200" b="1" dirty="0">
                <a:latin typeface="Baskerville Old Face" panose="02020602080505020303" pitchFamily="18" charset="0"/>
              </a:rPr>
            </a:br>
            <a:r>
              <a:rPr lang="en-US" sz="1100" dirty="0">
                <a:latin typeface="Calisto MT" panose="02040603050505030304" pitchFamily="18" charset="0"/>
              </a:rPr>
              <a:t>(all expenses other than salary and equipment &gt; 5k which are included in separate sections)</a:t>
            </a:r>
          </a:p>
        </p:txBody>
      </p:sp>
      <p:sp>
        <p:nvSpPr>
          <p:cNvPr id="3" name="Content Placeholder 2"/>
          <p:cNvSpPr>
            <a:spLocks noGrp="1"/>
          </p:cNvSpPr>
          <p:nvPr>
            <p:ph idx="1"/>
          </p:nvPr>
        </p:nvSpPr>
        <p:spPr>
          <a:xfrm>
            <a:off x="1118706" y="1583500"/>
            <a:ext cx="9042175" cy="4408226"/>
          </a:xfrm>
        </p:spPr>
        <p:txBody>
          <a:bodyPr>
            <a:normAutofit lnSpcReduction="10000"/>
          </a:bodyPr>
          <a:lstStyle/>
          <a:p>
            <a:r>
              <a:rPr lang="en-US" sz="1600" dirty="0">
                <a:latin typeface="Calisto MT" panose="02040603050505030304" pitchFamily="18" charset="0"/>
              </a:rPr>
              <a:t>Service center operating expenses are </a:t>
            </a:r>
            <a:r>
              <a:rPr lang="en-US" sz="1600" dirty="0">
                <a:highlight>
                  <a:srgbClr val="FFCC00"/>
                </a:highlight>
                <a:latin typeface="Calisto MT" panose="02040603050505030304" pitchFamily="18" charset="0"/>
              </a:rPr>
              <a:t>regular expenses that are incurred as a result of providing the service. </a:t>
            </a:r>
          </a:p>
          <a:p>
            <a:pPr lvl="1"/>
            <a:r>
              <a:rPr lang="en-US" sz="1400" b="0" i="0" dirty="0">
                <a:solidFill>
                  <a:srgbClr val="191919"/>
                </a:solidFill>
                <a:effectLst/>
                <a:latin typeface="Calisto MT" panose="02040603050505030304" pitchFamily="18" charset="0"/>
              </a:rPr>
              <a:t>These include </a:t>
            </a:r>
            <a:r>
              <a:rPr lang="en-US" sz="1400" b="1" i="0" dirty="0">
                <a:solidFill>
                  <a:srgbClr val="191919"/>
                </a:solidFill>
                <a:effectLst/>
                <a:latin typeface="Calisto MT" panose="02040603050505030304" pitchFamily="18" charset="0"/>
              </a:rPr>
              <a:t>fixed</a:t>
            </a:r>
            <a:r>
              <a:rPr lang="en-US" sz="1400" b="0" i="0" dirty="0">
                <a:solidFill>
                  <a:srgbClr val="191919"/>
                </a:solidFill>
                <a:effectLst/>
                <a:latin typeface="Calisto MT" panose="02040603050505030304" pitchFamily="18" charset="0"/>
              </a:rPr>
              <a:t> (i.e. service contracts) and </a:t>
            </a:r>
            <a:r>
              <a:rPr lang="en-US" sz="1400" b="1" i="0" dirty="0">
                <a:solidFill>
                  <a:srgbClr val="191919"/>
                </a:solidFill>
                <a:effectLst/>
                <a:latin typeface="Calisto MT" panose="02040603050505030304" pitchFamily="18" charset="0"/>
              </a:rPr>
              <a:t>variable</a:t>
            </a:r>
            <a:r>
              <a:rPr lang="en-US" sz="1400" b="0" i="0" dirty="0">
                <a:solidFill>
                  <a:srgbClr val="191919"/>
                </a:solidFill>
                <a:effectLst/>
                <a:latin typeface="Calisto MT" panose="02040603050505030304" pitchFamily="18" charset="0"/>
              </a:rPr>
              <a:t> (i.e. consumables) expenses incurred to provide the services or products.</a:t>
            </a:r>
            <a:endParaRPr lang="en-US" sz="1400" dirty="0">
              <a:latin typeface="Calisto MT" panose="02040603050505030304" pitchFamily="18" charset="0"/>
            </a:endParaRPr>
          </a:p>
          <a:p>
            <a:r>
              <a:rPr lang="en-US" sz="1600" dirty="0">
                <a:latin typeface="Calisto MT" panose="02040603050505030304" pitchFamily="18" charset="0"/>
              </a:rPr>
              <a:t>Each operating expense may be paid differently from how it benefits the service center activities. </a:t>
            </a:r>
          </a:p>
          <a:p>
            <a:r>
              <a:rPr lang="en-US" sz="1600" dirty="0">
                <a:latin typeface="Calisto MT" panose="02040603050505030304" pitchFamily="18" charset="0"/>
              </a:rPr>
              <a:t>Operating expenses are paid in a similar way to our salary examples.</a:t>
            </a:r>
          </a:p>
          <a:p>
            <a:pPr lvl="1"/>
            <a:r>
              <a:rPr lang="en-US" sz="1400" dirty="0">
                <a:latin typeface="Calisto MT" panose="02040603050505030304" pitchFamily="18" charset="0"/>
              </a:rPr>
              <a:t>They will either be:</a:t>
            </a:r>
          </a:p>
          <a:p>
            <a:pPr lvl="2"/>
            <a:r>
              <a:rPr lang="en-US" sz="1000" dirty="0">
                <a:latin typeface="Calisto MT" panose="02040603050505030304" pitchFamily="18" charset="0"/>
              </a:rPr>
              <a:t>Paid from the service center or Paid from the departmental funds (subsidized)</a:t>
            </a:r>
          </a:p>
          <a:p>
            <a:pPr lvl="1"/>
            <a:endParaRPr lang="en-US" sz="1400" dirty="0">
              <a:latin typeface="Calisto MT" panose="02040603050505030304" pitchFamily="18" charset="0"/>
            </a:endParaRPr>
          </a:p>
          <a:p>
            <a:pPr lvl="1"/>
            <a:endParaRPr lang="en-US" sz="1400" dirty="0">
              <a:latin typeface="Calisto MT" panose="02040603050505030304" pitchFamily="18" charset="0"/>
            </a:endParaRPr>
          </a:p>
          <a:p>
            <a:pPr lvl="1"/>
            <a:endParaRPr lang="en-US" sz="1400" dirty="0">
              <a:latin typeface="Calisto MT" panose="02040603050505030304" pitchFamily="18" charset="0"/>
            </a:endParaRPr>
          </a:p>
          <a:p>
            <a:pPr marL="457200" lvl="1" indent="0">
              <a:buNone/>
            </a:pPr>
            <a:r>
              <a:rPr lang="en-US" sz="1400" b="1" u="sng" dirty="0">
                <a:latin typeface="Calisto MT" panose="02040603050505030304" pitchFamily="18" charset="0"/>
              </a:rPr>
              <a:t>Service Center Rate Development Spreadsheet</a:t>
            </a:r>
          </a:p>
          <a:p>
            <a:r>
              <a:rPr lang="en-US" sz="1400" dirty="0">
                <a:solidFill>
                  <a:srgbClr val="191919"/>
                </a:solidFill>
                <a:latin typeface="Calisto MT" panose="02040603050505030304" pitchFamily="18" charset="0"/>
              </a:rPr>
              <a:t>E</a:t>
            </a:r>
            <a:r>
              <a:rPr lang="en-US" sz="1400" b="0" i="0" dirty="0">
                <a:solidFill>
                  <a:srgbClr val="191919"/>
                </a:solidFill>
                <a:effectLst/>
                <a:latin typeface="Calisto MT" panose="02040603050505030304" pitchFamily="18" charset="0"/>
              </a:rPr>
              <a:t>xpense history is used from prior fiscal year as a basis for estimating expenditures.</a:t>
            </a:r>
          </a:p>
          <a:p>
            <a:r>
              <a:rPr lang="en-US" sz="1400" b="0" i="0" dirty="0">
                <a:solidFill>
                  <a:srgbClr val="191919"/>
                </a:solidFill>
                <a:effectLst/>
                <a:latin typeface="Calisto MT" panose="02040603050505030304" pitchFamily="18" charset="0"/>
              </a:rPr>
              <a:t>Prorate components or parts, not including capital equipment, that are not purchased annually but will eventually need replacement.</a:t>
            </a:r>
          </a:p>
          <a:p>
            <a:pPr lvl="1"/>
            <a:r>
              <a:rPr lang="en-US" sz="1000" b="0" i="0" dirty="0">
                <a:solidFill>
                  <a:srgbClr val="191919"/>
                </a:solidFill>
                <a:effectLst/>
                <a:latin typeface="Calisto MT" panose="02040603050505030304" pitchFamily="18" charset="0"/>
              </a:rPr>
              <a:t>When prorating expenses these need to be expected cost (actually known – not hypothetical) that will be incurred within the next fiscal year or two. The calculation should be based on quotes or detailed analysis and have a reasonability check that these cost are within what the rate can sustain (</a:t>
            </a:r>
            <a:r>
              <a:rPr lang="en-US" sz="1000" dirty="0">
                <a:solidFill>
                  <a:srgbClr val="191919"/>
                </a:solidFill>
                <a:latin typeface="Calisto MT" panose="02040603050505030304" pitchFamily="18" charset="0"/>
              </a:rPr>
              <a:t>or have prior approval that subsidy will cover portion of cost).</a:t>
            </a:r>
            <a:endParaRPr lang="en-US" sz="1000" b="0" i="0" dirty="0">
              <a:solidFill>
                <a:srgbClr val="191919"/>
              </a:solidFill>
              <a:effectLst/>
              <a:latin typeface="Calisto MT" panose="02040603050505030304" pitchFamily="18" charset="0"/>
            </a:endParaRPr>
          </a:p>
          <a:p>
            <a:pPr lvl="1"/>
            <a:endParaRPr lang="en-US" sz="1400" dirty="0">
              <a:latin typeface="Calisto MT" panose="02040603050505030304" pitchFamily="18" charset="0"/>
            </a:endParaRPr>
          </a:p>
        </p:txBody>
      </p:sp>
      <p:pic>
        <p:nvPicPr>
          <p:cNvPr id="5" name="Picture 4">
            <a:extLst>
              <a:ext uri="{FF2B5EF4-FFF2-40B4-BE49-F238E27FC236}">
                <a16:creationId xmlns:a16="http://schemas.microsoft.com/office/drawing/2014/main" id="{772E7EFD-1025-3A32-6BDC-00F3A844F37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rot="714372">
            <a:off x="10236100" y="4524006"/>
            <a:ext cx="964765" cy="1508991"/>
          </a:xfrm>
          <a:prstGeom prst="ellipse">
            <a:avLst/>
          </a:prstGeom>
          <a:ln>
            <a:noFill/>
          </a:ln>
          <a:effectLst>
            <a:softEdge rad="112500"/>
          </a:effectLst>
        </p:spPr>
      </p:pic>
    </p:spTree>
    <p:extLst>
      <p:ext uri="{BB962C8B-B14F-4D97-AF65-F5344CB8AC3E}">
        <p14:creationId xmlns:p14="http://schemas.microsoft.com/office/powerpoint/2010/main" val="190067991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874" y="403058"/>
            <a:ext cx="6322594" cy="1064795"/>
          </a:xfrm>
        </p:spPr>
        <p:txBody>
          <a:bodyPr>
            <a:noAutofit/>
          </a:bodyPr>
          <a:lstStyle/>
          <a:p>
            <a:r>
              <a:rPr lang="en-US" sz="3200" b="1" dirty="0">
                <a:latin typeface="Baskerville Old Face" panose="02020602080505020303" pitchFamily="18" charset="0"/>
              </a:rPr>
              <a:t>How the operating expenses are paid</a:t>
            </a:r>
            <a:r>
              <a:rPr lang="en-US" sz="3200" dirty="0">
                <a:latin typeface="Baskerville Old Face" panose="02020602080505020303" pitchFamily="18" charset="0"/>
              </a:rPr>
              <a:t>:</a:t>
            </a:r>
            <a:br>
              <a:rPr lang="en-US" sz="4000" dirty="0"/>
            </a:br>
            <a:endParaRPr lang="en-US" sz="4000" dirty="0"/>
          </a:p>
        </p:txBody>
      </p:sp>
      <p:sp>
        <p:nvSpPr>
          <p:cNvPr id="3" name="Content Placeholder 2"/>
          <p:cNvSpPr>
            <a:spLocks noGrp="1"/>
          </p:cNvSpPr>
          <p:nvPr>
            <p:ph type="subTitle" idx="1"/>
          </p:nvPr>
        </p:nvSpPr>
        <p:spPr>
          <a:xfrm>
            <a:off x="1524000" y="1156309"/>
            <a:ext cx="9144000" cy="3957005"/>
          </a:xfrm>
        </p:spPr>
        <p:txBody>
          <a:bodyPr>
            <a:normAutofit fontScale="70000" lnSpcReduction="20000"/>
          </a:bodyPr>
          <a:lstStyle/>
          <a:p>
            <a:pPr algn="l"/>
            <a:endParaRPr lang="en-US" sz="2400" dirty="0"/>
          </a:p>
          <a:p>
            <a:pPr marL="0" lvl="1" algn="l">
              <a:spcBef>
                <a:spcPts val="1000"/>
              </a:spcBef>
            </a:pPr>
            <a:r>
              <a:rPr lang="en-US" sz="2300" b="1" dirty="0">
                <a:latin typeface="Calisto MT" panose="02040603050505030304" pitchFamily="18" charset="0"/>
              </a:rPr>
              <a:t>Paid by the Service Center</a:t>
            </a:r>
            <a:r>
              <a:rPr lang="en-US" sz="2300" dirty="0">
                <a:latin typeface="Calisto MT" panose="02040603050505030304" pitchFamily="18" charset="0"/>
              </a:rPr>
              <a:t>: </a:t>
            </a:r>
          </a:p>
          <a:p>
            <a:pPr marL="342900" lvl="1" indent="-342900" algn="l">
              <a:spcBef>
                <a:spcPts val="1000"/>
              </a:spcBef>
              <a:buFont typeface="Arial" panose="020B0604020202020204" pitchFamily="34" charset="0"/>
              <a:buChar char="•"/>
            </a:pPr>
            <a:r>
              <a:rPr lang="en-US" dirty="0">
                <a:latin typeface="Calisto MT" panose="02040603050505030304" pitchFamily="18" charset="0"/>
              </a:rPr>
              <a:t>This portion of the operating expenses are </a:t>
            </a:r>
            <a:r>
              <a:rPr lang="en-US" dirty="0">
                <a:highlight>
                  <a:srgbClr val="FFCC00"/>
                </a:highlight>
                <a:latin typeface="Calisto MT" panose="02040603050505030304" pitchFamily="18" charset="0"/>
              </a:rPr>
              <a:t>incurred to provide services to customers. </a:t>
            </a:r>
          </a:p>
          <a:p>
            <a:pPr marL="342900" lvl="1" indent="-342900" algn="l">
              <a:spcBef>
                <a:spcPts val="1000"/>
              </a:spcBef>
              <a:buFont typeface="Arial" panose="020B0604020202020204" pitchFamily="34" charset="0"/>
              <a:buChar char="•"/>
            </a:pPr>
            <a:r>
              <a:rPr lang="en-US" dirty="0">
                <a:latin typeface="Calisto MT" panose="02040603050505030304" pitchFamily="18" charset="0"/>
              </a:rPr>
              <a:t>If there were </a:t>
            </a:r>
            <a:r>
              <a:rPr lang="en-US" u="sng" dirty="0">
                <a:latin typeface="Calisto MT" panose="02040603050505030304" pitchFamily="18" charset="0"/>
              </a:rPr>
              <a:t>NO</a:t>
            </a:r>
            <a:r>
              <a:rPr lang="en-US" dirty="0">
                <a:latin typeface="Calisto MT" panose="02040603050505030304" pitchFamily="18" charset="0"/>
              </a:rPr>
              <a:t> service center activity, </a:t>
            </a:r>
            <a:r>
              <a:rPr lang="en-US" dirty="0">
                <a:highlight>
                  <a:srgbClr val="FFCC00"/>
                </a:highlight>
                <a:latin typeface="Calisto MT" panose="02040603050505030304" pitchFamily="18" charset="0"/>
              </a:rPr>
              <a:t>these expenses would not occur. </a:t>
            </a:r>
          </a:p>
          <a:p>
            <a:pPr marL="342900" lvl="1" indent="-342900" algn="l">
              <a:spcBef>
                <a:spcPts val="1000"/>
              </a:spcBef>
              <a:buFont typeface="Arial" panose="020B0604020202020204" pitchFamily="34" charset="0"/>
              <a:buChar char="•"/>
            </a:pPr>
            <a:r>
              <a:rPr lang="en-US" dirty="0">
                <a:latin typeface="Calisto MT" panose="02040603050505030304" pitchFamily="18" charset="0"/>
              </a:rPr>
              <a:t>The costs are passed on to the customers through the rate.</a:t>
            </a:r>
          </a:p>
          <a:p>
            <a:pPr algn="l"/>
            <a:endParaRPr lang="en-US" sz="2000" dirty="0">
              <a:latin typeface="Calisto MT" panose="02040603050505030304" pitchFamily="18" charset="0"/>
            </a:endParaRPr>
          </a:p>
          <a:p>
            <a:pPr marL="0" lvl="1" algn="l">
              <a:spcBef>
                <a:spcPts val="1000"/>
              </a:spcBef>
            </a:pPr>
            <a:r>
              <a:rPr lang="en-US" sz="2300" b="1" dirty="0">
                <a:latin typeface="Calisto MT" panose="02040603050505030304" pitchFamily="18" charset="0"/>
              </a:rPr>
              <a:t>Paid by the Department</a:t>
            </a:r>
            <a:r>
              <a:rPr lang="en-US" sz="2300" dirty="0">
                <a:latin typeface="Calisto MT" panose="02040603050505030304" pitchFamily="18" charset="0"/>
              </a:rPr>
              <a:t>: </a:t>
            </a:r>
          </a:p>
          <a:p>
            <a:pPr marL="342900" lvl="1" indent="-342900" algn="l">
              <a:spcBef>
                <a:spcPts val="1000"/>
              </a:spcBef>
              <a:buFont typeface="Arial" panose="020B0604020202020204" pitchFamily="34" charset="0"/>
              <a:buChar char="•"/>
            </a:pPr>
            <a:r>
              <a:rPr lang="en-US" dirty="0">
                <a:latin typeface="Calisto MT" panose="02040603050505030304" pitchFamily="18" charset="0"/>
              </a:rPr>
              <a:t>This portion of the operating expenses is </a:t>
            </a:r>
            <a:r>
              <a:rPr lang="en-US" dirty="0">
                <a:highlight>
                  <a:srgbClr val="FFCC00"/>
                </a:highlight>
                <a:latin typeface="Calisto MT" panose="02040603050505030304" pitchFamily="18" charset="0"/>
              </a:rPr>
              <a:t>considered a subsidy to the service center</a:t>
            </a:r>
            <a:r>
              <a:rPr lang="en-US" dirty="0">
                <a:latin typeface="Calisto MT" panose="02040603050505030304" pitchFamily="18" charset="0"/>
              </a:rPr>
              <a:t>. </a:t>
            </a:r>
          </a:p>
          <a:p>
            <a:pPr marL="342900" lvl="1" indent="-342900" algn="l">
              <a:spcBef>
                <a:spcPts val="1000"/>
              </a:spcBef>
              <a:buFont typeface="Arial" panose="020B0604020202020204" pitchFamily="34" charset="0"/>
              <a:buChar char="•"/>
            </a:pPr>
            <a:r>
              <a:rPr lang="en-US" dirty="0">
                <a:latin typeface="Calisto MT" panose="02040603050505030304" pitchFamily="18" charset="0"/>
              </a:rPr>
              <a:t>These expenses can also be departmental expenditures which are unrelated to the service center’s activity. </a:t>
            </a:r>
          </a:p>
          <a:p>
            <a:pPr marL="342900" lvl="1" indent="-342900" algn="l">
              <a:spcBef>
                <a:spcPts val="1000"/>
              </a:spcBef>
              <a:buFont typeface="Arial" panose="020B0604020202020204" pitchFamily="34" charset="0"/>
              <a:buChar char="•"/>
            </a:pPr>
            <a:r>
              <a:rPr lang="en-US" dirty="0">
                <a:highlight>
                  <a:srgbClr val="FFCC00"/>
                </a:highlight>
                <a:latin typeface="Calisto MT" panose="02040603050505030304" pitchFamily="18" charset="0"/>
              </a:rPr>
              <a:t>If service center costs are paid from departmental funds, the costs are not passed on to the internal customers,</a:t>
            </a:r>
            <a:r>
              <a:rPr lang="en-US" dirty="0">
                <a:latin typeface="Calisto MT" panose="02040603050505030304" pitchFamily="18" charset="0"/>
              </a:rPr>
              <a:t> but they are reflected in the worksheet as a subsidized cost.</a:t>
            </a:r>
          </a:p>
          <a:p>
            <a:pPr algn="l"/>
            <a:endParaRPr lang="en-US" sz="2400" dirty="0"/>
          </a:p>
          <a:p>
            <a:pPr algn="l"/>
            <a:r>
              <a:rPr lang="en-US" sz="2400" dirty="0"/>
              <a:t> </a:t>
            </a:r>
          </a:p>
        </p:txBody>
      </p:sp>
    </p:spTree>
    <p:extLst>
      <p:ext uri="{BB962C8B-B14F-4D97-AF65-F5344CB8AC3E}">
        <p14:creationId xmlns:p14="http://schemas.microsoft.com/office/powerpoint/2010/main" val="1590662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957" y="110869"/>
            <a:ext cx="5487111" cy="1325563"/>
          </a:xfrm>
        </p:spPr>
        <p:txBody>
          <a:bodyPr>
            <a:normAutofit/>
          </a:bodyPr>
          <a:lstStyle/>
          <a:p>
            <a:r>
              <a:rPr lang="en-US" sz="3200" b="1" dirty="0">
                <a:latin typeface="Baskerville Old Face" panose="02020602080505020303" pitchFamily="18" charset="0"/>
              </a:rPr>
              <a:t>Capital Equipment</a:t>
            </a:r>
          </a:p>
        </p:txBody>
      </p:sp>
      <p:sp>
        <p:nvSpPr>
          <p:cNvPr id="3" name="Content Placeholder 2"/>
          <p:cNvSpPr>
            <a:spLocks noGrp="1"/>
          </p:cNvSpPr>
          <p:nvPr>
            <p:ph idx="1"/>
          </p:nvPr>
        </p:nvSpPr>
        <p:spPr>
          <a:xfrm>
            <a:off x="1340811" y="1059058"/>
            <a:ext cx="10515600" cy="2658701"/>
          </a:xfrm>
        </p:spPr>
        <p:txBody>
          <a:bodyPr>
            <a:normAutofit fontScale="25000" lnSpcReduction="20000"/>
          </a:bodyPr>
          <a:lstStyle/>
          <a:p>
            <a:r>
              <a:rPr lang="en-US" sz="4400" dirty="0">
                <a:latin typeface="Calisto MT" panose="02040603050505030304" pitchFamily="18" charset="0"/>
              </a:rPr>
              <a:t>Capital equipment are </a:t>
            </a:r>
            <a:r>
              <a:rPr lang="en-US" sz="4400" dirty="0">
                <a:highlight>
                  <a:srgbClr val="FFCC00"/>
                </a:highlight>
                <a:latin typeface="Calisto MT" panose="02040603050505030304" pitchFamily="18" charset="0"/>
              </a:rPr>
              <a:t>items that have a value equal to or greater than $5,000 and a useful life greater than one year</a:t>
            </a:r>
            <a:r>
              <a:rPr lang="en-US" sz="4400" dirty="0">
                <a:latin typeface="Calisto MT" panose="02040603050505030304" pitchFamily="18" charset="0"/>
              </a:rPr>
              <a:t>. </a:t>
            </a:r>
          </a:p>
          <a:p>
            <a:r>
              <a:rPr lang="en-US" sz="4400" dirty="0">
                <a:highlight>
                  <a:srgbClr val="FFCC00"/>
                </a:highlight>
                <a:latin typeface="Calisto MT" panose="02040603050505030304" pitchFamily="18" charset="0"/>
              </a:rPr>
              <a:t>Equipment used in the course of service center business should be listed in the worksheet regardless of where it was purchased</a:t>
            </a:r>
            <a:r>
              <a:rPr lang="en-US" sz="4400" dirty="0">
                <a:latin typeface="Calisto MT" panose="02040603050505030304" pitchFamily="18" charset="0"/>
              </a:rPr>
              <a:t>.</a:t>
            </a:r>
          </a:p>
          <a:p>
            <a:r>
              <a:rPr lang="en-US" sz="4400" dirty="0">
                <a:latin typeface="Calisto MT" panose="02040603050505030304" pitchFamily="18" charset="0"/>
              </a:rPr>
              <a:t>Depreciation of each piece of capital equipment and whether it is passed on through the service center rate will be based on how the equipment is purchased and used. </a:t>
            </a:r>
          </a:p>
          <a:p>
            <a:pPr lvl="1"/>
            <a:endParaRPr lang="en-US" sz="4400" dirty="0">
              <a:latin typeface="Calisto MT" panose="02040603050505030304" pitchFamily="18" charset="0"/>
            </a:endParaRPr>
          </a:p>
          <a:p>
            <a:pPr marL="0" indent="0">
              <a:buNone/>
            </a:pPr>
            <a:r>
              <a:rPr lang="en-US" sz="2900" dirty="0">
                <a:latin typeface="Baskerville Old Face" panose="02020602080505020303" pitchFamily="18" charset="0"/>
              </a:rPr>
              <a:t>	</a:t>
            </a:r>
            <a:r>
              <a:rPr lang="en-US" sz="9600" b="1" dirty="0">
                <a:latin typeface="Baskerville Old Face" panose="02020602080505020303" pitchFamily="18" charset="0"/>
              </a:rPr>
              <a:t>Depreciation</a:t>
            </a:r>
          </a:p>
          <a:p>
            <a:r>
              <a:rPr lang="en-US" sz="4400" dirty="0">
                <a:latin typeface="Calisto MT" panose="02040603050505030304" pitchFamily="18" charset="0"/>
              </a:rPr>
              <a:t>It is calculated by asset accounting at the end of the fiscal year and expensed on UI’s financial statements, which enables service centers to recover this amount for future purchases of service center equipment. </a:t>
            </a:r>
          </a:p>
          <a:p>
            <a:r>
              <a:rPr lang="en-US" sz="4400" dirty="0">
                <a:highlight>
                  <a:srgbClr val="FFCC00"/>
                </a:highlight>
                <a:latin typeface="Calisto MT" panose="02040603050505030304" pitchFamily="18" charset="0"/>
              </a:rPr>
              <a:t>Depreciation for grant funded equipment will be listed on the spreadsheet, but will NOT be calculated into the internal billing rate.</a:t>
            </a:r>
          </a:p>
          <a:p>
            <a:pPr lvl="1"/>
            <a:r>
              <a:rPr lang="en-US" sz="4400" dirty="0">
                <a:latin typeface="Calisto MT" panose="02040603050505030304" pitchFamily="18" charset="0"/>
              </a:rPr>
              <a:t>Salary Operating and Deprec Exp tab – You will see under “Capital Equipment and Depreciation” section that there is a “Unallowable Equipment” column, which is prior to the final total column. This is where you will put the % of how much grant funds were used to purchase the equipment</a:t>
            </a:r>
          </a:p>
          <a:p>
            <a:endParaRPr lang="en-US" sz="4400" dirty="0">
              <a:latin typeface="Calisto MT" panose="02040603050505030304" pitchFamily="18" charset="0"/>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8" y="75694"/>
            <a:ext cx="1395914" cy="1395914"/>
          </a:xfrm>
          <a:prstGeom prst="rect">
            <a:avLst/>
          </a:prstGeom>
        </p:spPr>
      </p:pic>
      <p:pic>
        <p:nvPicPr>
          <p:cNvPr id="5" name="Picture 4">
            <a:extLst>
              <a:ext uri="{FF2B5EF4-FFF2-40B4-BE49-F238E27FC236}">
                <a16:creationId xmlns:a16="http://schemas.microsoft.com/office/drawing/2014/main" id="{B5592A99-8127-03A6-9BF7-1228AA4996CE}"/>
              </a:ext>
            </a:extLst>
          </p:cNvPr>
          <p:cNvPicPr>
            <a:picLocks noChangeAspect="1"/>
          </p:cNvPicPr>
          <p:nvPr/>
        </p:nvPicPr>
        <p:blipFill>
          <a:blip r:embed="rId3"/>
          <a:stretch>
            <a:fillRect/>
          </a:stretch>
        </p:blipFill>
        <p:spPr>
          <a:xfrm>
            <a:off x="2772567" y="3628097"/>
            <a:ext cx="8854842" cy="1834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841EE0D7-4340-1751-CFB0-B7A8A4E8E2FF}"/>
              </a:ext>
            </a:extLst>
          </p:cNvPr>
          <p:cNvSpPr txBox="1"/>
          <p:nvPr/>
        </p:nvSpPr>
        <p:spPr>
          <a:xfrm>
            <a:off x="1461252" y="5570621"/>
            <a:ext cx="10420057" cy="969496"/>
          </a:xfrm>
          <a:prstGeom prst="rect">
            <a:avLst/>
          </a:prstGeom>
          <a:noFill/>
        </p:spPr>
        <p:txBody>
          <a:bodyPr wrap="square">
            <a:spAutoFit/>
          </a:bodyPr>
          <a:lstStyle/>
          <a:p>
            <a:pPr marL="0" indent="0">
              <a:buNone/>
            </a:pPr>
            <a:r>
              <a:rPr lang="en-US" sz="2400" b="1" dirty="0">
                <a:latin typeface="Baskerville Old Face" panose="02020602080505020303" pitchFamily="18" charset="0"/>
              </a:rPr>
              <a:t>	Useful Life</a:t>
            </a:r>
          </a:p>
          <a:p>
            <a:pPr marL="171450" indent="-171450">
              <a:buFont typeface="Arial" panose="020B0604020202020204" pitchFamily="34" charset="0"/>
              <a:buChar char="•"/>
            </a:pPr>
            <a:r>
              <a:rPr lang="en-US" sz="1100" dirty="0">
                <a:latin typeface="Calisto MT" panose="02040603050505030304" pitchFamily="18" charset="0"/>
              </a:rPr>
              <a:t>Asset Accounting will assign a useful life to each asset, which OSP- Cost Accounting Unit uses in the rate development spreadsheet to assist with the depreciation recovery calculation for each asset. </a:t>
            </a:r>
          </a:p>
          <a:p>
            <a:pPr marL="628650" lvl="1" indent="-171450">
              <a:buFont typeface="Arial" panose="020B0604020202020204" pitchFamily="34" charset="0"/>
              <a:buChar char="•"/>
            </a:pPr>
            <a:r>
              <a:rPr lang="en-US" sz="900" dirty="0">
                <a:latin typeface="Calisto MT" panose="02040603050505030304" pitchFamily="18" charset="0"/>
              </a:rPr>
              <a:t>Each asset type has different guidelines to the useful life assigned, if you have questions, please reach out to Asset Accounting for guidance. </a:t>
            </a:r>
          </a:p>
        </p:txBody>
      </p:sp>
    </p:spTree>
    <p:extLst>
      <p:ext uri="{BB962C8B-B14F-4D97-AF65-F5344CB8AC3E}">
        <p14:creationId xmlns:p14="http://schemas.microsoft.com/office/powerpoint/2010/main" val="4206762286"/>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929" y="475651"/>
            <a:ext cx="5081671" cy="721492"/>
          </a:xfrm>
        </p:spPr>
        <p:txBody>
          <a:bodyPr>
            <a:normAutofit fontScale="90000"/>
          </a:bodyPr>
          <a:lstStyle/>
          <a:p>
            <a:r>
              <a:rPr lang="en-US" sz="3200" b="1" dirty="0">
                <a:latin typeface="Baskerville Old Face" panose="02020602080505020303" pitchFamily="18" charset="0"/>
              </a:rPr>
              <a:t>Equipment Purchases and Use</a:t>
            </a:r>
          </a:p>
        </p:txBody>
      </p:sp>
      <p:sp>
        <p:nvSpPr>
          <p:cNvPr id="3" name="Content Placeholder 2"/>
          <p:cNvSpPr>
            <a:spLocks noGrp="1"/>
          </p:cNvSpPr>
          <p:nvPr>
            <p:ph type="body" idx="1"/>
          </p:nvPr>
        </p:nvSpPr>
        <p:spPr>
          <a:xfrm>
            <a:off x="753791" y="1594131"/>
            <a:ext cx="10515600" cy="5174659"/>
          </a:xfrm>
        </p:spPr>
        <p:txBody>
          <a:bodyPr>
            <a:normAutofit/>
          </a:bodyPr>
          <a:lstStyle/>
          <a:p>
            <a:r>
              <a:rPr lang="en-US" sz="1600" b="1" dirty="0">
                <a:solidFill>
                  <a:schemeClr val="tx1"/>
                </a:solidFill>
                <a:latin typeface="Calisto MT" panose="02040603050505030304" pitchFamily="18" charset="0"/>
              </a:rPr>
              <a:t>Equipment purchased through grants etc. with federal funds</a:t>
            </a:r>
            <a:r>
              <a:rPr lang="en-US" sz="1600" dirty="0">
                <a:solidFill>
                  <a:schemeClr val="tx1"/>
                </a:solidFill>
                <a:latin typeface="Calisto MT" panose="02040603050505030304" pitchFamily="18" charset="0"/>
              </a:rPr>
              <a:t>: </a:t>
            </a:r>
          </a:p>
          <a:p>
            <a:pPr marL="342900" indent="-342900">
              <a:buFont typeface="Arial" panose="020B0604020202020204" pitchFamily="34" charset="0"/>
              <a:buChar char="•"/>
            </a:pPr>
            <a:r>
              <a:rPr lang="en-US" sz="1400" dirty="0">
                <a:solidFill>
                  <a:schemeClr val="tx1"/>
                </a:solidFill>
                <a:latin typeface="Calisto MT" panose="02040603050505030304" pitchFamily="18" charset="0"/>
              </a:rPr>
              <a:t>The service center can use the equipment in providing services… and it </a:t>
            </a:r>
            <a:r>
              <a:rPr lang="en-US" sz="1400" dirty="0">
                <a:solidFill>
                  <a:schemeClr val="tx1"/>
                </a:solidFill>
                <a:highlight>
                  <a:srgbClr val="FFCC00"/>
                </a:highlight>
                <a:latin typeface="Calisto MT" panose="02040603050505030304" pitchFamily="18" charset="0"/>
              </a:rPr>
              <a:t>should be listed in the worksheet. However, the depreciation cannot be charged to customers through the internal billing rate. </a:t>
            </a:r>
          </a:p>
          <a:p>
            <a:pPr marL="800100" lvl="1" indent="-342900">
              <a:buFont typeface="Arial" panose="020B0604020202020204" pitchFamily="34" charset="0"/>
              <a:buChar char="•"/>
            </a:pPr>
            <a:r>
              <a:rPr lang="en-US" sz="1000" dirty="0">
                <a:solidFill>
                  <a:schemeClr val="tx1"/>
                </a:solidFill>
                <a:latin typeface="Calisto MT" panose="02040603050505030304" pitchFamily="18" charset="0"/>
              </a:rPr>
              <a:t>This is because service center customers are often researchers who pay for these services with grant funds. Since the Federal government funded the purchase of the equipment, charging them for depreciation on it through the service center rate, would be “double charging” them. This is not allowable.  </a:t>
            </a:r>
          </a:p>
          <a:p>
            <a:pPr marL="800100" lvl="1" indent="-342900">
              <a:buFont typeface="Arial" panose="020B0604020202020204" pitchFamily="34" charset="0"/>
              <a:buChar char="•"/>
            </a:pPr>
            <a:endParaRPr lang="en-US" sz="1000" b="1" i="1" dirty="0">
              <a:solidFill>
                <a:schemeClr val="tx1"/>
              </a:solidFill>
              <a:highlight>
                <a:srgbClr val="FFCC00"/>
              </a:highlight>
              <a:latin typeface="Calisto MT" panose="02040603050505030304" pitchFamily="18" charset="0"/>
            </a:endParaRPr>
          </a:p>
          <a:p>
            <a:r>
              <a:rPr lang="en-US" sz="1200" b="1" i="1" dirty="0">
                <a:solidFill>
                  <a:schemeClr val="tx1"/>
                </a:solidFill>
                <a:highlight>
                  <a:srgbClr val="FFCC00"/>
                </a:highlight>
                <a:latin typeface="Calisto MT" panose="02040603050505030304" pitchFamily="18" charset="0"/>
              </a:rPr>
              <a:t>The reason these items are included in the worksheet is because it is necessary to charge external customers for this depreciation. This will ensure that we are not subsidizing the cost to external customers, and they are paying their share of the costs</a:t>
            </a:r>
            <a:r>
              <a:rPr lang="en-US" sz="1600" b="1" i="1" dirty="0">
                <a:solidFill>
                  <a:schemeClr val="tx1"/>
                </a:solidFill>
                <a:highlight>
                  <a:srgbClr val="FFCC00"/>
                </a:highlight>
                <a:latin typeface="Calisto MT" panose="02040603050505030304" pitchFamily="18" charset="0"/>
              </a:rPr>
              <a:t>.</a:t>
            </a:r>
          </a:p>
          <a:p>
            <a:endParaRPr lang="en-US" sz="1600" b="1" dirty="0">
              <a:solidFill>
                <a:schemeClr val="tx1"/>
              </a:solidFill>
              <a:latin typeface="Calisto MT" panose="02040603050505030304" pitchFamily="18" charset="0"/>
            </a:endParaRPr>
          </a:p>
          <a:p>
            <a:r>
              <a:rPr lang="en-US" sz="1600" b="1" dirty="0">
                <a:solidFill>
                  <a:schemeClr val="tx1"/>
                </a:solidFill>
                <a:latin typeface="Calisto MT" panose="02040603050505030304" pitchFamily="18" charset="0"/>
              </a:rPr>
              <a:t>Equipment purchased by the University/Department:</a:t>
            </a:r>
            <a:endParaRPr lang="en-US" sz="1600" dirty="0">
              <a:solidFill>
                <a:schemeClr val="tx1"/>
              </a:solidFill>
              <a:latin typeface="Calisto MT" panose="02040603050505030304" pitchFamily="18" charset="0"/>
            </a:endParaRPr>
          </a:p>
          <a:p>
            <a:pPr marL="342900" indent="-342900">
              <a:buFont typeface="Arial" panose="020B0604020202020204" pitchFamily="34" charset="0"/>
              <a:buChar char="•"/>
            </a:pPr>
            <a:r>
              <a:rPr lang="en-US" sz="1400" dirty="0">
                <a:solidFill>
                  <a:schemeClr val="tx1"/>
                </a:solidFill>
                <a:latin typeface="Calisto MT" panose="02040603050505030304" pitchFamily="18" charset="0"/>
              </a:rPr>
              <a:t>This can be used by the service center, and the depreciation can and should be part of the service center rate. The depreciation included in the service center rate will be captured in a separate budget to allow for future equipment replacement funds.</a:t>
            </a:r>
          </a:p>
          <a:p>
            <a:r>
              <a:rPr lang="en-US" sz="1600" b="1" dirty="0">
                <a:solidFill>
                  <a:schemeClr val="tx1"/>
                </a:solidFill>
                <a:latin typeface="Calisto MT" panose="02040603050505030304" pitchFamily="18" charset="0"/>
              </a:rPr>
              <a:t>Equipment purchased by the Service Center</a:t>
            </a:r>
            <a:r>
              <a:rPr lang="en-US" sz="1600" dirty="0">
                <a:solidFill>
                  <a:schemeClr val="tx1"/>
                </a:solidFill>
                <a:latin typeface="Calisto MT" panose="02040603050505030304" pitchFamily="18" charset="0"/>
              </a:rPr>
              <a:t>: </a:t>
            </a:r>
          </a:p>
          <a:p>
            <a:pPr marL="342900" indent="-342900">
              <a:buFont typeface="Arial" panose="020B0604020202020204" pitchFamily="34" charset="0"/>
              <a:buChar char="•"/>
            </a:pPr>
            <a:r>
              <a:rPr lang="en-US" sz="1400" dirty="0">
                <a:solidFill>
                  <a:schemeClr val="tx1"/>
                </a:solidFill>
                <a:latin typeface="Calisto MT" panose="02040603050505030304" pitchFamily="18" charset="0"/>
              </a:rPr>
              <a:t>The depreciation on service center purchased equipment can and should be included in the service center rate. The depreciation included in the service center rate will be captured in a separate budget to allow for future equipment replacement funds.</a:t>
            </a:r>
          </a:p>
          <a:p>
            <a:pPr marL="342900" indent="-342900">
              <a:buFont typeface="Arial" panose="020B0604020202020204" pitchFamily="34" charset="0"/>
              <a:buChar char="•"/>
            </a:pPr>
            <a:endParaRPr lang="en-US" sz="1400" dirty="0">
              <a:solidFill>
                <a:schemeClr val="tx1"/>
              </a:solidFill>
              <a:latin typeface="Calisto MT" panose="02040603050505030304" pitchFamily="18" charset="0"/>
            </a:endParaRPr>
          </a:p>
          <a:p>
            <a:r>
              <a:rPr lang="en-US" sz="1200" b="1" i="1" dirty="0">
                <a:solidFill>
                  <a:schemeClr val="tx1"/>
                </a:solidFill>
                <a:highlight>
                  <a:srgbClr val="FFCC00"/>
                </a:highlight>
                <a:latin typeface="Calisto MT" panose="02040603050505030304" pitchFamily="18" charset="0"/>
              </a:rPr>
              <a:t>It is not recommended to subsidize equipment on the rate development spreadsheet for internal customers since this is the service centers only method for capturing the depreciation for future equipment purchases.</a:t>
            </a:r>
          </a:p>
        </p:txBody>
      </p:sp>
      <p:pic>
        <p:nvPicPr>
          <p:cNvPr id="5" name="Picture 4">
            <a:extLst>
              <a:ext uri="{FF2B5EF4-FFF2-40B4-BE49-F238E27FC236}">
                <a16:creationId xmlns:a16="http://schemas.microsoft.com/office/drawing/2014/main" id="{323FA23F-CAC1-4D9D-3FE8-DDD445D98DD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400447" y="204272"/>
            <a:ext cx="1825595" cy="1661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437489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949197"/>
          </a:xfrm>
        </p:spPr>
        <p:txBody>
          <a:bodyPr>
            <a:normAutofit/>
          </a:bodyPr>
          <a:lstStyle/>
          <a:p>
            <a:r>
              <a:rPr lang="en-US" sz="3600" b="1" dirty="0">
                <a:latin typeface="Baskerville Old Face" panose="02020602080505020303" pitchFamily="18" charset="0"/>
              </a:rPr>
              <a:t>Full Rate Example: Total Cost of Providing Services:</a:t>
            </a:r>
            <a:br>
              <a:rPr lang="en-US" sz="3600" dirty="0">
                <a:latin typeface="Baskerville Old Face" panose="02020602080505020303" pitchFamily="18" charset="0"/>
              </a:rPr>
            </a:br>
            <a:r>
              <a:rPr lang="en-US" sz="1600" dirty="0">
                <a:latin typeface="Calisto MT" panose="02040603050505030304" pitchFamily="18" charset="0"/>
              </a:rPr>
              <a:t>The </a:t>
            </a:r>
            <a:r>
              <a:rPr lang="en-US" sz="1600" b="1" dirty="0">
                <a:latin typeface="Calisto MT" panose="02040603050505030304" pitchFamily="18" charset="0"/>
              </a:rPr>
              <a:t>fully burdened rate </a:t>
            </a:r>
            <a:r>
              <a:rPr lang="en-US" sz="1600" dirty="0">
                <a:latin typeface="Calisto MT" panose="02040603050505030304" pitchFamily="18" charset="0"/>
              </a:rPr>
              <a:t>will be charged to customers who are not part of the University </a:t>
            </a:r>
            <a:r>
              <a:rPr lang="en-US" sz="1600" dirty="0">
                <a:highlight>
                  <a:srgbClr val="FFCC00"/>
                </a:highlight>
                <a:latin typeface="Calisto MT" panose="02040603050505030304" pitchFamily="18" charset="0"/>
              </a:rPr>
              <a:t>(external customers) </a:t>
            </a:r>
            <a:r>
              <a:rPr lang="en-US" sz="1600" dirty="0">
                <a:latin typeface="Calisto MT" panose="02040603050505030304" pitchFamily="18" charset="0"/>
              </a:rPr>
              <a:t>to ensure that we are not subsidizing the activity, and they are paying what it actually costs the university to supply the service.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987159"/>
              </p:ext>
            </p:extLst>
          </p:nvPr>
        </p:nvGraphicFramePr>
        <p:xfrm>
          <a:off x="1274532" y="2257419"/>
          <a:ext cx="8886043" cy="4083023"/>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2510106">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1575855">
                  <a:extLst>
                    <a:ext uri="{9D8B030D-6E8A-4147-A177-3AD203B41FA5}">
                      <a16:colId xmlns:a16="http://schemas.microsoft.com/office/drawing/2014/main" val="20003"/>
                    </a:ext>
                  </a:extLst>
                </a:gridCol>
                <a:gridCol w="1461174">
                  <a:extLst>
                    <a:ext uri="{9D8B030D-6E8A-4147-A177-3AD203B41FA5}">
                      <a16:colId xmlns:a16="http://schemas.microsoft.com/office/drawing/2014/main" val="20004"/>
                    </a:ext>
                  </a:extLst>
                </a:gridCol>
                <a:gridCol w="1461174">
                  <a:extLst>
                    <a:ext uri="{9D8B030D-6E8A-4147-A177-3AD203B41FA5}">
                      <a16:colId xmlns:a16="http://schemas.microsoft.com/office/drawing/2014/main" val="20005"/>
                    </a:ext>
                  </a:extLst>
                </a:gridCol>
                <a:gridCol w="1461174">
                  <a:extLst>
                    <a:ext uri="{9D8B030D-6E8A-4147-A177-3AD203B41FA5}">
                      <a16:colId xmlns:a16="http://schemas.microsoft.com/office/drawing/2014/main" val="20006"/>
                    </a:ext>
                  </a:extLst>
                </a:gridCol>
              </a:tblGrid>
              <a:tr h="337933">
                <a:tc gridSpan="3">
                  <a:txBody>
                    <a:bodyPr/>
                    <a:lstStyle/>
                    <a:p>
                      <a:r>
                        <a:rPr lang="en-US" sz="1600" dirty="0"/>
                        <a:t>Service Center Rate Example</a:t>
                      </a:r>
                    </a:p>
                  </a:txBody>
                  <a:tcPr/>
                </a:tc>
                <a:tc hMerge="1">
                  <a:txBody>
                    <a:bodyPr/>
                    <a:lstStyle/>
                    <a:p>
                      <a:endParaRPr lang="en-US" dirty="0"/>
                    </a:p>
                  </a:txBody>
                  <a:tcPr/>
                </a:tc>
                <a:tc hMerge="1">
                  <a:txBody>
                    <a:bodyPr/>
                    <a:lstStyle/>
                    <a:p>
                      <a:endParaRPr lang="en-US"/>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0"/>
                  </a:ext>
                </a:extLst>
              </a:tr>
              <a:tr h="337933">
                <a:tc gridSpan="3">
                  <a:txBody>
                    <a:bodyPr/>
                    <a:lstStyle/>
                    <a:p>
                      <a:r>
                        <a:rPr lang="en-US" sz="1600" b="1" dirty="0"/>
                        <a:t>Salaries and fringe</a:t>
                      </a:r>
                      <a:r>
                        <a:rPr lang="en-US" sz="1600" b="1" baseline="0" dirty="0"/>
                        <a:t> benefits</a:t>
                      </a:r>
                    </a:p>
                  </a:txBody>
                  <a:tcPr/>
                </a:tc>
                <a:tc hMerge="1">
                  <a:txBody>
                    <a:bodyPr/>
                    <a:lstStyle/>
                    <a:p>
                      <a:endParaRPr lang="en-US" dirty="0"/>
                    </a:p>
                  </a:txBody>
                  <a:tcPr/>
                </a:tc>
                <a:tc hMerge="1">
                  <a:txBody>
                    <a:bodyPr/>
                    <a:lstStyle/>
                    <a:p>
                      <a:endParaRPr lang="en-US"/>
                    </a:p>
                  </a:txBody>
                  <a:tcPr/>
                </a:tc>
                <a:tc>
                  <a:txBody>
                    <a:bodyPr/>
                    <a:lstStyle/>
                    <a:p>
                      <a:endParaRPr lang="en-US" sz="1600" dirty="0"/>
                    </a:p>
                  </a:txBody>
                  <a:tcPr/>
                </a:tc>
                <a:tc>
                  <a:txBody>
                    <a:bodyPr/>
                    <a:lstStyle/>
                    <a:p>
                      <a:endParaRPr lang="en-US" sz="1600" dirty="0"/>
                    </a:p>
                  </a:txBody>
                  <a:tcPr/>
                </a:tc>
                <a:tc>
                  <a:txBody>
                    <a:bodyPr/>
                    <a:lstStyle/>
                    <a:p>
                      <a:pPr algn="r"/>
                      <a:endParaRPr lang="en-US" sz="1600" dirty="0"/>
                    </a:p>
                  </a:txBody>
                  <a:tcPr/>
                </a:tc>
                <a:tc>
                  <a:txBody>
                    <a:bodyPr/>
                    <a:lstStyle/>
                    <a:p>
                      <a:pPr algn="r"/>
                      <a:r>
                        <a:rPr lang="en-US" sz="1600" dirty="0"/>
                        <a:t>$400,000</a:t>
                      </a:r>
                    </a:p>
                  </a:txBody>
                  <a:tcPr>
                    <a:solidFill>
                      <a:srgbClr val="FFCC00"/>
                    </a:solidFill>
                  </a:tcPr>
                </a:tc>
                <a:extLst>
                  <a:ext uri="{0D108BD9-81ED-4DB2-BD59-A6C34878D82A}">
                    <a16:rowId xmlns:a16="http://schemas.microsoft.com/office/drawing/2014/main" val="10001"/>
                  </a:ext>
                </a:extLst>
              </a:tr>
              <a:tr h="337933">
                <a:tc gridSpan="3">
                  <a:txBody>
                    <a:bodyPr/>
                    <a:lstStyle/>
                    <a:p>
                      <a:r>
                        <a:rPr lang="en-US" sz="1600" b="1" dirty="0"/>
                        <a:t>Operating</a:t>
                      </a:r>
                      <a:r>
                        <a:rPr lang="en-US" sz="1600" b="1" baseline="0" dirty="0"/>
                        <a:t> expense</a:t>
                      </a:r>
                    </a:p>
                  </a:txBody>
                  <a:tcPr/>
                </a:tc>
                <a:tc hMerge="1">
                  <a:txBody>
                    <a:bodyPr/>
                    <a:lstStyle/>
                    <a:p>
                      <a:endParaRPr lang="en-US" dirty="0"/>
                    </a:p>
                  </a:txBody>
                  <a:tcPr/>
                </a:tc>
                <a:tc hMerge="1">
                  <a:txBody>
                    <a:bodyPr/>
                    <a:lstStyle/>
                    <a:p>
                      <a:endParaRPr lang="en-US"/>
                    </a:p>
                  </a:txBody>
                  <a:tcPr/>
                </a:tc>
                <a:tc>
                  <a:txBody>
                    <a:bodyPr/>
                    <a:lstStyle/>
                    <a:p>
                      <a:endParaRPr lang="en-US" sz="1600" dirty="0"/>
                    </a:p>
                  </a:txBody>
                  <a:tcPr/>
                </a:tc>
                <a:tc>
                  <a:txBody>
                    <a:bodyPr/>
                    <a:lstStyle/>
                    <a:p>
                      <a:endParaRPr lang="en-US" sz="1600" dirty="0"/>
                    </a:p>
                  </a:txBody>
                  <a:tcPr/>
                </a:tc>
                <a:tc>
                  <a:txBody>
                    <a:bodyPr/>
                    <a:lstStyle/>
                    <a:p>
                      <a:pPr algn="r"/>
                      <a:endParaRPr lang="en-US"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p>
                  </a:txBody>
                  <a:tcPr>
                    <a:solidFill>
                      <a:srgbClr val="FFCC00"/>
                    </a:solidFill>
                  </a:tcPr>
                </a:tc>
                <a:extLst>
                  <a:ext uri="{0D108BD9-81ED-4DB2-BD59-A6C34878D82A}">
                    <a16:rowId xmlns:a16="http://schemas.microsoft.com/office/drawing/2014/main" val="10002"/>
                  </a:ext>
                </a:extLst>
              </a:tr>
              <a:tr h="337933">
                <a:tc>
                  <a:txBody>
                    <a:bodyPr/>
                    <a:lstStyle/>
                    <a:p>
                      <a:endParaRPr lang="en-US" sz="1600" dirty="0"/>
                    </a:p>
                  </a:txBody>
                  <a:tcPr/>
                </a:tc>
                <a:tc gridSpan="2">
                  <a:txBody>
                    <a:bodyPr/>
                    <a:lstStyle/>
                    <a:p>
                      <a:r>
                        <a:rPr lang="en-US" sz="1600" dirty="0"/>
                        <a:t>Travel</a:t>
                      </a:r>
                    </a:p>
                  </a:txBody>
                  <a:tcPr/>
                </a:tc>
                <a:tc hMerge="1">
                  <a:txBody>
                    <a:bodyPr/>
                    <a:lstStyle/>
                    <a:p>
                      <a:endParaRPr lang="en-US"/>
                    </a:p>
                  </a:txBody>
                  <a:tcPr/>
                </a:tc>
                <a:tc>
                  <a:txBody>
                    <a:bodyPr/>
                    <a:lstStyle/>
                    <a:p>
                      <a:endParaRPr lang="en-US" sz="1600" dirty="0"/>
                    </a:p>
                  </a:txBody>
                  <a:tcPr/>
                </a:tc>
                <a:tc>
                  <a:txBody>
                    <a:bodyPr/>
                    <a:lstStyle/>
                    <a:p>
                      <a:endParaRPr lang="en-US" sz="1600" dirty="0"/>
                    </a:p>
                  </a:txBody>
                  <a:tcPr/>
                </a:tc>
                <a:tc>
                  <a:txBody>
                    <a:bodyPr/>
                    <a:lstStyle/>
                    <a:p>
                      <a:pPr algn="r"/>
                      <a:r>
                        <a:rPr lang="en-US" sz="1600" dirty="0"/>
                        <a:t>$1,000</a:t>
                      </a:r>
                    </a:p>
                  </a:txBody>
                  <a:tcPr/>
                </a:tc>
                <a:tc>
                  <a:txBody>
                    <a:bodyPr/>
                    <a:lstStyle/>
                    <a:p>
                      <a:pPr algn="r"/>
                      <a:r>
                        <a:rPr lang="en-US" sz="1600" dirty="0"/>
                        <a:t>$1,000</a:t>
                      </a:r>
                    </a:p>
                  </a:txBody>
                  <a:tcPr>
                    <a:solidFill>
                      <a:srgbClr val="FFCC00"/>
                    </a:solidFill>
                  </a:tcPr>
                </a:tc>
                <a:extLst>
                  <a:ext uri="{0D108BD9-81ED-4DB2-BD59-A6C34878D82A}">
                    <a16:rowId xmlns:a16="http://schemas.microsoft.com/office/drawing/2014/main" val="10003"/>
                  </a:ext>
                </a:extLst>
              </a:tr>
              <a:tr h="337933">
                <a:tc>
                  <a:txBody>
                    <a:bodyPr/>
                    <a:lstStyle/>
                    <a:p>
                      <a:endParaRPr lang="en-US" sz="1600" dirty="0"/>
                    </a:p>
                  </a:txBody>
                  <a:tcPr/>
                </a:tc>
                <a:tc gridSpan="2">
                  <a:txBody>
                    <a:bodyPr/>
                    <a:lstStyle/>
                    <a:p>
                      <a:r>
                        <a:rPr lang="en-US" sz="1600" dirty="0"/>
                        <a:t>Operating expense</a:t>
                      </a:r>
                    </a:p>
                  </a:txBody>
                  <a:tcPr/>
                </a:tc>
                <a:tc hMerge="1">
                  <a:txBody>
                    <a:bodyPr/>
                    <a:lstStyle/>
                    <a:p>
                      <a:endParaRPr lang="en-US"/>
                    </a:p>
                  </a:txBody>
                  <a:tcPr/>
                </a:tc>
                <a:tc>
                  <a:txBody>
                    <a:bodyPr/>
                    <a:lstStyle/>
                    <a:p>
                      <a:endParaRPr lang="en-US" sz="1600" dirty="0"/>
                    </a:p>
                  </a:txBody>
                  <a:tcPr/>
                </a:tc>
                <a:tc>
                  <a:txBody>
                    <a:bodyPr/>
                    <a:lstStyle/>
                    <a:p>
                      <a:endParaRPr lang="en-US" sz="1600" dirty="0"/>
                    </a:p>
                  </a:txBody>
                  <a:tcPr/>
                </a:tc>
                <a:tc>
                  <a:txBody>
                    <a:bodyPr/>
                    <a:lstStyle/>
                    <a:p>
                      <a:pPr algn="r"/>
                      <a:r>
                        <a:rPr lang="en-US" sz="1600" dirty="0"/>
                        <a:t>$50,000</a:t>
                      </a:r>
                    </a:p>
                  </a:txBody>
                  <a:tcPr/>
                </a:tc>
                <a:tc>
                  <a:txBody>
                    <a:bodyPr/>
                    <a:lstStyle/>
                    <a:p>
                      <a:pPr algn="r"/>
                      <a:r>
                        <a:rPr lang="en-US" sz="1600" dirty="0"/>
                        <a:t>$50,000</a:t>
                      </a:r>
                    </a:p>
                  </a:txBody>
                  <a:tcPr>
                    <a:solidFill>
                      <a:srgbClr val="FFCC00"/>
                    </a:solidFill>
                  </a:tcPr>
                </a:tc>
                <a:extLst>
                  <a:ext uri="{0D108BD9-81ED-4DB2-BD59-A6C34878D82A}">
                    <a16:rowId xmlns:a16="http://schemas.microsoft.com/office/drawing/2014/main" val="10004"/>
                  </a:ext>
                </a:extLst>
              </a:tr>
              <a:tr h="337933">
                <a:tc>
                  <a:txBody>
                    <a:bodyPr/>
                    <a:lstStyle/>
                    <a:p>
                      <a:endParaRPr lang="en-US" sz="1600" dirty="0"/>
                    </a:p>
                  </a:txBody>
                  <a:tcPr/>
                </a:tc>
                <a:tc gridSpan="2">
                  <a:txBody>
                    <a:bodyPr/>
                    <a:lstStyle/>
                    <a:p>
                      <a:r>
                        <a:rPr lang="en-US" sz="1600" dirty="0"/>
                        <a:t>Equipment</a:t>
                      </a:r>
                      <a:r>
                        <a:rPr lang="en-US" sz="1600" baseline="0" dirty="0"/>
                        <a:t> ≤ 5k</a:t>
                      </a:r>
                      <a:endParaRPr lang="en-US" sz="1600" dirty="0"/>
                    </a:p>
                  </a:txBody>
                  <a:tcPr/>
                </a:tc>
                <a:tc hMerge="1">
                  <a:txBody>
                    <a:bodyPr/>
                    <a:lstStyle/>
                    <a:p>
                      <a:endParaRPr lang="en-US"/>
                    </a:p>
                  </a:txBody>
                  <a:tcPr/>
                </a:tc>
                <a:tc>
                  <a:txBody>
                    <a:bodyPr/>
                    <a:lstStyle/>
                    <a:p>
                      <a:endParaRPr lang="en-US" sz="1600" dirty="0"/>
                    </a:p>
                  </a:txBody>
                  <a:tcPr/>
                </a:tc>
                <a:tc>
                  <a:txBody>
                    <a:bodyPr/>
                    <a:lstStyle/>
                    <a:p>
                      <a:endParaRPr lang="en-US" sz="1600" dirty="0"/>
                    </a:p>
                  </a:txBody>
                  <a:tcPr/>
                </a:tc>
                <a:tc>
                  <a:txBody>
                    <a:bodyPr/>
                    <a:lstStyle/>
                    <a:p>
                      <a:pPr algn="r"/>
                      <a:r>
                        <a:rPr lang="en-US" sz="1600" dirty="0"/>
                        <a:t>$3,000</a:t>
                      </a:r>
                    </a:p>
                  </a:txBody>
                  <a:tcPr/>
                </a:tc>
                <a:tc>
                  <a:txBody>
                    <a:bodyPr/>
                    <a:lstStyle/>
                    <a:p>
                      <a:pPr algn="r"/>
                      <a:r>
                        <a:rPr lang="en-US" sz="1600" dirty="0"/>
                        <a:t>$3,000</a:t>
                      </a:r>
                    </a:p>
                  </a:txBody>
                  <a:tcPr>
                    <a:solidFill>
                      <a:srgbClr val="FFCC00"/>
                    </a:solidFill>
                  </a:tcPr>
                </a:tc>
                <a:extLst>
                  <a:ext uri="{0D108BD9-81ED-4DB2-BD59-A6C34878D82A}">
                    <a16:rowId xmlns:a16="http://schemas.microsoft.com/office/drawing/2014/main" val="10005"/>
                  </a:ext>
                </a:extLst>
              </a:tr>
              <a:tr h="337933">
                <a:tc gridSpan="6">
                  <a:txBody>
                    <a:bodyPr/>
                    <a:lstStyle/>
                    <a:p>
                      <a:r>
                        <a:rPr lang="en-US" sz="1600" b="1" dirty="0"/>
                        <a:t>Capital equipment ≥ 5k (cost of equipment was $100k with a useful life of 5 years)</a:t>
                      </a: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pPr algn="r"/>
                      <a:endParaRPr lang="en-US" dirty="0"/>
                    </a:p>
                  </a:txBody>
                  <a:tcPr/>
                </a:tc>
                <a:tc>
                  <a:txBody>
                    <a:bodyPr/>
                    <a:lstStyle/>
                    <a:p>
                      <a:pPr algn="r"/>
                      <a:endParaRPr lang="en-US" sz="1600" dirty="0"/>
                    </a:p>
                  </a:txBody>
                  <a:tcPr>
                    <a:solidFill>
                      <a:srgbClr val="FFCC00"/>
                    </a:solidFill>
                  </a:tcPr>
                </a:tc>
                <a:extLst>
                  <a:ext uri="{0D108BD9-81ED-4DB2-BD59-A6C34878D82A}">
                    <a16:rowId xmlns:a16="http://schemas.microsoft.com/office/drawing/2014/main" val="10006"/>
                  </a:ext>
                </a:extLst>
              </a:tr>
              <a:tr h="337933">
                <a:tc>
                  <a:txBody>
                    <a:bodyPr/>
                    <a:lstStyle/>
                    <a:p>
                      <a:endParaRPr lang="en-US" sz="1600" dirty="0"/>
                    </a:p>
                  </a:txBody>
                  <a:tcPr/>
                </a:tc>
                <a:tc gridSpan="2">
                  <a:txBody>
                    <a:bodyPr/>
                    <a:lstStyle/>
                    <a:p>
                      <a:r>
                        <a:rPr lang="en-US" sz="1600" dirty="0"/>
                        <a:t>Annual depreciation</a:t>
                      </a:r>
                    </a:p>
                  </a:txBody>
                  <a:tcPr/>
                </a:tc>
                <a:tc hMerge="1">
                  <a:txBody>
                    <a:bodyPr/>
                    <a:lstStyle/>
                    <a:p>
                      <a:endParaRPr lang="en-US"/>
                    </a:p>
                  </a:txBody>
                  <a:tcPr/>
                </a:tc>
                <a:tc>
                  <a:txBody>
                    <a:bodyPr/>
                    <a:lstStyle/>
                    <a:p>
                      <a:endParaRPr lang="en-US" sz="1600" dirty="0"/>
                    </a:p>
                  </a:txBody>
                  <a:tcPr/>
                </a:tc>
                <a:tc>
                  <a:txBody>
                    <a:bodyPr/>
                    <a:lstStyle/>
                    <a:p>
                      <a:endParaRPr lang="en-US" sz="1600" dirty="0"/>
                    </a:p>
                  </a:txBody>
                  <a:tcPr/>
                </a:tc>
                <a:tc>
                  <a:txBody>
                    <a:bodyPr/>
                    <a:lstStyle/>
                    <a:p>
                      <a:pPr algn="r"/>
                      <a:endParaRPr lang="en-US" sz="1600" dirty="0"/>
                    </a:p>
                  </a:txBody>
                  <a:tcPr/>
                </a:tc>
                <a:tc>
                  <a:txBody>
                    <a:bodyPr/>
                    <a:lstStyle/>
                    <a:p>
                      <a:pPr algn="r"/>
                      <a:r>
                        <a:rPr lang="en-US" sz="1600" dirty="0"/>
                        <a:t>$20,000</a:t>
                      </a:r>
                    </a:p>
                  </a:txBody>
                  <a:tcPr>
                    <a:solidFill>
                      <a:srgbClr val="FFCC00"/>
                    </a:solidFill>
                  </a:tcPr>
                </a:tc>
                <a:extLst>
                  <a:ext uri="{0D108BD9-81ED-4DB2-BD59-A6C34878D82A}">
                    <a16:rowId xmlns:a16="http://schemas.microsoft.com/office/drawing/2014/main" val="10007"/>
                  </a:ext>
                </a:extLst>
              </a:tr>
              <a:tr h="337933">
                <a:tc gridSpan="3">
                  <a:txBody>
                    <a:bodyPr/>
                    <a:lstStyle/>
                    <a:p>
                      <a:r>
                        <a:rPr lang="en-US" sz="1600" b="1" dirty="0"/>
                        <a:t>Total cost</a:t>
                      </a:r>
                    </a:p>
                  </a:txBody>
                  <a:tcPr/>
                </a:tc>
                <a:tc hMerge="1">
                  <a:txBody>
                    <a:bodyPr/>
                    <a:lstStyle/>
                    <a:p>
                      <a:endParaRPr lang="en-US" dirty="0"/>
                    </a:p>
                  </a:txBody>
                  <a:tcPr/>
                </a:tc>
                <a:tc hMerge="1">
                  <a:txBody>
                    <a:bodyPr/>
                    <a:lstStyle/>
                    <a:p>
                      <a:endParaRPr lang="en-US"/>
                    </a:p>
                  </a:txBody>
                  <a:tcPr/>
                </a:tc>
                <a:tc>
                  <a:txBody>
                    <a:bodyPr/>
                    <a:lstStyle/>
                    <a:p>
                      <a:endParaRPr lang="en-US" sz="1600" dirty="0"/>
                    </a:p>
                  </a:txBody>
                  <a:tcPr/>
                </a:tc>
                <a:tc>
                  <a:txBody>
                    <a:bodyPr/>
                    <a:lstStyle/>
                    <a:p>
                      <a:endParaRPr lang="en-US" sz="1600" dirty="0"/>
                    </a:p>
                  </a:txBody>
                  <a:tcPr/>
                </a:tc>
                <a:tc>
                  <a:txBody>
                    <a:bodyPr/>
                    <a:lstStyle/>
                    <a:p>
                      <a:pPr algn="r"/>
                      <a:endParaRPr lang="en-US" sz="1600" dirty="0"/>
                    </a:p>
                  </a:txBody>
                  <a:tcPr/>
                </a:tc>
                <a:tc>
                  <a:txBody>
                    <a:bodyPr/>
                    <a:lstStyle/>
                    <a:p>
                      <a:pPr algn="r"/>
                      <a:r>
                        <a:rPr lang="en-US" sz="1600" dirty="0"/>
                        <a:t>$474,000</a:t>
                      </a:r>
                    </a:p>
                  </a:txBody>
                  <a:tcPr>
                    <a:solidFill>
                      <a:srgbClr val="FFCC00"/>
                    </a:solidFill>
                  </a:tcPr>
                </a:tc>
                <a:extLst>
                  <a:ext uri="{0D108BD9-81ED-4DB2-BD59-A6C34878D82A}">
                    <a16:rowId xmlns:a16="http://schemas.microsoft.com/office/drawing/2014/main" val="10008"/>
                  </a:ext>
                </a:extLst>
              </a:tr>
              <a:tr h="337933">
                <a:tc gridSpan="4">
                  <a:txBody>
                    <a:bodyPr/>
                    <a:lstStyle/>
                    <a:p>
                      <a:r>
                        <a:rPr lang="en-US" sz="1600" dirty="0"/>
                        <a:t>Numbe</a:t>
                      </a:r>
                      <a:r>
                        <a:rPr lang="en-US" sz="1600" baseline="0" dirty="0"/>
                        <a:t>r of services provided annually</a:t>
                      </a:r>
                      <a:endParaRPr lang="en-US" sz="160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a:txBody>
                    <a:bodyPr/>
                    <a:lstStyle/>
                    <a:p>
                      <a:endParaRPr lang="en-US" sz="1600" dirty="0"/>
                    </a:p>
                  </a:txBody>
                  <a:tcPr/>
                </a:tc>
                <a:tc>
                  <a:txBody>
                    <a:bodyPr/>
                    <a:lstStyle/>
                    <a:p>
                      <a:pPr algn="r"/>
                      <a:endParaRPr lang="en-US" sz="1600" dirty="0"/>
                    </a:p>
                  </a:txBody>
                  <a:tcPr/>
                </a:tc>
                <a:tc>
                  <a:txBody>
                    <a:bodyPr/>
                    <a:lstStyle/>
                    <a:p>
                      <a:pPr algn="r"/>
                      <a:r>
                        <a:rPr lang="en-US" sz="1600" dirty="0"/>
                        <a:t>20,000</a:t>
                      </a:r>
                    </a:p>
                  </a:txBody>
                  <a:tcPr>
                    <a:solidFill>
                      <a:srgbClr val="FFCC00"/>
                    </a:solidFill>
                  </a:tcPr>
                </a:tc>
                <a:extLst>
                  <a:ext uri="{0D108BD9-81ED-4DB2-BD59-A6C34878D82A}">
                    <a16:rowId xmlns:a16="http://schemas.microsoft.com/office/drawing/2014/main" val="10009"/>
                  </a:ext>
                </a:extLst>
              </a:tr>
              <a:tr h="337933">
                <a:tc gridSpan="3">
                  <a:txBody>
                    <a:bodyPr/>
                    <a:lstStyle/>
                    <a:p>
                      <a:r>
                        <a:rPr lang="en-US" sz="1600" b="1" dirty="0"/>
                        <a:t>Rate</a:t>
                      </a:r>
                      <a:r>
                        <a:rPr lang="en-US" sz="1600" b="1" baseline="0" dirty="0"/>
                        <a:t> per service</a:t>
                      </a:r>
                      <a:endParaRPr lang="en-US" sz="1600" b="1" dirty="0"/>
                    </a:p>
                  </a:txBody>
                  <a:tcPr/>
                </a:tc>
                <a:tc hMerge="1">
                  <a:txBody>
                    <a:bodyPr/>
                    <a:lstStyle/>
                    <a:p>
                      <a:endParaRPr lang="en-US" dirty="0"/>
                    </a:p>
                  </a:txBody>
                  <a:tcPr/>
                </a:tc>
                <a:tc hMerge="1">
                  <a:txBody>
                    <a:bodyPr/>
                    <a:lstStyle/>
                    <a:p>
                      <a:endParaRPr lang="en-US"/>
                    </a:p>
                  </a:txBody>
                  <a:tcPr/>
                </a:tc>
                <a:tc>
                  <a:txBody>
                    <a:bodyPr/>
                    <a:lstStyle/>
                    <a:p>
                      <a:endParaRPr lang="en-US" sz="1600" dirty="0"/>
                    </a:p>
                  </a:txBody>
                  <a:tcPr/>
                </a:tc>
                <a:tc>
                  <a:txBody>
                    <a:bodyPr/>
                    <a:lstStyle/>
                    <a:p>
                      <a:endParaRPr lang="en-US" sz="1600" dirty="0"/>
                    </a:p>
                  </a:txBody>
                  <a:tcPr/>
                </a:tc>
                <a:tc>
                  <a:txBody>
                    <a:bodyPr/>
                    <a:lstStyle/>
                    <a:p>
                      <a:pPr algn="r"/>
                      <a:endParaRPr lang="en-US" sz="1600" dirty="0"/>
                    </a:p>
                  </a:txBody>
                  <a:tcPr/>
                </a:tc>
                <a:tc>
                  <a:txBody>
                    <a:bodyPr/>
                    <a:lstStyle/>
                    <a:p>
                      <a:pPr algn="r"/>
                      <a:r>
                        <a:rPr lang="en-US" sz="1600" dirty="0"/>
                        <a:t>$23.70</a:t>
                      </a:r>
                    </a:p>
                  </a:txBody>
                  <a:tcPr>
                    <a:solidFill>
                      <a:srgbClr val="FFCC00"/>
                    </a:solidFill>
                  </a:tcPr>
                </a:tc>
                <a:extLst>
                  <a:ext uri="{0D108BD9-81ED-4DB2-BD59-A6C34878D82A}">
                    <a16:rowId xmlns:a16="http://schemas.microsoft.com/office/drawing/2014/main" val="10010"/>
                  </a:ext>
                </a:extLst>
              </a:tr>
              <a:tr h="337933">
                <a:tc gridSpan="2">
                  <a:txBody>
                    <a:bodyPr/>
                    <a:lstStyle/>
                    <a:p>
                      <a:endParaRPr lang="en-US" sz="1600" dirty="0"/>
                    </a:p>
                  </a:txBody>
                  <a:tcPr/>
                </a:tc>
                <a:tc hMerge="1">
                  <a:txBody>
                    <a:bodyPr/>
                    <a:lstStyle/>
                    <a:p>
                      <a:endParaRPr lang="en-US" sz="1600" dirty="0"/>
                    </a:p>
                  </a:txBody>
                  <a:tcPr/>
                </a:tc>
                <a:tc>
                  <a:txBody>
                    <a:bodyPr/>
                    <a:lstStyle/>
                    <a:p>
                      <a:endParaRPr lang="en-US" dirty="0"/>
                    </a:p>
                  </a:txBody>
                  <a:tcPr/>
                </a:tc>
                <a:tc>
                  <a:txBody>
                    <a:bodyPr/>
                    <a:lstStyle/>
                    <a:p>
                      <a:endParaRPr lang="en-US" sz="1600" dirty="0"/>
                    </a:p>
                  </a:txBody>
                  <a:tcPr/>
                </a:tc>
                <a:tc>
                  <a:txBody>
                    <a:bodyPr/>
                    <a:lstStyle/>
                    <a:p>
                      <a:endParaRPr lang="en-US" sz="1600" dirty="0"/>
                    </a:p>
                  </a:txBody>
                  <a:tcPr/>
                </a:tc>
                <a:tc>
                  <a:txBody>
                    <a:bodyPr/>
                    <a:lstStyle/>
                    <a:p>
                      <a:pPr algn="r"/>
                      <a:endParaRPr lang="en-US" sz="1600" dirty="0"/>
                    </a:p>
                  </a:txBody>
                  <a:tcPr/>
                </a:tc>
                <a:tc>
                  <a:txBody>
                    <a:bodyPr/>
                    <a:lstStyle/>
                    <a:p>
                      <a:pPr algn="r"/>
                      <a:endParaRPr lang="en-US" sz="1600" dirty="0"/>
                    </a:p>
                  </a:txBody>
                  <a:tcPr>
                    <a:solidFill>
                      <a:srgbClr val="FFCC00"/>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7680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58" y="337943"/>
            <a:ext cx="10515600" cy="1245190"/>
          </a:xfrm>
        </p:spPr>
        <p:txBody>
          <a:bodyPr>
            <a:normAutofit/>
          </a:bodyPr>
          <a:lstStyle/>
          <a:p>
            <a:r>
              <a:rPr lang="en-US" sz="3600" b="1" dirty="0">
                <a:latin typeface="Baskerville Old Face" panose="02020602080505020303" pitchFamily="18" charset="0"/>
              </a:rPr>
              <a:t>Subsidized rate example: </a:t>
            </a:r>
            <a:br>
              <a:rPr lang="en-US" dirty="0"/>
            </a:br>
            <a:r>
              <a:rPr lang="en-US" sz="1800" dirty="0">
                <a:latin typeface="Calisto MT" panose="02040603050505030304" pitchFamily="18" charset="0"/>
              </a:rPr>
              <a:t>University departments </a:t>
            </a:r>
            <a:r>
              <a:rPr lang="en-US" sz="1800" dirty="0">
                <a:highlight>
                  <a:srgbClr val="FFCC00"/>
                </a:highlight>
                <a:latin typeface="Calisto MT" panose="02040603050505030304" pitchFamily="18" charset="0"/>
              </a:rPr>
              <a:t>(internal customers)</a:t>
            </a:r>
            <a:r>
              <a:rPr lang="en-US" sz="1800" dirty="0">
                <a:latin typeface="Calisto MT" panose="02040603050505030304" pitchFamily="18" charset="0"/>
              </a:rPr>
              <a:t> can be charged a lower (subsidized) rate than external customers to make the services more affordable to researchers.</a:t>
            </a:r>
          </a:p>
        </p:txBody>
      </p:sp>
      <p:graphicFrame>
        <p:nvGraphicFramePr>
          <p:cNvPr id="5" name="Content Placeholder 4"/>
          <p:cNvGraphicFramePr>
            <a:graphicFrameLocks/>
          </p:cNvGraphicFramePr>
          <p:nvPr>
            <p:extLst>
              <p:ext uri="{D42A27DB-BD31-4B8C-83A1-F6EECF244321}">
                <p14:modId xmlns:p14="http://schemas.microsoft.com/office/powerpoint/2010/main" val="1853903683"/>
              </p:ext>
            </p:extLst>
          </p:nvPr>
        </p:nvGraphicFramePr>
        <p:xfrm>
          <a:off x="534075" y="1747755"/>
          <a:ext cx="9605247" cy="4871527"/>
        </p:xfrm>
        <a:graphic>
          <a:graphicData uri="http://schemas.openxmlformats.org/drawingml/2006/table">
            <a:tbl>
              <a:tblPr firstRow="1" bandRow="1">
                <a:tableStyleId>{5C22544A-7EE6-4342-B048-85BDC9FD1C3A}</a:tableStyleId>
              </a:tblPr>
              <a:tblGrid>
                <a:gridCol w="274031">
                  <a:extLst>
                    <a:ext uri="{9D8B030D-6E8A-4147-A177-3AD203B41FA5}">
                      <a16:colId xmlns:a16="http://schemas.microsoft.com/office/drawing/2014/main" val="20000"/>
                    </a:ext>
                  </a:extLst>
                </a:gridCol>
                <a:gridCol w="2962232">
                  <a:extLst>
                    <a:ext uri="{9D8B030D-6E8A-4147-A177-3AD203B41FA5}">
                      <a16:colId xmlns:a16="http://schemas.microsoft.com/office/drawing/2014/main" val="20001"/>
                    </a:ext>
                  </a:extLst>
                </a:gridCol>
                <a:gridCol w="1592246">
                  <a:extLst>
                    <a:ext uri="{9D8B030D-6E8A-4147-A177-3AD203B41FA5}">
                      <a16:colId xmlns:a16="http://schemas.microsoft.com/office/drawing/2014/main" val="20002"/>
                    </a:ext>
                  </a:extLst>
                </a:gridCol>
                <a:gridCol w="1592246">
                  <a:extLst>
                    <a:ext uri="{9D8B030D-6E8A-4147-A177-3AD203B41FA5}">
                      <a16:colId xmlns:a16="http://schemas.microsoft.com/office/drawing/2014/main" val="20003"/>
                    </a:ext>
                  </a:extLst>
                </a:gridCol>
                <a:gridCol w="1592246">
                  <a:extLst>
                    <a:ext uri="{9D8B030D-6E8A-4147-A177-3AD203B41FA5}">
                      <a16:colId xmlns:a16="http://schemas.microsoft.com/office/drawing/2014/main" val="20004"/>
                    </a:ext>
                  </a:extLst>
                </a:gridCol>
                <a:gridCol w="1592246">
                  <a:extLst>
                    <a:ext uri="{9D8B030D-6E8A-4147-A177-3AD203B41FA5}">
                      <a16:colId xmlns:a16="http://schemas.microsoft.com/office/drawing/2014/main" val="20005"/>
                    </a:ext>
                  </a:extLst>
                </a:gridCol>
              </a:tblGrid>
              <a:tr h="753214">
                <a:tc gridSpan="2">
                  <a:txBody>
                    <a:bodyPr/>
                    <a:lstStyle/>
                    <a:p>
                      <a:r>
                        <a:rPr lang="en-US" sz="1400" dirty="0"/>
                        <a:t>Service Center Rate (all costs related to providing services)</a:t>
                      </a:r>
                    </a:p>
                  </a:txBody>
                  <a:tcPr/>
                </a:tc>
                <a:tc hMerge="1">
                  <a:txBody>
                    <a:bodyPr/>
                    <a:lstStyle/>
                    <a:p>
                      <a:endParaRPr lang="en-US" dirty="0"/>
                    </a:p>
                  </a:txBody>
                  <a:tcPr/>
                </a:tc>
                <a:tc>
                  <a:txBody>
                    <a:bodyPr/>
                    <a:lstStyle/>
                    <a:p>
                      <a:r>
                        <a:rPr lang="en-US" sz="1400" dirty="0"/>
                        <a:t>Grant (Federal) paid expenses (subsidy)</a:t>
                      </a:r>
                    </a:p>
                  </a:txBody>
                  <a:tcPr/>
                </a:tc>
                <a:tc>
                  <a:txBody>
                    <a:bodyPr/>
                    <a:lstStyle/>
                    <a:p>
                      <a:r>
                        <a:rPr lang="en-US" sz="1400" dirty="0"/>
                        <a:t>University/Dept.  paid expenses (subsidy)</a:t>
                      </a:r>
                    </a:p>
                  </a:txBody>
                  <a:tcPr/>
                </a:tc>
                <a:tc>
                  <a:txBody>
                    <a:bodyPr/>
                    <a:lstStyle/>
                    <a:p>
                      <a:r>
                        <a:rPr lang="en-US" sz="1400" dirty="0"/>
                        <a:t>Service Center paid expenses</a:t>
                      </a:r>
                      <a:r>
                        <a:rPr lang="en-US" sz="1400" baseline="0" dirty="0"/>
                        <a:t> used in the rate</a:t>
                      </a:r>
                      <a:endParaRPr lang="en-US" sz="1400" dirty="0"/>
                    </a:p>
                  </a:txBody>
                  <a:tcPr/>
                </a:tc>
                <a:tc>
                  <a:txBody>
                    <a:bodyPr/>
                    <a:lstStyle/>
                    <a:p>
                      <a:r>
                        <a:rPr lang="en-US" sz="1400" dirty="0"/>
                        <a:t>Total (fully burdened rate)</a:t>
                      </a:r>
                    </a:p>
                  </a:txBody>
                  <a:tcPr/>
                </a:tc>
                <a:extLst>
                  <a:ext uri="{0D108BD9-81ED-4DB2-BD59-A6C34878D82A}">
                    <a16:rowId xmlns:a16="http://schemas.microsoft.com/office/drawing/2014/main" val="10000"/>
                  </a:ext>
                </a:extLst>
              </a:tr>
              <a:tr h="313066">
                <a:tc gridSpan="2">
                  <a:txBody>
                    <a:bodyPr/>
                    <a:lstStyle/>
                    <a:p>
                      <a:r>
                        <a:rPr lang="en-US" sz="1200" b="1" dirty="0"/>
                        <a:t>Salaries and fringe</a:t>
                      </a:r>
                      <a:r>
                        <a:rPr lang="en-US" sz="1200" b="1" baseline="0" dirty="0"/>
                        <a:t> benefit</a:t>
                      </a:r>
                    </a:p>
                  </a:txBody>
                  <a:tcPr/>
                </a:tc>
                <a:tc hMerge="1">
                  <a:txBody>
                    <a:bodyPr/>
                    <a:lstStyle/>
                    <a:p>
                      <a:endParaRPr lang="en-US" dirty="0"/>
                    </a:p>
                  </a:txBody>
                  <a:tcPr/>
                </a:tc>
                <a:tc>
                  <a:txBody>
                    <a:bodyPr/>
                    <a:lstStyle/>
                    <a:p>
                      <a:pPr algn="r"/>
                      <a:r>
                        <a:rPr lang="en-US" sz="1200" dirty="0"/>
                        <a:t>-</a:t>
                      </a:r>
                    </a:p>
                  </a:txBody>
                  <a:tcPr/>
                </a:tc>
                <a:tc>
                  <a:txBody>
                    <a:bodyPr/>
                    <a:lstStyle/>
                    <a:p>
                      <a:pPr algn="r"/>
                      <a:r>
                        <a:rPr lang="en-US" sz="1200" dirty="0"/>
                        <a:t>$200,000</a:t>
                      </a:r>
                    </a:p>
                  </a:txBody>
                  <a:tcPr/>
                </a:tc>
                <a:tc>
                  <a:txBody>
                    <a:bodyPr/>
                    <a:lstStyle/>
                    <a:p>
                      <a:pPr algn="r"/>
                      <a:r>
                        <a:rPr lang="en-US" sz="1200" dirty="0"/>
                        <a:t>$200,000</a:t>
                      </a:r>
                    </a:p>
                  </a:txBody>
                  <a:tcPr/>
                </a:tc>
                <a:tc>
                  <a:txBody>
                    <a:bodyPr/>
                    <a:lstStyle/>
                    <a:p>
                      <a:pPr algn="r"/>
                      <a:r>
                        <a:rPr lang="en-US" sz="1200" dirty="0"/>
                        <a:t>$400,000</a:t>
                      </a:r>
                    </a:p>
                  </a:txBody>
                  <a:tcPr>
                    <a:solidFill>
                      <a:srgbClr val="FFC000"/>
                    </a:solidFill>
                  </a:tcPr>
                </a:tc>
                <a:extLst>
                  <a:ext uri="{0D108BD9-81ED-4DB2-BD59-A6C34878D82A}">
                    <a16:rowId xmlns:a16="http://schemas.microsoft.com/office/drawing/2014/main" val="10001"/>
                  </a:ext>
                </a:extLst>
              </a:tr>
              <a:tr h="282455">
                <a:tc gridSpan="2">
                  <a:txBody>
                    <a:bodyPr/>
                    <a:lstStyle/>
                    <a:p>
                      <a:r>
                        <a:rPr lang="en-US" sz="1200" b="1" dirty="0"/>
                        <a:t>Operating</a:t>
                      </a:r>
                      <a:r>
                        <a:rPr lang="en-US" sz="1200" b="1" baseline="0" dirty="0"/>
                        <a:t> expense</a:t>
                      </a:r>
                    </a:p>
                  </a:txBody>
                  <a:tcPr/>
                </a:tc>
                <a:tc hMerge="1">
                  <a:txBody>
                    <a:bodyPr/>
                    <a:lstStyle/>
                    <a:p>
                      <a:endParaRPr lang="en-US" dirty="0"/>
                    </a:p>
                  </a:txBody>
                  <a:tcPr/>
                </a:tc>
                <a:tc>
                  <a:txBody>
                    <a:bodyPr/>
                    <a:lstStyle/>
                    <a:p>
                      <a:pPr algn="r"/>
                      <a:endParaRPr lang="en-US" sz="1200" dirty="0"/>
                    </a:p>
                  </a:txBody>
                  <a:tcPr/>
                </a:tc>
                <a:tc>
                  <a:txBody>
                    <a:bodyPr/>
                    <a:lstStyle/>
                    <a:p>
                      <a:pPr algn="r"/>
                      <a:endParaRPr lang="en-US" sz="1200" dirty="0"/>
                    </a:p>
                  </a:txBody>
                  <a:tcPr/>
                </a:tc>
                <a:tc>
                  <a:txBody>
                    <a:bodyPr/>
                    <a:lstStyle/>
                    <a:p>
                      <a:pPr algn="r"/>
                      <a:endParaRPr lang="en-US" sz="1200" dirty="0"/>
                    </a:p>
                  </a:txBody>
                  <a:tcPr/>
                </a:tc>
                <a:tc>
                  <a:txBody>
                    <a:bodyPr/>
                    <a:lstStyle/>
                    <a:p>
                      <a:pPr algn="r"/>
                      <a:endParaRPr lang="en-US" sz="1200" dirty="0"/>
                    </a:p>
                  </a:txBody>
                  <a:tcPr>
                    <a:solidFill>
                      <a:srgbClr val="FFC000"/>
                    </a:solidFill>
                  </a:tcPr>
                </a:tc>
                <a:extLst>
                  <a:ext uri="{0D108BD9-81ED-4DB2-BD59-A6C34878D82A}">
                    <a16:rowId xmlns:a16="http://schemas.microsoft.com/office/drawing/2014/main" val="10002"/>
                  </a:ext>
                </a:extLst>
              </a:tr>
              <a:tr h="282455">
                <a:tc>
                  <a:txBody>
                    <a:bodyPr/>
                    <a:lstStyle/>
                    <a:p>
                      <a:endParaRPr lang="en-US" sz="1200" dirty="0"/>
                    </a:p>
                  </a:txBody>
                  <a:tcPr/>
                </a:tc>
                <a:tc>
                  <a:txBody>
                    <a:bodyPr/>
                    <a:lstStyle/>
                    <a:p>
                      <a:r>
                        <a:rPr lang="en-US" sz="1200" dirty="0"/>
                        <a:t>Travel</a:t>
                      </a:r>
                    </a:p>
                  </a:txBody>
                  <a:tcPr/>
                </a:tc>
                <a:tc>
                  <a:txBody>
                    <a:bodyPr/>
                    <a:lstStyle/>
                    <a:p>
                      <a:pPr algn="r"/>
                      <a:r>
                        <a:rPr lang="en-US" sz="1200" dirty="0"/>
                        <a:t>-</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t>$1,000</a:t>
                      </a:r>
                    </a:p>
                  </a:txBody>
                  <a:tcPr/>
                </a:tc>
                <a:tc>
                  <a:txBody>
                    <a:bodyPr/>
                    <a:lstStyle/>
                    <a:p>
                      <a:pPr algn="r"/>
                      <a:r>
                        <a:rPr lang="en-US" sz="1200" dirty="0"/>
                        <a:t>-</a:t>
                      </a:r>
                    </a:p>
                  </a:txBody>
                  <a:tcPr/>
                </a:tc>
                <a:tc>
                  <a:txBody>
                    <a:bodyPr/>
                    <a:lstStyle/>
                    <a:p>
                      <a:pPr algn="r"/>
                      <a:r>
                        <a:rPr lang="en-US" sz="1200" dirty="0"/>
                        <a:t>$1,000</a:t>
                      </a:r>
                    </a:p>
                  </a:txBody>
                  <a:tcPr>
                    <a:solidFill>
                      <a:srgbClr val="FFC000"/>
                    </a:solidFill>
                  </a:tcPr>
                </a:tc>
                <a:extLst>
                  <a:ext uri="{0D108BD9-81ED-4DB2-BD59-A6C34878D82A}">
                    <a16:rowId xmlns:a16="http://schemas.microsoft.com/office/drawing/2014/main" val="10003"/>
                  </a:ext>
                </a:extLst>
              </a:tr>
              <a:tr h="282455">
                <a:tc>
                  <a:txBody>
                    <a:bodyPr/>
                    <a:lstStyle/>
                    <a:p>
                      <a:endParaRPr lang="en-US" sz="1200" dirty="0"/>
                    </a:p>
                  </a:txBody>
                  <a:tcPr/>
                </a:tc>
                <a:tc>
                  <a:txBody>
                    <a:bodyPr/>
                    <a:lstStyle/>
                    <a:p>
                      <a:r>
                        <a:rPr lang="en-US" sz="1200" dirty="0"/>
                        <a:t>Operating expense</a:t>
                      </a:r>
                    </a:p>
                  </a:txBody>
                  <a:tcPr/>
                </a:tc>
                <a:tc>
                  <a:txBody>
                    <a:bodyPr/>
                    <a:lstStyle/>
                    <a:p>
                      <a:pPr algn="r"/>
                      <a:r>
                        <a:rPr lang="en-US" sz="1200" dirty="0"/>
                        <a:t>-</a:t>
                      </a:r>
                    </a:p>
                  </a:txBody>
                  <a:tcPr/>
                </a:tc>
                <a:tc>
                  <a:txBody>
                    <a:bodyPr/>
                    <a:lstStyle/>
                    <a:p>
                      <a:pPr algn="r"/>
                      <a:r>
                        <a:rPr lang="en-US" sz="1200" dirty="0"/>
                        <a:t>$10,000</a:t>
                      </a:r>
                    </a:p>
                  </a:txBody>
                  <a:tcPr/>
                </a:tc>
                <a:tc>
                  <a:txBody>
                    <a:bodyPr/>
                    <a:lstStyle/>
                    <a:p>
                      <a:pPr algn="r"/>
                      <a:r>
                        <a:rPr lang="en-US" sz="1200" dirty="0"/>
                        <a:t>$25,000</a:t>
                      </a:r>
                    </a:p>
                  </a:txBody>
                  <a:tcPr/>
                </a:tc>
                <a:tc>
                  <a:txBody>
                    <a:bodyPr/>
                    <a:lstStyle/>
                    <a:p>
                      <a:pPr algn="r"/>
                      <a:r>
                        <a:rPr lang="en-US" sz="1200" dirty="0"/>
                        <a:t>$50,000</a:t>
                      </a:r>
                    </a:p>
                  </a:txBody>
                  <a:tcPr>
                    <a:solidFill>
                      <a:srgbClr val="FFC000"/>
                    </a:solidFill>
                  </a:tcPr>
                </a:tc>
                <a:extLst>
                  <a:ext uri="{0D108BD9-81ED-4DB2-BD59-A6C34878D82A}">
                    <a16:rowId xmlns:a16="http://schemas.microsoft.com/office/drawing/2014/main" val="10004"/>
                  </a:ext>
                </a:extLst>
              </a:tr>
              <a:tr h="282455">
                <a:tc>
                  <a:txBody>
                    <a:bodyPr/>
                    <a:lstStyle/>
                    <a:p>
                      <a:endParaRPr lang="en-US" sz="1200" dirty="0"/>
                    </a:p>
                  </a:txBody>
                  <a:tcPr/>
                </a:tc>
                <a:tc>
                  <a:txBody>
                    <a:bodyPr/>
                    <a:lstStyle/>
                    <a:p>
                      <a:r>
                        <a:rPr lang="en-US" sz="1200" dirty="0"/>
                        <a:t>Equipment</a:t>
                      </a:r>
                      <a:r>
                        <a:rPr lang="en-US" sz="1200" baseline="0" dirty="0"/>
                        <a:t> ≤ 5k</a:t>
                      </a:r>
                      <a:endParaRPr lang="en-US" sz="1200" dirty="0"/>
                    </a:p>
                  </a:txBody>
                  <a:tcPr/>
                </a:tc>
                <a:tc>
                  <a:txBody>
                    <a:bodyPr/>
                    <a:lstStyle/>
                    <a:p>
                      <a:pPr algn="r"/>
                      <a:r>
                        <a:rPr lang="en-US" sz="1200" dirty="0"/>
                        <a:t>-</a:t>
                      </a:r>
                    </a:p>
                  </a:txBody>
                  <a:tcPr/>
                </a:tc>
                <a:tc>
                  <a:txBody>
                    <a:bodyPr/>
                    <a:lstStyle/>
                    <a:p>
                      <a:pPr algn="r"/>
                      <a:r>
                        <a:rPr lang="en-US" sz="1200" dirty="0"/>
                        <a:t>-</a:t>
                      </a:r>
                    </a:p>
                  </a:txBody>
                  <a:tcPr/>
                </a:tc>
                <a:tc>
                  <a:txBody>
                    <a:bodyPr/>
                    <a:lstStyle/>
                    <a:p>
                      <a:pPr algn="r"/>
                      <a:r>
                        <a:rPr lang="en-US" sz="1200" dirty="0"/>
                        <a:t>$3,000</a:t>
                      </a:r>
                    </a:p>
                  </a:txBody>
                  <a:tcPr/>
                </a:tc>
                <a:tc>
                  <a:txBody>
                    <a:bodyPr/>
                    <a:lstStyle/>
                    <a:p>
                      <a:pPr algn="r"/>
                      <a:r>
                        <a:rPr lang="en-US" sz="1200" dirty="0"/>
                        <a:t>$3,000</a:t>
                      </a:r>
                    </a:p>
                  </a:txBody>
                  <a:tcPr>
                    <a:solidFill>
                      <a:srgbClr val="FFC000"/>
                    </a:solidFill>
                  </a:tcPr>
                </a:tc>
                <a:extLst>
                  <a:ext uri="{0D108BD9-81ED-4DB2-BD59-A6C34878D82A}">
                    <a16:rowId xmlns:a16="http://schemas.microsoft.com/office/drawing/2014/main" val="10005"/>
                  </a:ext>
                </a:extLst>
              </a:tr>
              <a:tr h="470759">
                <a:tc gridSpan="2">
                  <a:txBody>
                    <a:bodyPr/>
                    <a:lstStyle/>
                    <a:p>
                      <a:r>
                        <a:rPr lang="en-US" sz="1200" b="1" dirty="0"/>
                        <a:t>Capital equipment ≥ 5k (cost of equipment is $100k with a useful life of 5 years)</a:t>
                      </a:r>
                    </a:p>
                  </a:txBody>
                  <a:tcPr/>
                </a:tc>
                <a:tc hMerge="1">
                  <a:txBody>
                    <a:bodyPr/>
                    <a:lstStyle/>
                    <a:p>
                      <a:endParaRPr lang="en-US" dirty="0"/>
                    </a:p>
                  </a:txBody>
                  <a:tcPr/>
                </a:tc>
                <a:tc>
                  <a:txBody>
                    <a:bodyPr/>
                    <a:lstStyle/>
                    <a:p>
                      <a:pPr algn="r"/>
                      <a:r>
                        <a:rPr lang="en-US" sz="1200" dirty="0"/>
                        <a:t>$50,000</a:t>
                      </a:r>
                    </a:p>
                  </a:txBody>
                  <a:tcPr>
                    <a:solidFill>
                      <a:schemeClr val="accent6">
                        <a:lumMod val="60000"/>
                        <a:lumOff val="40000"/>
                      </a:schemeClr>
                    </a:solidFill>
                  </a:tcPr>
                </a:tc>
                <a:tc>
                  <a:txBody>
                    <a:bodyPr/>
                    <a:lstStyle/>
                    <a:p>
                      <a:pPr algn="r"/>
                      <a:r>
                        <a:rPr lang="en-US" sz="1200" dirty="0"/>
                        <a:t>$50,000</a:t>
                      </a:r>
                    </a:p>
                  </a:txBody>
                  <a:tcPr>
                    <a:solidFill>
                      <a:schemeClr val="accent6">
                        <a:lumMod val="60000"/>
                        <a:lumOff val="40000"/>
                      </a:schemeClr>
                    </a:solidFill>
                  </a:tcPr>
                </a:tc>
                <a:tc>
                  <a:txBody>
                    <a:bodyPr/>
                    <a:lstStyle/>
                    <a:p>
                      <a:pPr algn="r"/>
                      <a:r>
                        <a:rPr lang="en-US" sz="1200" dirty="0"/>
                        <a:t>-</a:t>
                      </a:r>
                    </a:p>
                  </a:txBody>
                  <a:tcP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a:endParaRPr lang="en-US" sz="1200" dirty="0"/>
                    </a:p>
                  </a:txBody>
                  <a:tcPr>
                    <a:solidFill>
                      <a:srgbClr val="FFC000"/>
                    </a:solidFill>
                  </a:tcPr>
                </a:tc>
                <a:extLst>
                  <a:ext uri="{0D108BD9-81ED-4DB2-BD59-A6C34878D82A}">
                    <a16:rowId xmlns:a16="http://schemas.microsoft.com/office/drawing/2014/main" val="10006"/>
                  </a:ext>
                </a:extLst>
              </a:tr>
              <a:tr h="466810">
                <a:tc>
                  <a:txBody>
                    <a:bodyPr/>
                    <a:lstStyle/>
                    <a:p>
                      <a:endParaRPr lang="en-US" sz="1200" dirty="0"/>
                    </a:p>
                  </a:txBody>
                  <a:tcPr/>
                </a:tc>
                <a:tc>
                  <a:txBody>
                    <a:bodyPr/>
                    <a:lstStyle/>
                    <a:p>
                      <a:r>
                        <a:rPr lang="en-US" sz="1200" dirty="0"/>
                        <a:t>Annual depreciation</a:t>
                      </a:r>
                    </a:p>
                  </a:txBody>
                  <a:tcPr/>
                </a:tc>
                <a:tc>
                  <a:txBody>
                    <a:bodyPr/>
                    <a:lstStyle/>
                    <a:p>
                      <a:pPr algn="r"/>
                      <a:r>
                        <a:rPr lang="en-US" sz="1200" dirty="0"/>
                        <a:t>**$10,000</a:t>
                      </a:r>
                    </a:p>
                  </a:txBody>
                  <a:tcPr>
                    <a:solidFill>
                      <a:srgbClr val="C00000">
                        <a:alpha val="40000"/>
                      </a:srgbClr>
                    </a:solidFill>
                  </a:tcPr>
                </a:tc>
                <a:tc>
                  <a:txBody>
                    <a:bodyPr/>
                    <a:lstStyle/>
                    <a:p>
                      <a:pPr algn="r"/>
                      <a:r>
                        <a:rPr lang="en-US" sz="1200" dirty="0"/>
                        <a:t>-</a:t>
                      </a:r>
                    </a:p>
                  </a:txBody>
                  <a:tcPr>
                    <a:lnR w="12700" cap="flat" cmpd="sng" algn="ctr">
                      <a:solidFill>
                        <a:schemeClr val="tx1"/>
                      </a:solidFill>
                      <a:prstDash val="solid"/>
                      <a:round/>
                      <a:headEnd type="none" w="med" len="med"/>
                      <a:tailEnd type="none" w="med" len="med"/>
                    </a:lnR>
                  </a:tcPr>
                </a:tc>
                <a:tc>
                  <a:txBody>
                    <a:bodyPr/>
                    <a:lstStyle/>
                    <a:p>
                      <a:pPr algn="r"/>
                      <a:r>
                        <a:rPr lang="en-US" sz="1200" dirty="0"/>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200" dirty="0"/>
                        <a:t>$20,000</a:t>
                      </a:r>
                    </a:p>
                  </a:txBody>
                  <a:tcPr>
                    <a:lnL w="12700" cap="flat" cmpd="sng" algn="ctr">
                      <a:solidFill>
                        <a:schemeClr val="tx1"/>
                      </a:solidFill>
                      <a:prstDash val="solid"/>
                      <a:round/>
                      <a:headEnd type="none" w="med" len="med"/>
                      <a:tailEnd type="none" w="med" len="med"/>
                    </a:lnL>
                    <a:solidFill>
                      <a:srgbClr val="FFC000"/>
                    </a:solidFill>
                  </a:tcPr>
                </a:tc>
                <a:extLst>
                  <a:ext uri="{0D108BD9-81ED-4DB2-BD59-A6C34878D82A}">
                    <a16:rowId xmlns:a16="http://schemas.microsoft.com/office/drawing/2014/main" val="10007"/>
                  </a:ext>
                </a:extLst>
              </a:tr>
              <a:tr h="282455">
                <a:tc gridSpan="2">
                  <a:txBody>
                    <a:bodyPr/>
                    <a:lstStyle/>
                    <a:p>
                      <a:r>
                        <a:rPr lang="en-US" sz="1200" b="1" dirty="0"/>
                        <a:t>Total cost</a:t>
                      </a:r>
                    </a:p>
                  </a:txBody>
                  <a:tcPr/>
                </a:tc>
                <a:tc hMerge="1">
                  <a:txBody>
                    <a:bodyPr/>
                    <a:lstStyle/>
                    <a:p>
                      <a:endParaRPr lang="en-US" dirty="0"/>
                    </a:p>
                  </a:txBody>
                  <a:tcPr/>
                </a:tc>
                <a:tc>
                  <a:txBody>
                    <a:bodyPr/>
                    <a:lstStyle/>
                    <a:p>
                      <a:pPr algn="r"/>
                      <a:r>
                        <a:rPr lang="en-US" sz="1200" dirty="0"/>
                        <a:t>$10,000</a:t>
                      </a:r>
                    </a:p>
                  </a:txBody>
                  <a:tcPr/>
                </a:tc>
                <a:tc>
                  <a:txBody>
                    <a:bodyPr/>
                    <a:lstStyle/>
                    <a:p>
                      <a:pPr algn="r"/>
                      <a:r>
                        <a:rPr lang="en-US" sz="1200" dirty="0"/>
                        <a:t>$211,000</a:t>
                      </a:r>
                    </a:p>
                  </a:txBody>
                  <a:tcPr/>
                </a:tc>
                <a:tc>
                  <a:txBody>
                    <a:bodyPr/>
                    <a:lstStyle/>
                    <a:p>
                      <a:pPr algn="r"/>
                      <a:r>
                        <a:rPr lang="en-US" sz="1200" dirty="0"/>
                        <a:t>$238,000</a:t>
                      </a:r>
                    </a:p>
                  </a:txBody>
                  <a:tcPr>
                    <a:lnT w="12700" cap="flat" cmpd="sng" algn="ctr">
                      <a:solidFill>
                        <a:schemeClr val="tx1"/>
                      </a:solidFill>
                      <a:prstDash val="solid"/>
                      <a:round/>
                      <a:headEnd type="none" w="med" len="med"/>
                      <a:tailEnd type="none" w="med" len="med"/>
                    </a:lnT>
                  </a:tcPr>
                </a:tc>
                <a:tc>
                  <a:txBody>
                    <a:bodyPr/>
                    <a:lstStyle/>
                    <a:p>
                      <a:pPr algn="r"/>
                      <a:r>
                        <a:rPr lang="en-US" sz="1200" dirty="0"/>
                        <a:t>$474,000</a:t>
                      </a:r>
                    </a:p>
                  </a:txBody>
                  <a:tcPr>
                    <a:solidFill>
                      <a:srgbClr val="FFC000"/>
                    </a:solidFill>
                  </a:tcPr>
                </a:tc>
                <a:extLst>
                  <a:ext uri="{0D108BD9-81ED-4DB2-BD59-A6C34878D82A}">
                    <a16:rowId xmlns:a16="http://schemas.microsoft.com/office/drawing/2014/main" val="10008"/>
                  </a:ext>
                </a:extLst>
              </a:tr>
              <a:tr h="466810">
                <a:tc gridSpan="2">
                  <a:txBody>
                    <a:bodyPr/>
                    <a:lstStyle/>
                    <a:p>
                      <a:r>
                        <a:rPr lang="en-US" sz="1200" dirty="0"/>
                        <a:t>Numbe</a:t>
                      </a:r>
                      <a:r>
                        <a:rPr lang="en-US" sz="1200" baseline="0" dirty="0"/>
                        <a:t>r of services provided</a:t>
                      </a:r>
                      <a:endParaRPr lang="en-US" sz="1200" dirty="0"/>
                    </a:p>
                  </a:txBody>
                  <a:tcPr/>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a:p>
                  </a:txBody>
                  <a:tcPr/>
                </a:tc>
                <a:tc>
                  <a:txBody>
                    <a:bodyPr/>
                    <a:lstStyle/>
                    <a:p>
                      <a:pPr algn="r"/>
                      <a:r>
                        <a:rPr lang="en-US" sz="1200" dirty="0"/>
                        <a:t>20,000</a:t>
                      </a:r>
                    </a:p>
                  </a:txBody>
                  <a:tcPr/>
                </a:tc>
                <a:tc>
                  <a:txBody>
                    <a:bodyPr/>
                    <a:lstStyle/>
                    <a:p>
                      <a:pPr algn="r"/>
                      <a:r>
                        <a:rPr lang="en-US" sz="1200" dirty="0"/>
                        <a:t>20,000</a:t>
                      </a:r>
                    </a:p>
                  </a:txBody>
                  <a:tcPr>
                    <a:solidFill>
                      <a:srgbClr val="FFC000"/>
                    </a:solidFill>
                  </a:tcPr>
                </a:tc>
                <a:extLst>
                  <a:ext uri="{0D108BD9-81ED-4DB2-BD59-A6C34878D82A}">
                    <a16:rowId xmlns:a16="http://schemas.microsoft.com/office/drawing/2014/main" val="10009"/>
                  </a:ext>
                </a:extLst>
              </a:tr>
              <a:tr h="282455">
                <a:tc gridSpan="2">
                  <a:txBody>
                    <a:bodyPr/>
                    <a:lstStyle/>
                    <a:p>
                      <a:r>
                        <a:rPr lang="en-US" sz="1200" b="1" dirty="0"/>
                        <a:t>Rate</a:t>
                      </a:r>
                      <a:r>
                        <a:rPr lang="en-US" sz="1200" b="1" baseline="0" dirty="0"/>
                        <a:t> per service</a:t>
                      </a:r>
                      <a:endParaRPr lang="en-US" sz="1200" b="1" dirty="0"/>
                    </a:p>
                  </a:txBody>
                  <a:tcPr/>
                </a:tc>
                <a:tc hMerge="1">
                  <a:txBody>
                    <a:bodyPr/>
                    <a:lstStyle/>
                    <a:p>
                      <a:endParaRPr lang="en-US" dirty="0"/>
                    </a:p>
                  </a:txBody>
                  <a:tcPr/>
                </a:tc>
                <a:tc>
                  <a:txBody>
                    <a:bodyPr/>
                    <a:lstStyle/>
                    <a:p>
                      <a:pPr algn="r"/>
                      <a:endParaRPr lang="en-US" sz="1200" dirty="0"/>
                    </a:p>
                  </a:txBody>
                  <a:tcPr/>
                </a:tc>
                <a:tc>
                  <a:txBody>
                    <a:bodyPr/>
                    <a:lstStyle/>
                    <a:p>
                      <a:pPr algn="r"/>
                      <a:endParaRPr lang="en-US" sz="1200" dirty="0"/>
                    </a:p>
                  </a:txBody>
                  <a:tcPr/>
                </a:tc>
                <a:tc>
                  <a:txBody>
                    <a:bodyPr/>
                    <a:lstStyle/>
                    <a:p>
                      <a:pPr algn="r"/>
                      <a:r>
                        <a:rPr lang="en-US" sz="1200" dirty="0"/>
                        <a:t>$11.90</a:t>
                      </a:r>
                    </a:p>
                  </a:txBody>
                  <a:tcPr/>
                </a:tc>
                <a:tc>
                  <a:txBody>
                    <a:bodyPr/>
                    <a:lstStyle/>
                    <a:p>
                      <a:pPr algn="r"/>
                      <a:r>
                        <a:rPr lang="en-US" sz="1200" dirty="0"/>
                        <a:t>$23.70</a:t>
                      </a:r>
                    </a:p>
                  </a:txBody>
                  <a:tcPr>
                    <a:solidFill>
                      <a:srgbClr val="FFC000"/>
                    </a:solidFill>
                  </a:tcPr>
                </a:tc>
                <a:extLst>
                  <a:ext uri="{0D108BD9-81ED-4DB2-BD59-A6C34878D82A}">
                    <a16:rowId xmlns:a16="http://schemas.microsoft.com/office/drawing/2014/main" val="10010"/>
                  </a:ext>
                </a:extLst>
              </a:tr>
              <a:tr h="282455">
                <a:tc gridSpan="2">
                  <a:txBody>
                    <a:bodyPr/>
                    <a:lstStyle/>
                    <a:p>
                      <a:r>
                        <a:rPr lang="en-US" sz="1200" b="1" dirty="0"/>
                        <a:t>Subsidy</a:t>
                      </a:r>
                    </a:p>
                  </a:txBody>
                  <a:tcPr/>
                </a:tc>
                <a:tc hMerge="1">
                  <a:txBody>
                    <a:bodyPr/>
                    <a:lstStyle/>
                    <a:p>
                      <a:endParaRPr lang="en-US" dirty="0"/>
                    </a:p>
                  </a:txBody>
                  <a:tcPr/>
                </a:tc>
                <a:tc>
                  <a:txBody>
                    <a:bodyPr/>
                    <a:lstStyle/>
                    <a:p>
                      <a:pPr algn="ctr"/>
                      <a:r>
                        <a:rPr lang="en-US" sz="1200" dirty="0"/>
                        <a:t>$10,000</a:t>
                      </a:r>
                    </a:p>
                  </a:txBody>
                  <a:tcPr/>
                </a:tc>
                <a:tc>
                  <a:txBody>
                    <a:bodyPr/>
                    <a:lstStyle/>
                    <a:p>
                      <a:pPr algn="ctr"/>
                      <a:r>
                        <a:rPr lang="en-US" sz="1200" dirty="0"/>
                        <a:t>$211,000</a:t>
                      </a:r>
                    </a:p>
                  </a:txBody>
                  <a:tcPr/>
                </a:tc>
                <a:tc>
                  <a:txBody>
                    <a:bodyPr/>
                    <a:lstStyle/>
                    <a:p>
                      <a:pPr algn="r"/>
                      <a:endParaRPr lang="en-US" sz="1200" dirty="0"/>
                    </a:p>
                  </a:txBody>
                  <a:tcPr/>
                </a:tc>
                <a:tc>
                  <a:txBody>
                    <a:bodyPr/>
                    <a:lstStyle/>
                    <a:p>
                      <a:pPr algn="r"/>
                      <a:endParaRPr lang="en-US" sz="1200" dirty="0"/>
                    </a:p>
                  </a:txBody>
                  <a:tcPr>
                    <a:solidFill>
                      <a:srgbClr val="FFC000"/>
                    </a:solidFill>
                  </a:tcPr>
                </a:tc>
                <a:extLst>
                  <a:ext uri="{0D108BD9-81ED-4DB2-BD59-A6C34878D82A}">
                    <a16:rowId xmlns:a16="http://schemas.microsoft.com/office/drawing/2014/main" val="10011"/>
                  </a:ext>
                </a:extLst>
              </a:tr>
              <a:tr h="423683">
                <a:tc gridSpan="5">
                  <a:txBody>
                    <a:bodyPr/>
                    <a:lstStyle/>
                    <a:p>
                      <a:r>
                        <a:rPr lang="en-US" sz="1050" dirty="0"/>
                        <a:t>**$10,00</a:t>
                      </a:r>
                      <a:r>
                        <a:rPr lang="en-US" sz="1050" baseline="0" dirty="0"/>
                        <a:t>0 depreciation for equipment purchased on federal $ may not be used to calculate the service center rate…recall that this would create “double charging” to the federal government.</a:t>
                      </a:r>
                      <a:endParaRPr lang="en-US" sz="1050" dirty="0"/>
                    </a:p>
                  </a:txBody>
                  <a:tcPr>
                    <a:solidFill>
                      <a:srgbClr val="C00000">
                        <a:alpha val="40000"/>
                      </a:srgbClr>
                    </a:solidFill>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r"/>
                      <a:endParaRPr lang="en-US" dirty="0"/>
                    </a:p>
                  </a:txBody>
                  <a:tcPr/>
                </a:tc>
                <a:tc>
                  <a:txBody>
                    <a:bodyPr/>
                    <a:lstStyle/>
                    <a:p>
                      <a:pPr algn="r"/>
                      <a:endParaRPr lang="en-US" sz="1200" dirty="0"/>
                    </a:p>
                  </a:txBody>
                  <a:tcPr>
                    <a:solidFill>
                      <a:srgbClr val="FFC000"/>
                    </a:solidFill>
                  </a:tcPr>
                </a:tc>
                <a:extLst>
                  <a:ext uri="{0D108BD9-81ED-4DB2-BD59-A6C34878D82A}">
                    <a16:rowId xmlns:a16="http://schemas.microsoft.com/office/drawing/2014/main" val="10012"/>
                  </a:ext>
                </a:extLst>
              </a:tr>
            </a:tbl>
          </a:graphicData>
        </a:graphic>
      </p:graphicFrame>
      <p:cxnSp>
        <p:nvCxnSpPr>
          <p:cNvPr id="8" name="Straight Arrow Connector 7"/>
          <p:cNvCxnSpPr/>
          <p:nvPr/>
        </p:nvCxnSpPr>
        <p:spPr>
          <a:xfrm>
            <a:off x="6665635" y="4048785"/>
            <a:ext cx="449179" cy="24865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10450856" y="1728998"/>
            <a:ext cx="1501080" cy="2893100"/>
          </a:xfrm>
          <a:prstGeom prst="rect">
            <a:avLst/>
          </a:prstGeom>
          <a:solidFill>
            <a:schemeClr val="bg1">
              <a:lumMod val="75000"/>
            </a:schemeClr>
          </a:solidFill>
          <a:ln>
            <a:solidFill>
              <a:schemeClr val="tx1"/>
            </a:solidFill>
          </a:ln>
        </p:spPr>
        <p:txBody>
          <a:bodyPr wrap="square" rtlCol="0">
            <a:spAutoFit/>
          </a:bodyPr>
          <a:lstStyle/>
          <a:p>
            <a:r>
              <a:rPr lang="en-US" sz="1400" b="1" dirty="0"/>
              <a:t>Recall</a:t>
            </a:r>
            <a:r>
              <a:rPr lang="en-US" sz="1200" b="1" dirty="0"/>
              <a:t>:</a:t>
            </a:r>
            <a:r>
              <a:rPr lang="en-US" sz="1200" dirty="0"/>
              <a:t> the actual cost of equipment can not be charged through the rate. Only the annual depreciation amount per year. We can depreciate the portion of equipment purchased by university funds in the rate, but not the portion purchased on grants.</a:t>
            </a:r>
          </a:p>
        </p:txBody>
      </p:sp>
      <p:cxnSp>
        <p:nvCxnSpPr>
          <p:cNvPr id="6" name="Straight Arrow Connector 5"/>
          <p:cNvCxnSpPr/>
          <p:nvPr/>
        </p:nvCxnSpPr>
        <p:spPr>
          <a:xfrm flipH="1">
            <a:off x="8523890" y="2270234"/>
            <a:ext cx="1926966" cy="20272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10450856" y="4664216"/>
            <a:ext cx="1501080" cy="1938992"/>
          </a:xfrm>
          <a:prstGeom prst="rect">
            <a:avLst/>
          </a:prstGeom>
          <a:solidFill>
            <a:schemeClr val="bg1">
              <a:lumMod val="85000"/>
            </a:schemeClr>
          </a:solidFill>
          <a:ln>
            <a:solidFill>
              <a:schemeClr val="tx1"/>
            </a:solidFill>
          </a:ln>
        </p:spPr>
        <p:txBody>
          <a:bodyPr wrap="square" rtlCol="0">
            <a:spAutoFit/>
          </a:bodyPr>
          <a:lstStyle/>
          <a:p>
            <a:r>
              <a:rPr lang="en-US" sz="1000" dirty="0"/>
              <a:t>We want to include grant paid subsidies into calculation, which are allowable because we are not charging for those items in the internal billing rate. These don’t create a “double charging” situation since it’s only calculated into external billing rates.</a:t>
            </a:r>
          </a:p>
        </p:txBody>
      </p:sp>
      <p:cxnSp>
        <p:nvCxnSpPr>
          <p:cNvPr id="13" name="Straight Arrow Connector 12"/>
          <p:cNvCxnSpPr/>
          <p:nvPr/>
        </p:nvCxnSpPr>
        <p:spPr>
          <a:xfrm flipH="1">
            <a:off x="5300283" y="5834358"/>
            <a:ext cx="515057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5212841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316307" cy="2147782"/>
          </a:xfrm>
        </p:spPr>
        <p:txBody>
          <a:bodyPr>
            <a:normAutofit/>
          </a:bodyPr>
          <a:lstStyle/>
          <a:p>
            <a:r>
              <a:rPr lang="en-US" sz="3200" b="1" dirty="0">
                <a:latin typeface="Baskerville Old Face" panose="02020602080505020303" pitchFamily="18" charset="0"/>
              </a:rPr>
              <a:t>What is OSP- Cost Accounting Unit’s role?</a:t>
            </a:r>
          </a:p>
        </p:txBody>
      </p:sp>
      <p:sp>
        <p:nvSpPr>
          <p:cNvPr id="3" name="Content Placeholder 2"/>
          <p:cNvSpPr>
            <a:spLocks noGrp="1"/>
          </p:cNvSpPr>
          <p:nvPr>
            <p:ph sz="half" idx="1"/>
          </p:nvPr>
        </p:nvSpPr>
        <p:spPr>
          <a:xfrm>
            <a:off x="316654" y="2156739"/>
            <a:ext cx="5779346" cy="3377074"/>
          </a:xfrm>
        </p:spPr>
        <p:txBody>
          <a:bodyPr>
            <a:normAutofit/>
          </a:bodyPr>
          <a:lstStyle/>
          <a:p>
            <a:r>
              <a:rPr lang="en-US" sz="1600" dirty="0">
                <a:latin typeface="Calisto MT" panose="02040603050505030304" pitchFamily="18" charset="0"/>
              </a:rPr>
              <a:t>We will work through the development of your service center with you.</a:t>
            </a:r>
          </a:p>
          <a:p>
            <a:r>
              <a:rPr lang="en-US" sz="1600" dirty="0">
                <a:latin typeface="Calisto MT" panose="02040603050505030304" pitchFamily="18" charset="0"/>
              </a:rPr>
              <a:t>We are here to help you understand the process, and make it as simple and positive for you as we can.</a:t>
            </a:r>
          </a:p>
          <a:p>
            <a:r>
              <a:rPr lang="en-US" sz="1600" dirty="0">
                <a:latin typeface="Calisto MT" panose="02040603050505030304" pitchFamily="18" charset="0"/>
              </a:rPr>
              <a:t>There are many ways to structure your service center. We are here to help you find the best fit for you.</a:t>
            </a:r>
          </a:p>
          <a:p>
            <a:r>
              <a:rPr lang="en-US" sz="1600" dirty="0">
                <a:latin typeface="Calisto MT" panose="02040603050505030304" pitchFamily="18" charset="0"/>
              </a:rPr>
              <a:t>We will answer your questions, and research answers to unique problems as they relate to service centers.</a:t>
            </a:r>
          </a:p>
        </p:txBody>
      </p:sp>
      <p:pic>
        <p:nvPicPr>
          <p:cNvPr id="5" name="Picture 4">
            <a:extLst>
              <a:ext uri="{FF2B5EF4-FFF2-40B4-BE49-F238E27FC236}">
                <a16:creationId xmlns:a16="http://schemas.microsoft.com/office/drawing/2014/main" id="{0A8F88EF-C73D-847A-65B0-B28EF0AE8E4E}"/>
              </a:ext>
            </a:extLst>
          </p:cNvPr>
          <p:cNvPicPr>
            <a:picLocks noChangeAspect="1"/>
          </p:cNvPicPr>
          <p:nvPr/>
        </p:nvPicPr>
        <p:blipFill>
          <a:blip r:embed="rId2">
            <a:alphaModFix amt="50000"/>
          </a:blip>
          <a:stretch>
            <a:fillRect/>
          </a:stretch>
        </p:blipFill>
        <p:spPr>
          <a:xfrm>
            <a:off x="6278880" y="0"/>
            <a:ext cx="5913120" cy="6858000"/>
          </a:xfrm>
          <a:prstGeom prst="rect">
            <a:avLst/>
          </a:prstGeom>
        </p:spPr>
      </p:pic>
    </p:spTree>
    <p:extLst>
      <p:ext uri="{BB962C8B-B14F-4D97-AF65-F5344CB8AC3E}">
        <p14:creationId xmlns:p14="http://schemas.microsoft.com/office/powerpoint/2010/main" val="3484833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9788" y="300790"/>
            <a:ext cx="5256212" cy="595564"/>
          </a:xfrm>
        </p:spPr>
        <p:txBody>
          <a:bodyPr>
            <a:normAutofit/>
          </a:bodyPr>
          <a:lstStyle/>
          <a:p>
            <a:r>
              <a:rPr lang="en-US" dirty="0">
                <a:latin typeface="Baskerville Old Face" panose="02020602080505020303" pitchFamily="18" charset="0"/>
              </a:rPr>
              <a:t>Rate Development Process</a:t>
            </a:r>
          </a:p>
        </p:txBody>
      </p:sp>
      <p:sp>
        <p:nvSpPr>
          <p:cNvPr id="2" name="TextBox 1">
            <a:extLst>
              <a:ext uri="{FF2B5EF4-FFF2-40B4-BE49-F238E27FC236}">
                <a16:creationId xmlns:a16="http://schemas.microsoft.com/office/drawing/2014/main" id="{97A043C7-6E94-DB91-F0E4-962E92067F5D}"/>
              </a:ext>
            </a:extLst>
          </p:cNvPr>
          <p:cNvSpPr txBox="1"/>
          <p:nvPr/>
        </p:nvSpPr>
        <p:spPr>
          <a:xfrm>
            <a:off x="839788" y="958169"/>
            <a:ext cx="10021033" cy="5216813"/>
          </a:xfrm>
          <a:prstGeom prst="rect">
            <a:avLst/>
          </a:prstGeom>
          <a:noFill/>
        </p:spPr>
        <p:txBody>
          <a:bodyPr wrap="square" rtlCol="0">
            <a:spAutoFit/>
          </a:bodyPr>
          <a:lstStyle/>
          <a:p>
            <a:pPr algn="l"/>
            <a:r>
              <a:rPr lang="en-US" sz="1400" b="1" i="0" dirty="0">
                <a:solidFill>
                  <a:srgbClr val="191919"/>
                </a:solidFill>
                <a:effectLst/>
                <a:latin typeface="Calisto MT" panose="02040603050505030304" pitchFamily="18" charset="0"/>
              </a:rPr>
              <a:t>On a biennial basis rates will be reviewed by the OSP- Cost Accounting Unit. </a:t>
            </a:r>
          </a:p>
          <a:p>
            <a:pPr algn="l"/>
            <a:r>
              <a:rPr lang="en-US" sz="900" b="1" i="0" dirty="0">
                <a:solidFill>
                  <a:srgbClr val="191919"/>
                </a:solidFill>
                <a:effectLst/>
                <a:latin typeface="Calisto MT" panose="02040603050505030304" pitchFamily="18" charset="0"/>
              </a:rPr>
              <a:t>Please note that some of the requested details on the updated rate sheets, such as information regarding equipment list and location/room #’s ar</a:t>
            </a:r>
            <a:r>
              <a:rPr lang="en-US" sz="900" b="1" dirty="0">
                <a:solidFill>
                  <a:srgbClr val="191919"/>
                </a:solidFill>
                <a:latin typeface="Calisto MT" panose="02040603050505030304" pitchFamily="18" charset="0"/>
              </a:rPr>
              <a:t>e to benefit the University during the F&amp;A rate development and rate sheets should be completed to the best of your knowledge. </a:t>
            </a:r>
            <a:endParaRPr lang="en-US" sz="900" b="1" i="0" dirty="0">
              <a:solidFill>
                <a:srgbClr val="191919"/>
              </a:solidFill>
              <a:effectLst/>
              <a:latin typeface="Calisto MT" panose="02040603050505030304" pitchFamily="18" charset="0"/>
            </a:endParaRPr>
          </a:p>
          <a:p>
            <a:pPr algn="l"/>
            <a:endParaRPr lang="en-US" b="1" i="0" dirty="0">
              <a:solidFill>
                <a:srgbClr val="191919"/>
              </a:solidFill>
              <a:effectLst/>
              <a:latin typeface="Public Sans"/>
            </a:endParaRPr>
          </a:p>
          <a:p>
            <a:pPr algn="l"/>
            <a:endParaRPr lang="en-US" sz="1400" b="1" i="0" dirty="0">
              <a:solidFill>
                <a:srgbClr val="191919"/>
              </a:solidFill>
              <a:effectLst/>
              <a:latin typeface="Baskerville Old Face" panose="02020602080505020303" pitchFamily="18" charset="0"/>
            </a:endParaRPr>
          </a:p>
          <a:p>
            <a:pPr algn="l"/>
            <a:r>
              <a:rPr lang="en-US" sz="1400" b="1" i="0" dirty="0">
                <a:solidFill>
                  <a:srgbClr val="191919"/>
                </a:solidFill>
                <a:effectLst/>
                <a:latin typeface="Baskerville Old Face" panose="02020602080505020303" pitchFamily="18" charset="0"/>
              </a:rPr>
              <a:t>First Step: </a:t>
            </a:r>
            <a:r>
              <a:rPr lang="en-US" sz="1050" b="0" i="0" u="sng" dirty="0">
                <a:solidFill>
                  <a:srgbClr val="191919"/>
                </a:solidFill>
                <a:effectLst/>
                <a:latin typeface="Calisto MT" panose="02040603050505030304" pitchFamily="18" charset="0"/>
              </a:rPr>
              <a:t>OSP- Cost Accounting Unit</a:t>
            </a:r>
            <a:r>
              <a:rPr lang="en-US" sz="1050" b="0" i="0" dirty="0">
                <a:solidFill>
                  <a:srgbClr val="191919"/>
                </a:solidFill>
                <a:effectLst/>
                <a:latin typeface="Calisto MT" panose="02040603050505030304" pitchFamily="18" charset="0"/>
              </a:rPr>
              <a:t> </a:t>
            </a:r>
            <a:r>
              <a:rPr lang="en-US" sz="1050" dirty="0">
                <a:solidFill>
                  <a:srgbClr val="191919"/>
                </a:solidFill>
                <a:latin typeface="Calisto MT" panose="02040603050505030304" pitchFamily="18" charset="0"/>
              </a:rPr>
              <a:t>will begin the Service Center’s rate sheet by assisting with pulling salary &amp; fringe rates, transaction details for prior fiscal years expenses, and list for capital equipment (for the department). The information will be carried over from the prior rate development only - </a:t>
            </a:r>
            <a:endParaRPr lang="en-US" sz="1050" b="0" i="0" dirty="0">
              <a:solidFill>
                <a:srgbClr val="191919"/>
              </a:solidFill>
              <a:effectLst/>
              <a:latin typeface="Calisto MT" panose="02040603050505030304" pitchFamily="18" charset="0"/>
            </a:endParaRPr>
          </a:p>
          <a:p>
            <a:pPr algn="l"/>
            <a:endParaRPr lang="en-US" sz="1400" b="1" i="0" dirty="0">
              <a:solidFill>
                <a:srgbClr val="191919"/>
              </a:solidFill>
              <a:effectLst/>
              <a:latin typeface="Baskerville Old Face" panose="02020602080505020303" pitchFamily="18" charset="0"/>
            </a:endParaRPr>
          </a:p>
          <a:p>
            <a:pPr algn="l"/>
            <a:endParaRPr lang="en-US" sz="1400" b="1" dirty="0">
              <a:solidFill>
                <a:srgbClr val="191919"/>
              </a:solidFill>
              <a:latin typeface="Baskerville Old Face" panose="02020602080505020303" pitchFamily="18" charset="0"/>
            </a:endParaRPr>
          </a:p>
          <a:p>
            <a:pPr algn="l"/>
            <a:r>
              <a:rPr lang="en-US" sz="1400" b="1" i="0" dirty="0">
                <a:solidFill>
                  <a:srgbClr val="191919"/>
                </a:solidFill>
                <a:effectLst/>
                <a:latin typeface="Baskerville Old Face" panose="02020602080505020303" pitchFamily="18" charset="0"/>
              </a:rPr>
              <a:t>Second Step: </a:t>
            </a:r>
            <a:r>
              <a:rPr lang="en-US" sz="1050" i="0" dirty="0">
                <a:solidFill>
                  <a:srgbClr val="191919"/>
                </a:solidFill>
                <a:effectLst/>
                <a:latin typeface="Calisto MT" panose="02040603050505030304" pitchFamily="18" charset="0"/>
              </a:rPr>
              <a:t>The </a:t>
            </a:r>
            <a:r>
              <a:rPr lang="en-US" sz="1050" i="0" u="sng" dirty="0">
                <a:solidFill>
                  <a:srgbClr val="191919"/>
                </a:solidFill>
                <a:effectLst/>
                <a:latin typeface="Calisto MT" panose="02040603050505030304" pitchFamily="18" charset="0"/>
              </a:rPr>
              <a:t>Service Centers Fiscal Contact/Worksheet Preparer </a:t>
            </a:r>
            <a:r>
              <a:rPr lang="en-US" sz="1050" i="0" dirty="0">
                <a:solidFill>
                  <a:srgbClr val="191919"/>
                </a:solidFill>
                <a:effectLst/>
                <a:latin typeface="Calisto MT" panose="02040603050505030304" pitchFamily="18" charset="0"/>
              </a:rPr>
              <a:t>will review and provide updated data for the service center.</a:t>
            </a:r>
          </a:p>
          <a:p>
            <a:pPr algn="l"/>
            <a:r>
              <a:rPr lang="en-US" sz="1050" b="0" i="0" dirty="0">
                <a:solidFill>
                  <a:srgbClr val="191919"/>
                </a:solidFill>
                <a:effectLst/>
                <a:latin typeface="Calisto MT" panose="02040603050505030304" pitchFamily="18" charset="0"/>
              </a:rPr>
              <a:t>1. </a:t>
            </a:r>
            <a:r>
              <a:rPr lang="en-US" sz="1050" b="1" i="0" dirty="0">
                <a:solidFill>
                  <a:srgbClr val="191919"/>
                </a:solidFill>
                <a:effectLst/>
                <a:latin typeface="Calisto MT" panose="02040603050505030304" pitchFamily="18" charset="0"/>
              </a:rPr>
              <a:t>Rate Application tab </a:t>
            </a:r>
            <a:r>
              <a:rPr lang="en-US" sz="1050" b="0" i="0" dirty="0">
                <a:solidFill>
                  <a:srgbClr val="191919"/>
                </a:solidFill>
                <a:effectLst/>
                <a:latin typeface="Calisto MT" panose="02040603050505030304" pitchFamily="18" charset="0"/>
              </a:rPr>
              <a:t>- review and ensure that all information is updated, and provide a guaranteed index (only used in case of a deficits &gt;15% of revenue)</a:t>
            </a:r>
          </a:p>
          <a:p>
            <a:pPr lvl="1"/>
            <a:r>
              <a:rPr lang="en-US" sz="1050" b="0" i="0" dirty="0">
                <a:solidFill>
                  <a:srgbClr val="191919"/>
                </a:solidFill>
                <a:effectLst/>
                <a:latin typeface="Calisto MT" panose="02040603050505030304" pitchFamily="18" charset="0"/>
              </a:rPr>
              <a:t>	a. </a:t>
            </a:r>
            <a:r>
              <a:rPr lang="en-US" sz="1050" dirty="0">
                <a:solidFill>
                  <a:srgbClr val="191919"/>
                </a:solidFill>
                <a:latin typeface="Calisto MT" panose="02040603050505030304" pitchFamily="18" charset="0"/>
              </a:rPr>
              <a:t>For the Location and Room # please help us by giving exact location(s) of the Service Center. </a:t>
            </a:r>
            <a:endParaRPr lang="en-US" sz="1050" b="0" i="0" dirty="0">
              <a:solidFill>
                <a:srgbClr val="191919"/>
              </a:solidFill>
              <a:effectLst/>
              <a:latin typeface="Calisto MT" panose="02040603050505030304" pitchFamily="18" charset="0"/>
            </a:endParaRPr>
          </a:p>
          <a:p>
            <a:pPr algn="l"/>
            <a:r>
              <a:rPr lang="en-US" sz="1050" dirty="0">
                <a:solidFill>
                  <a:srgbClr val="191919"/>
                </a:solidFill>
                <a:latin typeface="Calisto MT" panose="02040603050505030304" pitchFamily="18" charset="0"/>
              </a:rPr>
              <a:t>2. </a:t>
            </a:r>
            <a:r>
              <a:rPr lang="en-US" sz="1050" b="1" dirty="0">
                <a:solidFill>
                  <a:srgbClr val="191919"/>
                </a:solidFill>
                <a:latin typeface="Calisto MT" panose="02040603050505030304" pitchFamily="18" charset="0"/>
              </a:rPr>
              <a:t>Information tab </a:t>
            </a:r>
            <a:r>
              <a:rPr lang="en-US" sz="1050" dirty="0">
                <a:solidFill>
                  <a:srgbClr val="191919"/>
                </a:solidFill>
                <a:latin typeface="Calisto MT" panose="02040603050505030304" pitchFamily="18" charset="0"/>
              </a:rPr>
              <a:t>– Most of the details for this tab have been completed by OSP- Cost Accounting Unit, however column I for Estimated # of annual units will need to be update each rate development. Verify that all the service names look correct and there have been no new services added.</a:t>
            </a:r>
          </a:p>
          <a:p>
            <a:pPr algn="l"/>
            <a:r>
              <a:rPr lang="en-US" sz="1050" b="0" i="0" dirty="0">
                <a:solidFill>
                  <a:srgbClr val="191919"/>
                </a:solidFill>
                <a:effectLst/>
                <a:latin typeface="Calisto MT" panose="02040603050505030304" pitchFamily="18" charset="0"/>
              </a:rPr>
              <a:t>3. </a:t>
            </a:r>
            <a:r>
              <a:rPr lang="en-US" sz="1050" b="1" dirty="0">
                <a:solidFill>
                  <a:srgbClr val="191919"/>
                </a:solidFill>
                <a:latin typeface="Calisto MT" panose="02040603050505030304" pitchFamily="18" charset="0"/>
              </a:rPr>
              <a:t>Salary Operating and Deprec Exp </a:t>
            </a:r>
            <a:r>
              <a:rPr lang="en-US" sz="1050" dirty="0">
                <a:solidFill>
                  <a:srgbClr val="191919"/>
                </a:solidFill>
                <a:latin typeface="Calisto MT" panose="02040603050505030304" pitchFamily="18" charset="0"/>
              </a:rPr>
              <a:t>– Most of the review will take place on this tab. The Service Centers Fiscal Contact/Worksheet Preparer will need to start at the top section.</a:t>
            </a:r>
          </a:p>
          <a:p>
            <a:pPr lvl="1"/>
            <a:r>
              <a:rPr lang="en-US" sz="1050" dirty="0">
                <a:solidFill>
                  <a:srgbClr val="191919"/>
                </a:solidFill>
                <a:latin typeface="Calisto MT" panose="02040603050505030304" pitchFamily="18" charset="0"/>
              </a:rPr>
              <a:t>	a. “Salaries and Fringe Benefits” (row 11) and review that all staff are correct. OSP- Cost Accounting Unit will only have the staff from the prior rate sheet, so 	     please provide updates if needed. </a:t>
            </a:r>
          </a:p>
          <a:p>
            <a:pPr lvl="1"/>
            <a:r>
              <a:rPr lang="en-US" sz="1050" dirty="0">
                <a:solidFill>
                  <a:srgbClr val="191919"/>
                </a:solidFill>
                <a:latin typeface="Calisto MT" panose="02040603050505030304" pitchFamily="18" charset="0"/>
              </a:rPr>
              <a:t>	b. Then “Operating Expenses” (row 56) will be the next section, which will be pulled from the prior fiscal years transaction detail report and provided by OSP- 	    Cost Accounting Unit. If additional funds were used to subsidize expenses on the service center, please provide that details to OSP- Cost Accounting Unit to 	    be included. Also, if you know of an upcoming expense will be coming up that could alter the new rates, please include the cost/estimated expense. Please 	    note the details into the “Description Notes” tab.</a:t>
            </a:r>
          </a:p>
          <a:p>
            <a:pPr lvl="1"/>
            <a:r>
              <a:rPr lang="en-US" sz="1050" dirty="0">
                <a:solidFill>
                  <a:srgbClr val="191919"/>
                </a:solidFill>
                <a:latin typeface="Calisto MT" panose="02040603050505030304" pitchFamily="18" charset="0"/>
              </a:rPr>
              <a:t>	c. Below that will be “Capital Equipment and Depreciation” (row 139) that will need to be updated by the service center worksheet preparer. Please mark 	    assets that have been disposed or add in new equipment. If equipment’s useful life or other details are unknown the spreadsheet has equipment list tab 	    provided by department to help find details or please reach out to OSP- Cost Accounting Unit with the equipment’s Ptag if unable to identify on list.</a:t>
            </a:r>
          </a:p>
          <a:p>
            <a:pPr lvl="1"/>
            <a:r>
              <a:rPr lang="en-US" sz="1050" dirty="0">
                <a:solidFill>
                  <a:srgbClr val="191919"/>
                </a:solidFill>
                <a:latin typeface="Calisto MT" panose="02040603050505030304" pitchFamily="18" charset="0"/>
              </a:rPr>
              <a:t>		c.1 Please do your best to provide building location and room #. If unknown, please leave it blank and add a comment below (row 259) for 		      last known room information / where you believe it’s located. This will be used for F&amp;A negotiation in case of inventory review.</a:t>
            </a:r>
          </a:p>
          <a:p>
            <a:pPr algn="l"/>
            <a:endParaRPr lang="en-US" sz="1200" dirty="0">
              <a:solidFill>
                <a:srgbClr val="191919"/>
              </a:solidFill>
              <a:latin typeface="Public Sans"/>
            </a:endParaRPr>
          </a:p>
          <a:p>
            <a:pPr algn="l"/>
            <a:r>
              <a:rPr lang="en-US" sz="1200" dirty="0">
                <a:solidFill>
                  <a:srgbClr val="191919"/>
                </a:solidFill>
                <a:latin typeface="Public Sans"/>
              </a:rPr>
              <a:t> </a:t>
            </a:r>
            <a:endParaRPr lang="en-US" dirty="0"/>
          </a:p>
        </p:txBody>
      </p:sp>
    </p:spTree>
    <p:extLst>
      <p:ext uri="{BB962C8B-B14F-4D97-AF65-F5344CB8AC3E}">
        <p14:creationId xmlns:p14="http://schemas.microsoft.com/office/powerpoint/2010/main" val="362693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2E7E-9A93-16DB-7A14-8ABF82527488}"/>
              </a:ext>
            </a:extLst>
          </p:cNvPr>
          <p:cNvSpPr>
            <a:spLocks noGrp="1"/>
          </p:cNvSpPr>
          <p:nvPr>
            <p:ph type="title"/>
          </p:nvPr>
        </p:nvSpPr>
        <p:spPr>
          <a:xfrm>
            <a:off x="838200" y="365125"/>
            <a:ext cx="5554579" cy="898191"/>
          </a:xfrm>
        </p:spPr>
        <p:txBody>
          <a:bodyPr>
            <a:normAutofit fontScale="90000"/>
          </a:bodyPr>
          <a:lstStyle/>
          <a:p>
            <a:r>
              <a:rPr lang="en-US" sz="3200" dirty="0">
                <a:latin typeface="Baskerville Old Face" panose="02020602080505020303" pitchFamily="18" charset="0"/>
              </a:rPr>
              <a:t>Rate Development Process – Cont.</a:t>
            </a:r>
          </a:p>
        </p:txBody>
      </p:sp>
      <p:sp>
        <p:nvSpPr>
          <p:cNvPr id="3" name="Content Placeholder 2">
            <a:extLst>
              <a:ext uri="{FF2B5EF4-FFF2-40B4-BE49-F238E27FC236}">
                <a16:creationId xmlns:a16="http://schemas.microsoft.com/office/drawing/2014/main" id="{C46BCD6E-14EE-6A7C-104E-17EA17E0A15A}"/>
              </a:ext>
            </a:extLst>
          </p:cNvPr>
          <p:cNvSpPr>
            <a:spLocks noGrp="1"/>
          </p:cNvSpPr>
          <p:nvPr>
            <p:ph sz="half" idx="1"/>
          </p:nvPr>
        </p:nvSpPr>
        <p:spPr>
          <a:xfrm>
            <a:off x="838200" y="1374442"/>
            <a:ext cx="10778289" cy="2054558"/>
          </a:xfrm>
        </p:spPr>
        <p:txBody>
          <a:bodyPr>
            <a:normAutofit/>
          </a:bodyPr>
          <a:lstStyle/>
          <a:p>
            <a:pPr marL="0" indent="0" algn="l">
              <a:buNone/>
            </a:pPr>
            <a:r>
              <a:rPr lang="en-US" sz="1400" b="1" dirty="0">
                <a:solidFill>
                  <a:srgbClr val="191919"/>
                </a:solidFill>
                <a:latin typeface="Calisto MT" panose="02040603050505030304" pitchFamily="18" charset="0"/>
              </a:rPr>
              <a:t>Third Step: </a:t>
            </a:r>
            <a:r>
              <a:rPr lang="en-US" sz="1200" dirty="0">
                <a:solidFill>
                  <a:srgbClr val="191919"/>
                </a:solidFill>
                <a:latin typeface="Calisto MT" panose="02040603050505030304" pitchFamily="18" charset="0"/>
              </a:rPr>
              <a:t>The </a:t>
            </a:r>
            <a:r>
              <a:rPr lang="en-US" sz="1200" u="sng" dirty="0">
                <a:solidFill>
                  <a:srgbClr val="191919"/>
                </a:solidFill>
                <a:latin typeface="Calisto MT" panose="02040603050505030304" pitchFamily="18" charset="0"/>
              </a:rPr>
              <a:t>Service Centers Fiscal Contact/Worksheet Preparer </a:t>
            </a:r>
            <a:r>
              <a:rPr lang="en-US" sz="1200" dirty="0">
                <a:solidFill>
                  <a:srgbClr val="191919"/>
                </a:solidFill>
                <a:latin typeface="Calisto MT" panose="02040603050505030304" pitchFamily="18" charset="0"/>
              </a:rPr>
              <a:t>will work on allocating out expenses to the appropriate services, which is completed on the “Salary Operating and Deprec Exp” tab. In the columns next to each section of expenses, you’ll see the services to provide how much % of the expense should be allocated to each service – This will be completed for all three sections under the “Salary Operating and Deprec Exp” tab.</a:t>
            </a:r>
          </a:p>
          <a:p>
            <a:pPr marL="0" indent="0" algn="l">
              <a:buNone/>
            </a:pPr>
            <a:endParaRPr lang="en-US" sz="1200" dirty="0">
              <a:solidFill>
                <a:srgbClr val="191919"/>
              </a:solidFill>
              <a:latin typeface="Calisto MT" panose="02040603050505030304" pitchFamily="18" charset="0"/>
            </a:endParaRPr>
          </a:p>
          <a:p>
            <a:pPr marL="0" indent="0" algn="l">
              <a:buNone/>
            </a:pPr>
            <a:r>
              <a:rPr lang="en-US" sz="1400" b="1" dirty="0">
                <a:solidFill>
                  <a:srgbClr val="191919"/>
                </a:solidFill>
                <a:latin typeface="Calisto MT" panose="02040603050505030304" pitchFamily="18" charset="0"/>
              </a:rPr>
              <a:t>Final Step: </a:t>
            </a:r>
            <a:r>
              <a:rPr lang="en-US" sz="1200" dirty="0">
                <a:solidFill>
                  <a:srgbClr val="191919"/>
                </a:solidFill>
                <a:latin typeface="Calisto MT" panose="02040603050505030304" pitchFamily="18" charset="0"/>
              </a:rPr>
              <a:t>The </a:t>
            </a:r>
            <a:r>
              <a:rPr lang="en-US" sz="1200" u="sng" dirty="0">
                <a:solidFill>
                  <a:srgbClr val="191919"/>
                </a:solidFill>
                <a:latin typeface="Calisto MT" panose="02040603050505030304" pitchFamily="18" charset="0"/>
              </a:rPr>
              <a:t>Service Centers Fiscal Contact/Worksheet Preparer </a:t>
            </a:r>
            <a:r>
              <a:rPr lang="en-US" sz="1200" dirty="0">
                <a:solidFill>
                  <a:srgbClr val="191919"/>
                </a:solidFill>
                <a:latin typeface="Calisto MT" panose="02040603050505030304" pitchFamily="18" charset="0"/>
              </a:rPr>
              <a:t>will send rate sheet to OSP- Cost Accounting Unit to receive confirmation that the rate sheet is ready for final approvals. Once confirmed, the Service Center will have their Dean or Department Head sign the “Rate Application” page at the bottom for their approval. This can be electronically signed in excel. Then the final rate sheet with the approvers signature will be sent to the OSP- Cost Accounting Unit to be sent on to be approved by OSP’s Assistant Director of Sponsored Accounting and University Controller.</a:t>
            </a:r>
          </a:p>
          <a:p>
            <a:endParaRPr lang="en-US" dirty="0"/>
          </a:p>
        </p:txBody>
      </p:sp>
      <p:pic>
        <p:nvPicPr>
          <p:cNvPr id="6" name="Picture 5">
            <a:extLst>
              <a:ext uri="{FF2B5EF4-FFF2-40B4-BE49-F238E27FC236}">
                <a16:creationId xmlns:a16="http://schemas.microsoft.com/office/drawing/2014/main" id="{F6224836-9D4F-44DF-364F-752BA3508BB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654703" y="3540126"/>
            <a:ext cx="3294033" cy="23233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1878228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2" name="Rectangle 1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4" name="Rectangle 1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11775BC5-64D6-E9A4-095E-78AC3A6AC398}"/>
              </a:ext>
            </a:extLst>
          </p:cNvPr>
          <p:cNvSpPr>
            <a:spLocks noGrp="1"/>
          </p:cNvSpPr>
          <p:nvPr>
            <p:ph type="title"/>
          </p:nvPr>
        </p:nvSpPr>
        <p:spPr>
          <a:xfrm>
            <a:off x="755484" y="739836"/>
            <a:ext cx="3702580" cy="666400"/>
          </a:xfrm>
        </p:spPr>
        <p:txBody>
          <a:bodyPr vert="horz" lIns="91440" tIns="45720" rIns="91440" bIns="45720" rtlCol="0" anchor="b">
            <a:normAutofit/>
          </a:bodyPr>
          <a:lstStyle/>
          <a:p>
            <a:r>
              <a:rPr lang="en-US" u="sng" kern="1200" dirty="0">
                <a:solidFill>
                  <a:srgbClr val="FFFFFF"/>
                </a:solidFill>
                <a:latin typeface="Baskerville Old Face" panose="02020602080505020303" pitchFamily="18" charset="0"/>
              </a:rPr>
              <a:t>Agenda</a:t>
            </a:r>
          </a:p>
        </p:txBody>
      </p:sp>
      <p:sp>
        <p:nvSpPr>
          <p:cNvPr id="4" name="Text Placeholder 3">
            <a:extLst>
              <a:ext uri="{FF2B5EF4-FFF2-40B4-BE49-F238E27FC236}">
                <a16:creationId xmlns:a16="http://schemas.microsoft.com/office/drawing/2014/main" id="{43EB3703-301B-4534-C02B-529A3C5DDF83}"/>
              </a:ext>
            </a:extLst>
          </p:cNvPr>
          <p:cNvSpPr>
            <a:spLocks noGrp="1"/>
          </p:cNvSpPr>
          <p:nvPr>
            <p:ph type="body" sz="half" idx="2"/>
          </p:nvPr>
        </p:nvSpPr>
        <p:spPr>
          <a:xfrm>
            <a:off x="75591" y="1682461"/>
            <a:ext cx="5015345" cy="3524823"/>
          </a:xfrm>
        </p:spPr>
        <p:txBody>
          <a:bodyPr vert="horz" lIns="91440" tIns="45720" rIns="91440" bIns="45720" rtlCol="0">
            <a:normAutofit fontScale="92500" lnSpcReduction="10000"/>
          </a:bodyPr>
          <a:lstStyle/>
          <a:p>
            <a:pPr marL="285750" indent="-228600">
              <a:buFont typeface="Arial" panose="020B0604020202020204" pitchFamily="34" charset="0"/>
              <a:buChar char="•"/>
            </a:pPr>
            <a:r>
              <a:rPr lang="en-US" sz="1700" dirty="0">
                <a:solidFill>
                  <a:srgbClr val="FFFFFF"/>
                </a:solidFill>
                <a:latin typeface="Calisto MT" panose="02040603050505030304" pitchFamily="18" charset="0"/>
              </a:rPr>
              <a:t>Defining service center’s</a:t>
            </a:r>
          </a:p>
          <a:p>
            <a:pPr marL="285750" indent="-228600">
              <a:buFont typeface="Arial" panose="020B0604020202020204" pitchFamily="34" charset="0"/>
              <a:buChar char="•"/>
            </a:pPr>
            <a:r>
              <a:rPr lang="en-US" sz="1700" dirty="0">
                <a:solidFill>
                  <a:srgbClr val="FFFFFF"/>
                </a:solidFill>
                <a:latin typeface="Calisto MT" panose="02040603050505030304" pitchFamily="18" charset="0"/>
              </a:rPr>
              <a:t>Service center definitions</a:t>
            </a:r>
          </a:p>
          <a:p>
            <a:pPr marL="742950" lvl="1" indent="-228600">
              <a:buFont typeface="Arial" panose="020B0604020202020204" pitchFamily="34" charset="0"/>
              <a:buChar char="•"/>
            </a:pPr>
            <a:r>
              <a:rPr lang="en-US" sz="1500" dirty="0">
                <a:solidFill>
                  <a:srgbClr val="FFFFFF"/>
                </a:solidFill>
                <a:latin typeface="Calisto MT" panose="02040603050505030304" pitchFamily="18" charset="0"/>
              </a:rPr>
              <a:t>Center definitions</a:t>
            </a:r>
          </a:p>
          <a:p>
            <a:pPr marL="742950" lvl="1" indent="-228600">
              <a:buFont typeface="Arial" panose="020B0604020202020204" pitchFamily="34" charset="0"/>
              <a:buChar char="•"/>
            </a:pPr>
            <a:r>
              <a:rPr lang="en-US" sz="1500" dirty="0">
                <a:solidFill>
                  <a:srgbClr val="FFFFFF"/>
                </a:solidFill>
                <a:latin typeface="Calisto MT" panose="02040603050505030304" pitchFamily="18" charset="0"/>
              </a:rPr>
              <a:t>Cost definitions</a:t>
            </a:r>
          </a:p>
          <a:p>
            <a:pPr marL="285750" indent="-228600">
              <a:buFont typeface="Arial" panose="020B0604020202020204" pitchFamily="34" charset="0"/>
              <a:buChar char="•"/>
            </a:pPr>
            <a:r>
              <a:rPr lang="en-US" sz="1700" dirty="0">
                <a:solidFill>
                  <a:srgbClr val="FFFFFF"/>
                </a:solidFill>
                <a:latin typeface="Calisto MT" panose="02040603050505030304" pitchFamily="18" charset="0"/>
              </a:rPr>
              <a:t>What is subsidizing</a:t>
            </a:r>
          </a:p>
          <a:p>
            <a:pPr marL="285750" indent="-228600">
              <a:buFont typeface="Arial" panose="020B0604020202020204" pitchFamily="34" charset="0"/>
              <a:buChar char="•"/>
            </a:pPr>
            <a:r>
              <a:rPr lang="en-US" sz="1700" dirty="0">
                <a:solidFill>
                  <a:srgbClr val="FFFFFF"/>
                </a:solidFill>
                <a:latin typeface="Calisto MT" panose="02040603050505030304" pitchFamily="18" charset="0"/>
              </a:rPr>
              <a:t>Components of developing rates</a:t>
            </a:r>
          </a:p>
          <a:p>
            <a:pPr marL="742950" lvl="1" indent="-228600">
              <a:buFont typeface="Arial" panose="020B0604020202020204" pitchFamily="34" charset="0"/>
              <a:buChar char="•"/>
            </a:pPr>
            <a:r>
              <a:rPr lang="en-US" sz="1500" dirty="0">
                <a:solidFill>
                  <a:srgbClr val="FFFFFF"/>
                </a:solidFill>
                <a:latin typeface="Calisto MT" panose="02040603050505030304" pitchFamily="18" charset="0"/>
              </a:rPr>
              <a:t>Salary &amp; Fringe</a:t>
            </a:r>
          </a:p>
          <a:p>
            <a:pPr marL="742950" lvl="1" indent="-228600">
              <a:buFont typeface="Arial" panose="020B0604020202020204" pitchFamily="34" charset="0"/>
              <a:buChar char="•"/>
            </a:pPr>
            <a:r>
              <a:rPr lang="en-US" sz="1500" dirty="0">
                <a:solidFill>
                  <a:srgbClr val="FFFFFF"/>
                </a:solidFill>
                <a:latin typeface="Calisto MT" panose="02040603050505030304" pitchFamily="18" charset="0"/>
              </a:rPr>
              <a:t>Operating expenses</a:t>
            </a:r>
          </a:p>
          <a:p>
            <a:pPr marL="742950" lvl="1" indent="-228600">
              <a:buFont typeface="Arial" panose="020B0604020202020204" pitchFamily="34" charset="0"/>
              <a:buChar char="•"/>
            </a:pPr>
            <a:r>
              <a:rPr lang="en-US" sz="1500" dirty="0">
                <a:solidFill>
                  <a:srgbClr val="FFFFFF"/>
                </a:solidFill>
                <a:latin typeface="Calisto MT" panose="02040603050505030304" pitchFamily="18" charset="0"/>
              </a:rPr>
              <a:t>Capital equipment &amp; depreciation</a:t>
            </a:r>
          </a:p>
          <a:p>
            <a:pPr marL="285750" indent="-228600">
              <a:buFont typeface="Arial" panose="020B0604020202020204" pitchFamily="34" charset="0"/>
              <a:buChar char="•"/>
            </a:pPr>
            <a:r>
              <a:rPr lang="en-US" sz="1700" dirty="0">
                <a:solidFill>
                  <a:srgbClr val="FFFFFF"/>
                </a:solidFill>
                <a:latin typeface="Calisto MT" panose="02040603050505030304" pitchFamily="18" charset="0"/>
              </a:rPr>
              <a:t>Short overview of subsidized vs unsubsidized rate </a:t>
            </a:r>
            <a:r>
              <a:rPr lang="en-US" sz="900" dirty="0">
                <a:solidFill>
                  <a:srgbClr val="FFFFFF"/>
                </a:solidFill>
                <a:latin typeface="Calisto MT" panose="02040603050505030304" pitchFamily="18" charset="0"/>
              </a:rPr>
              <a:t>(Examples NOT based on UI Rate Development Spreadsheet)</a:t>
            </a:r>
          </a:p>
          <a:p>
            <a:pPr indent="-228600">
              <a:buFont typeface="Arial" panose="020B0604020202020204" pitchFamily="34" charset="0"/>
              <a:buChar char="•"/>
            </a:pPr>
            <a:r>
              <a:rPr lang="en-US" sz="1400" dirty="0">
                <a:solidFill>
                  <a:srgbClr val="FFFFFF"/>
                </a:solidFill>
                <a:latin typeface="Calisto MT" panose="02040603050505030304" pitchFamily="18" charset="0"/>
              </a:rPr>
              <a:t>OSP’s role</a:t>
            </a:r>
          </a:p>
          <a:p>
            <a:pPr indent="-228600">
              <a:buFont typeface="Arial" panose="020B0604020202020204" pitchFamily="34" charset="0"/>
              <a:buChar char="•"/>
            </a:pPr>
            <a:r>
              <a:rPr lang="en-US" sz="1400" dirty="0">
                <a:solidFill>
                  <a:srgbClr val="FFFFFF"/>
                </a:solidFill>
                <a:latin typeface="Calisto MT" panose="02040603050505030304" pitchFamily="18" charset="0"/>
              </a:rPr>
              <a:t>Rate development process</a:t>
            </a:r>
          </a:p>
          <a:p>
            <a:pPr indent="-228600">
              <a:buFont typeface="Arial" panose="020B0604020202020204" pitchFamily="34" charset="0"/>
              <a:buChar char="•"/>
            </a:pPr>
            <a:endParaRPr lang="en-US" sz="1400" dirty="0">
              <a:solidFill>
                <a:srgbClr val="FFFFFF"/>
              </a:solidFill>
            </a:endParaRPr>
          </a:p>
        </p:txBody>
      </p:sp>
      <p:pic>
        <p:nvPicPr>
          <p:cNvPr id="6" name="Picture 5">
            <a:extLst>
              <a:ext uri="{FF2B5EF4-FFF2-40B4-BE49-F238E27FC236}">
                <a16:creationId xmlns:a16="http://schemas.microsoft.com/office/drawing/2014/main" id="{613AF171-5C0C-BCC8-EDB1-851C946C3EA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rot="21600000">
            <a:off x="6180794" y="787114"/>
            <a:ext cx="5056022" cy="5283771"/>
          </a:xfrm>
          <a:prstGeom prst="rect">
            <a:avLst/>
          </a:prstGeom>
        </p:spPr>
      </p:pic>
    </p:spTree>
    <p:extLst>
      <p:ext uri="{BB962C8B-B14F-4D97-AF65-F5344CB8AC3E}">
        <p14:creationId xmlns:p14="http://schemas.microsoft.com/office/powerpoint/2010/main" val="3026327540"/>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0136-DB15-66BF-AB46-C4220CE1F10E}"/>
              </a:ext>
            </a:extLst>
          </p:cNvPr>
          <p:cNvSpPr>
            <a:spLocks noGrp="1"/>
          </p:cNvSpPr>
          <p:nvPr>
            <p:ph type="title"/>
          </p:nvPr>
        </p:nvSpPr>
        <p:spPr>
          <a:xfrm>
            <a:off x="2512177" y="156411"/>
            <a:ext cx="4273633" cy="517358"/>
          </a:xfrm>
        </p:spPr>
        <p:txBody>
          <a:bodyPr>
            <a:normAutofit fontScale="90000"/>
          </a:bodyPr>
          <a:lstStyle/>
          <a:p>
            <a:r>
              <a:rPr lang="en-US" dirty="0">
                <a:latin typeface="Baskerville Old Face" panose="02020602080505020303" pitchFamily="18" charset="0"/>
              </a:rPr>
              <a:t>Documentation and Links</a:t>
            </a:r>
          </a:p>
        </p:txBody>
      </p:sp>
      <p:sp>
        <p:nvSpPr>
          <p:cNvPr id="3" name="Content Placeholder 2">
            <a:extLst>
              <a:ext uri="{FF2B5EF4-FFF2-40B4-BE49-F238E27FC236}">
                <a16:creationId xmlns:a16="http://schemas.microsoft.com/office/drawing/2014/main" id="{A73DB823-81B0-662B-DD4F-D682713707EB}"/>
              </a:ext>
            </a:extLst>
          </p:cNvPr>
          <p:cNvSpPr>
            <a:spLocks noGrp="1"/>
          </p:cNvSpPr>
          <p:nvPr>
            <p:ph idx="1"/>
          </p:nvPr>
        </p:nvSpPr>
        <p:spPr>
          <a:xfrm>
            <a:off x="378996" y="712870"/>
            <a:ext cx="6406814" cy="5817269"/>
          </a:xfrm>
        </p:spPr>
        <p:txBody>
          <a:bodyPr>
            <a:normAutofit fontScale="77500" lnSpcReduction="20000"/>
          </a:bodyPr>
          <a:lstStyle/>
          <a:p>
            <a:r>
              <a:rPr lang="en-US" sz="1400" dirty="0">
                <a:latin typeface="Baskerville Old Face" panose="02020602080505020303" pitchFamily="18" charset="0"/>
                <a:ea typeface="+mj-ea"/>
                <a:cs typeface="+mj-cs"/>
              </a:rPr>
              <a:t>Service Center Documentation - OSP</a:t>
            </a:r>
          </a:p>
          <a:p>
            <a:pPr marL="0" indent="0">
              <a:buNone/>
            </a:pPr>
            <a:r>
              <a:rPr lang="en-US" sz="1000" dirty="0">
                <a:solidFill>
                  <a:srgbClr val="0070C0"/>
                </a:solidFill>
                <a:latin typeface="+mj-lt"/>
                <a:ea typeface="+mj-ea"/>
                <a:cs typeface="+mj-cs"/>
                <a:hlinkClick r:id="rId2">
                  <a:extLst>
                    <a:ext uri="{A12FA001-AC4F-418D-AE19-62706E023703}">
                      <ahyp:hlinkClr xmlns:ahyp="http://schemas.microsoft.com/office/drawing/2018/hyperlinkcolor" val="tx"/>
                    </a:ext>
                  </a:extLst>
                </a:hlinkClick>
              </a:rPr>
              <a:t>Service Centers - Division of Finance and Administration | University of Idaho (uidaho.edu)</a:t>
            </a:r>
            <a:endParaRPr lang="en-US" sz="1000" dirty="0">
              <a:solidFill>
                <a:srgbClr val="0070C0"/>
              </a:solidFill>
              <a:latin typeface="+mj-lt"/>
              <a:ea typeface="+mj-ea"/>
              <a:cs typeface="+mj-cs"/>
            </a:endParaRPr>
          </a:p>
          <a:p>
            <a:r>
              <a:rPr lang="en-US" sz="1000" dirty="0">
                <a:solidFill>
                  <a:srgbClr val="191919"/>
                </a:solidFill>
                <a:latin typeface="Public Sans"/>
              </a:rPr>
              <a:t>Contact cost accounting at </a:t>
            </a:r>
            <a:r>
              <a:rPr lang="en-US" sz="1000" i="1" dirty="0">
                <a:hlinkClick r:id="rId3"/>
              </a:rPr>
              <a:t>osp-cost@uidaho.edu</a:t>
            </a:r>
            <a:endParaRPr lang="en-US" sz="1000" dirty="0">
              <a:solidFill>
                <a:srgbClr val="191919"/>
              </a:solidFill>
              <a:latin typeface="Public Sans"/>
            </a:endParaRPr>
          </a:p>
          <a:p>
            <a:pPr lvl="1"/>
            <a:r>
              <a:rPr lang="en-US" sz="1000" dirty="0">
                <a:latin typeface="Baskerville Old Face" panose="02020602080505020303" pitchFamily="18" charset="0"/>
                <a:ea typeface="+mj-ea"/>
                <a:cs typeface="+mj-cs"/>
              </a:rPr>
              <a:t>Training Video and PowerPoint Slides</a:t>
            </a:r>
          </a:p>
          <a:p>
            <a:pPr lvl="1"/>
            <a:r>
              <a:rPr lang="en-US" sz="1000" dirty="0">
                <a:latin typeface="Baskerville Old Face" panose="02020602080505020303" pitchFamily="18" charset="0"/>
                <a:ea typeface="+mj-ea"/>
                <a:cs typeface="+mj-cs"/>
              </a:rPr>
              <a:t>Definitions</a:t>
            </a:r>
          </a:p>
          <a:p>
            <a:pPr lvl="1"/>
            <a:r>
              <a:rPr lang="en-US" sz="1000" dirty="0">
                <a:latin typeface="Baskerville Old Face" panose="02020602080505020303" pitchFamily="18" charset="0"/>
                <a:ea typeface="+mj-ea"/>
                <a:cs typeface="+mj-cs"/>
              </a:rPr>
              <a:t>Blank Rate Development Template</a:t>
            </a:r>
          </a:p>
          <a:p>
            <a:pPr lvl="1"/>
            <a:r>
              <a:rPr lang="en-US" sz="1000" dirty="0">
                <a:latin typeface="Baskerville Old Face" panose="02020602080505020303" pitchFamily="18" charset="0"/>
                <a:ea typeface="+mj-ea"/>
                <a:cs typeface="+mj-cs"/>
              </a:rPr>
              <a:t>Banner Salaries Instructions</a:t>
            </a:r>
          </a:p>
          <a:p>
            <a:r>
              <a:rPr lang="en-US" sz="1400" dirty="0">
                <a:latin typeface="Baskerville Old Face" panose="02020602080505020303" pitchFamily="18" charset="0"/>
                <a:ea typeface="+mj-ea"/>
                <a:cs typeface="+mj-cs"/>
              </a:rPr>
              <a:t>Approved Service Centers - DFA</a:t>
            </a:r>
          </a:p>
          <a:p>
            <a:pPr marL="0" indent="0">
              <a:buNone/>
            </a:pPr>
            <a:r>
              <a:rPr lang="en-US" sz="1000" dirty="0">
                <a:solidFill>
                  <a:srgbClr val="0070C0"/>
                </a:solidFill>
                <a:latin typeface="+mj-lt"/>
                <a:ea typeface="+mj-ea"/>
                <a:cs typeface="+mj-cs"/>
                <a:hlinkClick r:id="rId4">
                  <a:extLst>
                    <a:ext uri="{A12FA001-AC4F-418D-AE19-62706E023703}">
                      <ahyp:hlinkClr xmlns:ahyp="http://schemas.microsoft.com/office/drawing/2018/hyperlinkcolor" val="tx"/>
                    </a:ext>
                  </a:extLst>
                </a:hlinkClick>
              </a:rPr>
              <a:t>Approved Service Centers - Division of Finance and Administration | University of Idaho (uidaho.edu)</a:t>
            </a:r>
            <a:endParaRPr lang="en-US" sz="1000" dirty="0">
              <a:solidFill>
                <a:srgbClr val="0070C0"/>
              </a:solidFill>
              <a:latin typeface="+mj-lt"/>
              <a:ea typeface="+mj-ea"/>
              <a:cs typeface="+mj-cs"/>
            </a:endParaRPr>
          </a:p>
          <a:p>
            <a:pPr lvl="1"/>
            <a:r>
              <a:rPr lang="en-US" sz="1000" dirty="0">
                <a:latin typeface="Baskerville Old Face" panose="02020602080505020303" pitchFamily="18" charset="0"/>
                <a:ea typeface="+mj-ea"/>
                <a:cs typeface="+mj-cs"/>
              </a:rPr>
              <a:t>Contacts for each service center and current approved rates</a:t>
            </a:r>
          </a:p>
          <a:p>
            <a:endParaRPr lang="en-US" sz="1400" dirty="0">
              <a:latin typeface="Baskerville Old Face" panose="02020602080505020303" pitchFamily="18" charset="0"/>
              <a:ea typeface="+mj-ea"/>
              <a:cs typeface="+mj-cs"/>
            </a:endParaRPr>
          </a:p>
          <a:p>
            <a:r>
              <a:rPr lang="en-US" sz="1400" dirty="0">
                <a:latin typeface="Baskerville Old Face" panose="02020602080505020303" pitchFamily="18" charset="0"/>
                <a:ea typeface="+mj-ea"/>
                <a:cs typeface="+mj-cs"/>
              </a:rPr>
              <a:t>Asset Accounting </a:t>
            </a:r>
          </a:p>
          <a:p>
            <a:pPr marL="0" indent="0">
              <a:buNone/>
            </a:pPr>
            <a:r>
              <a:rPr lang="en-US" sz="1100" dirty="0">
                <a:solidFill>
                  <a:srgbClr val="0070C0"/>
                </a:solidFill>
                <a:latin typeface="+mj-lt"/>
                <a:ea typeface="+mj-ea"/>
                <a:cs typeface="+mj-cs"/>
                <a:hlinkClick r:id="rId5">
                  <a:extLst>
                    <a:ext uri="{A12FA001-AC4F-418D-AE19-62706E023703}">
                      <ahyp:hlinkClr xmlns:ahyp="http://schemas.microsoft.com/office/drawing/2018/hyperlinkcolor" val="tx"/>
                    </a:ext>
                  </a:extLst>
                </a:hlinkClick>
              </a:rPr>
              <a:t>Asset Accounting - Division of Finance and Administration | University of Idaho (uidaho.edu)</a:t>
            </a:r>
            <a:endParaRPr lang="en-US" sz="1100" dirty="0">
              <a:solidFill>
                <a:srgbClr val="0070C0"/>
              </a:solidFill>
              <a:latin typeface="+mj-lt"/>
              <a:ea typeface="+mj-ea"/>
              <a:cs typeface="+mj-cs"/>
            </a:endParaRPr>
          </a:p>
          <a:p>
            <a:r>
              <a:rPr lang="en-US" sz="1000" dirty="0">
                <a:solidFill>
                  <a:srgbClr val="191919"/>
                </a:solidFill>
                <a:latin typeface="Public Sans"/>
              </a:rPr>
              <a:t>Contact asset accounting at </a:t>
            </a:r>
            <a:r>
              <a:rPr lang="en-US" sz="1000" i="1" dirty="0">
                <a:hlinkClick r:id="rId6"/>
              </a:rPr>
              <a:t>assetaccounting@uidaho.edu</a:t>
            </a:r>
            <a:endParaRPr lang="en-US" sz="1000" dirty="0">
              <a:solidFill>
                <a:srgbClr val="191919"/>
              </a:solidFill>
              <a:latin typeface="Public Sans"/>
            </a:endParaRPr>
          </a:p>
          <a:p>
            <a:pPr lvl="1"/>
            <a:r>
              <a:rPr lang="en-US" sz="1000" dirty="0">
                <a:latin typeface="Baskerville Old Face" panose="02020602080505020303" pitchFamily="18" charset="0"/>
                <a:ea typeface="+mj-ea"/>
                <a:cs typeface="+mj-cs"/>
              </a:rPr>
              <a:t>Forms</a:t>
            </a:r>
          </a:p>
          <a:p>
            <a:pPr lvl="1"/>
            <a:r>
              <a:rPr lang="en-US" sz="1000" dirty="0">
                <a:latin typeface="Baskerville Old Face" panose="02020602080505020303" pitchFamily="18" charset="0"/>
                <a:ea typeface="+mj-ea"/>
                <a:cs typeface="+mj-cs"/>
              </a:rPr>
              <a:t>Instructions</a:t>
            </a:r>
          </a:p>
          <a:p>
            <a:pPr lvl="1"/>
            <a:r>
              <a:rPr lang="en-US" sz="1000" dirty="0">
                <a:latin typeface="Baskerville Old Face" panose="02020602080505020303" pitchFamily="18" charset="0"/>
                <a:ea typeface="+mj-ea"/>
                <a:cs typeface="+mj-cs"/>
              </a:rPr>
              <a:t>Informative Links</a:t>
            </a:r>
          </a:p>
          <a:p>
            <a:endParaRPr lang="en-US" sz="1400" dirty="0">
              <a:latin typeface="Baskerville Old Face" panose="02020602080505020303" pitchFamily="18" charset="0"/>
              <a:ea typeface="+mj-ea"/>
              <a:cs typeface="+mj-cs"/>
            </a:endParaRPr>
          </a:p>
          <a:p>
            <a:r>
              <a:rPr lang="en-US" sz="1400" dirty="0">
                <a:latin typeface="Baskerville Old Face" panose="02020602080505020303" pitchFamily="18" charset="0"/>
                <a:ea typeface="+mj-ea"/>
                <a:cs typeface="+mj-cs"/>
              </a:rPr>
              <a:t>General Accounting </a:t>
            </a:r>
          </a:p>
          <a:p>
            <a:pPr marL="0" indent="0">
              <a:buNone/>
            </a:pPr>
            <a:r>
              <a:rPr lang="en-US" sz="1100" dirty="0">
                <a:solidFill>
                  <a:srgbClr val="0070C0"/>
                </a:solidFill>
                <a:latin typeface="+mj-lt"/>
                <a:ea typeface="+mj-ea"/>
                <a:cs typeface="+mj-cs"/>
                <a:hlinkClick r:id="rId7">
                  <a:extLst>
                    <a:ext uri="{A12FA001-AC4F-418D-AE19-62706E023703}">
                      <ahyp:hlinkClr xmlns:ahyp="http://schemas.microsoft.com/office/drawing/2018/hyperlinkcolor" val="tx"/>
                    </a:ext>
                  </a:extLst>
                </a:hlinkClick>
              </a:rPr>
              <a:t>General Accounting - Division of Finance and Administration | University of Idaho (uidaho.edu)</a:t>
            </a:r>
            <a:endParaRPr lang="en-US" sz="1100" dirty="0">
              <a:solidFill>
                <a:srgbClr val="0070C0"/>
              </a:solidFill>
              <a:latin typeface="+mj-lt"/>
              <a:ea typeface="+mj-ea"/>
              <a:cs typeface="+mj-cs"/>
            </a:endParaRPr>
          </a:p>
          <a:p>
            <a:r>
              <a:rPr lang="en-US" sz="1000" b="0" i="0" dirty="0">
                <a:solidFill>
                  <a:srgbClr val="191919"/>
                </a:solidFill>
                <a:effectLst/>
                <a:latin typeface="Public Sans"/>
              </a:rPr>
              <a:t>Contact general accounting at </a:t>
            </a:r>
            <a:r>
              <a:rPr lang="en-US" sz="1000" b="0" i="1" u="none" strike="noStrike" dirty="0">
                <a:solidFill>
                  <a:srgbClr val="008094"/>
                </a:solidFill>
                <a:effectLst/>
                <a:latin typeface="Public Sans"/>
                <a:hlinkClick r:id="rId8"/>
              </a:rPr>
              <a:t>gnrlacctg@uidaho.edu</a:t>
            </a:r>
            <a:r>
              <a:rPr lang="en-US" sz="1000" b="0" i="1" dirty="0">
                <a:solidFill>
                  <a:srgbClr val="191919"/>
                </a:solidFill>
                <a:effectLst/>
                <a:latin typeface="Public Sans"/>
              </a:rPr>
              <a:t> </a:t>
            </a:r>
          </a:p>
          <a:p>
            <a:pPr marL="365760">
              <a:spcBef>
                <a:spcPts val="0"/>
              </a:spcBef>
            </a:pPr>
            <a:r>
              <a:rPr lang="en-US" sz="1000" dirty="0">
                <a:solidFill>
                  <a:srgbClr val="191919"/>
                </a:solidFill>
                <a:latin typeface="Public Sans"/>
              </a:rPr>
              <a:t>Contact General Accounting - For questions regarding whether a sale is considered taxable or for information on acceptable tax exemption   documentation or to setup new fund/indexes</a:t>
            </a:r>
          </a:p>
          <a:p>
            <a:pPr lvl="1"/>
            <a:r>
              <a:rPr lang="en-US" sz="1000" dirty="0">
                <a:latin typeface="Baskerville Old Face" panose="02020602080505020303" pitchFamily="18" charset="0"/>
                <a:ea typeface="+mj-ea"/>
                <a:cs typeface="+mj-cs"/>
              </a:rPr>
              <a:t>New Fund/Index Request Form</a:t>
            </a:r>
          </a:p>
          <a:p>
            <a:pPr lvl="1"/>
            <a:r>
              <a:rPr lang="en-US" sz="1000" dirty="0">
                <a:latin typeface="Baskerville Old Face" panose="02020602080505020303" pitchFamily="18" charset="0"/>
                <a:ea typeface="+mj-ea"/>
                <a:cs typeface="+mj-cs"/>
              </a:rPr>
              <a:t>Cost Transfer and Funds Transfer Instructions</a:t>
            </a:r>
          </a:p>
          <a:p>
            <a:pPr lvl="1"/>
            <a:r>
              <a:rPr lang="en-US" sz="1000" dirty="0">
                <a:latin typeface="Baskerville Old Face" panose="02020602080505020303" pitchFamily="18" charset="0"/>
                <a:ea typeface="+mj-ea"/>
                <a:cs typeface="+mj-cs"/>
              </a:rPr>
              <a:t>Revenue Code List and Expense Code Lookup Tool</a:t>
            </a:r>
          </a:p>
          <a:p>
            <a:pPr lvl="1"/>
            <a:endParaRPr lang="en-US" sz="1000" dirty="0">
              <a:latin typeface="Baskerville Old Face" panose="02020602080505020303" pitchFamily="18" charset="0"/>
              <a:ea typeface="+mj-ea"/>
              <a:cs typeface="+mj-cs"/>
            </a:endParaRPr>
          </a:p>
          <a:p>
            <a:r>
              <a:rPr lang="en-US" sz="1400" dirty="0">
                <a:latin typeface="Baskerville Old Face" panose="02020602080505020303" pitchFamily="18" charset="0"/>
                <a:ea typeface="+mj-ea"/>
                <a:cs typeface="+mj-cs"/>
              </a:rPr>
              <a:t>Student Accounts</a:t>
            </a:r>
          </a:p>
          <a:p>
            <a:pPr marL="0" indent="0">
              <a:buNone/>
            </a:pPr>
            <a:r>
              <a:rPr lang="en-US" sz="1100" dirty="0">
                <a:solidFill>
                  <a:srgbClr val="0070C0"/>
                </a:solidFill>
                <a:latin typeface="+mj-lt"/>
                <a:ea typeface="+mj-ea"/>
                <a:cs typeface="+mj-cs"/>
                <a:hlinkClick r:id="rId9">
                  <a:extLst>
                    <a:ext uri="{A12FA001-AC4F-418D-AE19-62706E023703}">
                      <ahyp:hlinkClr xmlns:ahyp="http://schemas.microsoft.com/office/drawing/2018/hyperlinkcolor" val="tx"/>
                    </a:ext>
                  </a:extLst>
                </a:hlinkClick>
              </a:rPr>
              <a:t>General Information - Student Accounts | University of Idaho (uidaho.edu)</a:t>
            </a:r>
            <a:endParaRPr lang="en-US" sz="1100" dirty="0">
              <a:solidFill>
                <a:srgbClr val="0070C0"/>
              </a:solidFill>
              <a:latin typeface="+mj-lt"/>
              <a:ea typeface="+mj-ea"/>
              <a:cs typeface="+mj-cs"/>
            </a:endParaRPr>
          </a:p>
          <a:p>
            <a:r>
              <a:rPr lang="en-US" sz="1000" dirty="0">
                <a:solidFill>
                  <a:srgbClr val="191919"/>
                </a:solidFill>
                <a:latin typeface="Public Sans"/>
              </a:rPr>
              <a:t>Contact student accounts </a:t>
            </a:r>
            <a:r>
              <a:rPr lang="en-US" sz="1000" b="0" i="0" dirty="0">
                <a:solidFill>
                  <a:srgbClr val="191919"/>
                </a:solidFill>
                <a:effectLst/>
                <a:latin typeface="Public Sans"/>
              </a:rPr>
              <a:t>at </a:t>
            </a:r>
            <a:r>
              <a:rPr lang="en-US" sz="1000" b="0" i="1" u="none" strike="noStrike" dirty="0">
                <a:solidFill>
                  <a:srgbClr val="008094"/>
                </a:solidFill>
                <a:effectLst/>
                <a:latin typeface="Public Sans"/>
                <a:hlinkClick r:id="rId10"/>
              </a:rPr>
              <a:t>acctrec-wires@uidaho.edu</a:t>
            </a:r>
            <a:r>
              <a:rPr lang="en-US" sz="1000" b="0" i="1" dirty="0">
                <a:solidFill>
                  <a:srgbClr val="191919"/>
                </a:solidFill>
                <a:effectLst/>
                <a:latin typeface="Public Sans"/>
              </a:rPr>
              <a:t> </a:t>
            </a:r>
          </a:p>
          <a:p>
            <a:pPr lvl="1"/>
            <a:r>
              <a:rPr lang="en-US" sz="1000" dirty="0">
                <a:latin typeface="Baskerville Old Face" panose="02020602080505020303" pitchFamily="18" charset="0"/>
                <a:ea typeface="+mj-ea"/>
                <a:cs typeface="+mj-cs"/>
              </a:rPr>
              <a:t>Cash Transmittal/General Receipt form is available from Student Accounts. Call the cashiers at (208) 885-2137, 2138, or 2139 to order forms. </a:t>
            </a:r>
          </a:p>
        </p:txBody>
      </p:sp>
      <p:sp>
        <p:nvSpPr>
          <p:cNvPr id="4" name="Text Placeholder 3">
            <a:extLst>
              <a:ext uri="{FF2B5EF4-FFF2-40B4-BE49-F238E27FC236}">
                <a16:creationId xmlns:a16="http://schemas.microsoft.com/office/drawing/2014/main" id="{BBF66F36-5E30-CC6B-222F-DAA57B24E1F5}"/>
              </a:ext>
            </a:extLst>
          </p:cNvPr>
          <p:cNvSpPr>
            <a:spLocks noGrp="1"/>
          </p:cNvSpPr>
          <p:nvPr>
            <p:ph type="body" sz="half" idx="2"/>
          </p:nvPr>
        </p:nvSpPr>
        <p:spPr>
          <a:xfrm>
            <a:off x="7072565" y="812131"/>
            <a:ext cx="4820651" cy="5618748"/>
          </a:xfrm>
          <a:solidFill>
            <a:schemeClr val="accent6">
              <a:lumMod val="40000"/>
              <a:lumOff val="60000"/>
            </a:schemeClr>
          </a:solidFill>
          <a:ln>
            <a:solidFill>
              <a:schemeClr val="tx1"/>
            </a:solidFill>
          </a:ln>
          <a:effectLst>
            <a:glow rad="139700">
              <a:schemeClr val="accent5">
                <a:satMod val="175000"/>
                <a:alpha val="40000"/>
              </a:schemeClr>
            </a:glow>
          </a:effectLst>
        </p:spPr>
        <p:txBody>
          <a:bodyPr>
            <a:normAutofit/>
          </a:bodyPr>
          <a:lstStyle/>
          <a:p>
            <a:r>
              <a:rPr lang="en-US" sz="1400" dirty="0">
                <a:latin typeface="Baskerville Old Face" panose="02020602080505020303" pitchFamily="18" charset="0"/>
                <a:ea typeface="+mj-ea"/>
                <a:cs typeface="+mj-cs"/>
              </a:rPr>
              <a:t>University Policy– Administrative Procedures Manual</a:t>
            </a:r>
          </a:p>
          <a:p>
            <a:r>
              <a:rPr lang="en-US" sz="1400" dirty="0">
                <a:latin typeface="Baskerville Old Face" panose="02020602080505020303" pitchFamily="18" charset="0"/>
                <a:ea typeface="+mj-ea"/>
                <a:cs typeface="+mj-cs"/>
              </a:rPr>
              <a:t>APM 20.20 Service Center Policies and Practices</a:t>
            </a:r>
            <a:br>
              <a:rPr lang="en-US" sz="1400" dirty="0">
                <a:latin typeface="Baskerville Old Face" panose="02020602080505020303" pitchFamily="18" charset="0"/>
                <a:ea typeface="+mj-ea"/>
                <a:cs typeface="+mj-cs"/>
              </a:rPr>
            </a:br>
            <a:r>
              <a:rPr lang="en-US" sz="1000" dirty="0">
                <a:solidFill>
                  <a:srgbClr val="0070C0"/>
                </a:solidFill>
                <a:latin typeface="+mj-lt"/>
                <a:ea typeface="+mj-ea"/>
                <a:cs typeface="+mj-cs"/>
                <a:hlinkClick r:id="rId11">
                  <a:extLst>
                    <a:ext uri="{A12FA001-AC4F-418D-AE19-62706E023703}">
                      <ahyp:hlinkClr xmlns:ahyp="http://schemas.microsoft.com/office/drawing/2018/hyperlinkcolor" val="tx"/>
                    </a:ext>
                  </a:extLst>
                </a:hlinkClick>
              </a:rPr>
              <a:t>20.20 – Service Center Policies and Practices (uidaho.edu)</a:t>
            </a:r>
            <a:endParaRPr lang="en-US" sz="1000" dirty="0">
              <a:solidFill>
                <a:srgbClr val="0070C0"/>
              </a:solidFill>
              <a:latin typeface="+mj-lt"/>
              <a:ea typeface="+mj-ea"/>
              <a:cs typeface="+mj-cs"/>
            </a:endParaRPr>
          </a:p>
          <a:p>
            <a:pPr lvl="1">
              <a:spcBef>
                <a:spcPts val="0"/>
              </a:spcBef>
            </a:pPr>
            <a:r>
              <a:rPr lang="en-US" sz="1000" b="1" dirty="0">
                <a:solidFill>
                  <a:srgbClr val="191919"/>
                </a:solidFill>
              </a:rPr>
              <a:t>Owner:</a:t>
            </a:r>
          </a:p>
          <a:p>
            <a:pPr lvl="1">
              <a:spcBef>
                <a:spcPts val="0"/>
              </a:spcBef>
              <a:buFont typeface="Arial" panose="020B0604020202020204" pitchFamily="34" charset="0"/>
              <a:buChar char="•"/>
            </a:pPr>
            <a:r>
              <a:rPr lang="en-US" sz="800" b="1" dirty="0">
                <a:solidFill>
                  <a:srgbClr val="191919"/>
                </a:solidFill>
              </a:rPr>
              <a:t>Position: </a:t>
            </a:r>
            <a:r>
              <a:rPr lang="en-US" sz="800" dirty="0">
                <a:solidFill>
                  <a:srgbClr val="191919"/>
                </a:solidFill>
              </a:rPr>
              <a:t>Office of Sponsored Programs Director</a:t>
            </a:r>
          </a:p>
          <a:p>
            <a:pPr lvl="1">
              <a:spcBef>
                <a:spcPts val="0"/>
              </a:spcBef>
              <a:buFont typeface="Arial" panose="020B0604020202020204" pitchFamily="34" charset="0"/>
              <a:buChar char="•"/>
            </a:pPr>
            <a:r>
              <a:rPr lang="en-US" sz="800" b="1" dirty="0">
                <a:solidFill>
                  <a:srgbClr val="191919"/>
                </a:solidFill>
              </a:rPr>
              <a:t>Email: </a:t>
            </a:r>
            <a:r>
              <a:rPr lang="en-US" sz="800" dirty="0">
                <a:solidFill>
                  <a:srgbClr val="191919"/>
                </a:solidFill>
              </a:rPr>
              <a:t>osp@uidaho.edu</a:t>
            </a:r>
          </a:p>
          <a:p>
            <a:endParaRPr lang="en-US" sz="1000" dirty="0">
              <a:solidFill>
                <a:srgbClr val="0070C0"/>
              </a:solidFill>
              <a:latin typeface="+mj-lt"/>
              <a:ea typeface="+mj-ea"/>
              <a:cs typeface="+mj-cs"/>
            </a:endParaRPr>
          </a:p>
          <a:p>
            <a:r>
              <a:rPr lang="en-US" sz="1400" dirty="0">
                <a:latin typeface="Baskerville Old Face" panose="02020602080505020303" pitchFamily="18" charset="0"/>
                <a:ea typeface="+mj-ea"/>
                <a:cs typeface="+mj-cs"/>
              </a:rPr>
              <a:t>APM 20.11 - Idaho Sales Tax Collection</a:t>
            </a:r>
            <a:br>
              <a:rPr lang="en-US" sz="1400" dirty="0">
                <a:latin typeface="Baskerville Old Face" panose="02020602080505020303" pitchFamily="18" charset="0"/>
                <a:ea typeface="+mj-ea"/>
                <a:cs typeface="+mj-cs"/>
              </a:rPr>
            </a:br>
            <a:r>
              <a:rPr lang="en-US" sz="1000" dirty="0">
                <a:solidFill>
                  <a:srgbClr val="0070C0"/>
                </a:solidFill>
                <a:latin typeface="+mj-lt"/>
                <a:ea typeface="+mj-ea"/>
                <a:cs typeface="+mj-cs"/>
                <a:hlinkClick r:id="rId12">
                  <a:extLst>
                    <a:ext uri="{A12FA001-AC4F-418D-AE19-62706E023703}">
                      <ahyp:hlinkClr xmlns:ahyp="http://schemas.microsoft.com/office/drawing/2018/hyperlinkcolor" val="tx"/>
                    </a:ext>
                  </a:extLst>
                </a:hlinkClick>
              </a:rPr>
              <a:t>20.11 - Idaho Sales Tax Collection (uidaho.edu)</a:t>
            </a:r>
            <a:endParaRPr lang="en-US" sz="1000" dirty="0">
              <a:solidFill>
                <a:srgbClr val="0070C0"/>
              </a:solidFill>
              <a:latin typeface="+mj-lt"/>
              <a:ea typeface="+mj-ea"/>
              <a:cs typeface="+mj-cs"/>
            </a:endParaRPr>
          </a:p>
          <a:p>
            <a:pPr lvl="1">
              <a:spcBef>
                <a:spcPts val="0"/>
              </a:spcBef>
            </a:pPr>
            <a:r>
              <a:rPr lang="en-US" sz="1000" b="1" dirty="0">
                <a:solidFill>
                  <a:srgbClr val="191919"/>
                </a:solidFill>
              </a:rPr>
              <a:t>Owner:</a:t>
            </a:r>
          </a:p>
          <a:p>
            <a:pPr lvl="1">
              <a:spcBef>
                <a:spcPts val="0"/>
              </a:spcBef>
              <a:buFont typeface="Arial" panose="020B0604020202020204" pitchFamily="34" charset="0"/>
              <a:buChar char="•"/>
            </a:pPr>
            <a:r>
              <a:rPr lang="en-US" sz="800" b="1" dirty="0">
                <a:solidFill>
                  <a:srgbClr val="191919"/>
                </a:solidFill>
              </a:rPr>
              <a:t>Email: </a:t>
            </a:r>
            <a:r>
              <a:rPr lang="en-US" sz="800" dirty="0">
                <a:solidFill>
                  <a:srgbClr val="191919"/>
                </a:solidFill>
              </a:rPr>
              <a:t>controller@uidaho.edu</a:t>
            </a:r>
          </a:p>
          <a:p>
            <a:endParaRPr lang="en-US" sz="1000" dirty="0">
              <a:solidFill>
                <a:srgbClr val="0070C0"/>
              </a:solidFill>
              <a:latin typeface="+mj-lt"/>
              <a:ea typeface="+mj-ea"/>
              <a:cs typeface="+mj-cs"/>
            </a:endParaRPr>
          </a:p>
          <a:p>
            <a:r>
              <a:rPr lang="en-US" sz="1400" dirty="0">
                <a:latin typeface="Baskerville Old Face" panose="02020602080505020303" pitchFamily="18" charset="0"/>
                <a:ea typeface="+mj-ea"/>
                <a:cs typeface="+mj-cs"/>
              </a:rPr>
              <a:t>APM 10.40 – Property Inventory and Products</a:t>
            </a:r>
            <a:br>
              <a:rPr lang="en-US" sz="1400" dirty="0">
                <a:latin typeface="Baskerville Old Face" panose="02020602080505020303" pitchFamily="18" charset="0"/>
                <a:ea typeface="+mj-ea"/>
                <a:cs typeface="+mj-cs"/>
              </a:rPr>
            </a:br>
            <a:r>
              <a:rPr lang="en-US" sz="1000" dirty="0">
                <a:solidFill>
                  <a:srgbClr val="0070C0"/>
                </a:solidFill>
                <a:latin typeface="+mj-lt"/>
                <a:ea typeface="+mj-ea"/>
                <a:cs typeface="+mj-cs"/>
                <a:hlinkClick r:id="rId13">
                  <a:extLst>
                    <a:ext uri="{A12FA001-AC4F-418D-AE19-62706E023703}">
                      <ahyp:hlinkClr xmlns:ahyp="http://schemas.microsoft.com/office/drawing/2018/hyperlinkcolor" val="tx"/>
                    </a:ext>
                  </a:extLst>
                </a:hlinkClick>
              </a:rPr>
              <a:t>10.40 - Property Inventory and Products (uidaho.edu)</a:t>
            </a:r>
            <a:endParaRPr lang="en-US" sz="1000" dirty="0">
              <a:solidFill>
                <a:srgbClr val="0070C0"/>
              </a:solidFill>
              <a:latin typeface="+mj-lt"/>
              <a:ea typeface="+mj-ea"/>
              <a:cs typeface="+mj-cs"/>
            </a:endParaRPr>
          </a:p>
          <a:p>
            <a:pPr lvl="1">
              <a:spcBef>
                <a:spcPts val="0"/>
              </a:spcBef>
            </a:pPr>
            <a:r>
              <a:rPr lang="en-US" sz="1000" b="1" dirty="0">
                <a:solidFill>
                  <a:srgbClr val="191919"/>
                </a:solidFill>
              </a:rPr>
              <a:t>Owner:</a:t>
            </a:r>
          </a:p>
          <a:p>
            <a:pPr lvl="1">
              <a:spcBef>
                <a:spcPts val="0"/>
              </a:spcBef>
              <a:buFont typeface="Arial" panose="020B0604020202020204" pitchFamily="34" charset="0"/>
              <a:buChar char="•"/>
            </a:pPr>
            <a:r>
              <a:rPr lang="en-US" sz="800" b="1" dirty="0">
                <a:solidFill>
                  <a:srgbClr val="191919"/>
                </a:solidFill>
              </a:rPr>
              <a:t>Position: </a:t>
            </a:r>
            <a:r>
              <a:rPr lang="en-US" sz="800" dirty="0">
                <a:solidFill>
                  <a:srgbClr val="191919"/>
                </a:solidFill>
              </a:rPr>
              <a:t>Director, Facilities</a:t>
            </a:r>
          </a:p>
          <a:p>
            <a:pPr lvl="1">
              <a:spcBef>
                <a:spcPts val="0"/>
              </a:spcBef>
              <a:buFont typeface="Arial" panose="020B0604020202020204" pitchFamily="34" charset="0"/>
              <a:buChar char="•"/>
            </a:pPr>
            <a:r>
              <a:rPr lang="en-US" sz="800" b="1" dirty="0">
                <a:solidFill>
                  <a:srgbClr val="191919"/>
                </a:solidFill>
              </a:rPr>
              <a:t>Email: </a:t>
            </a:r>
            <a:r>
              <a:rPr lang="en-US" sz="800" dirty="0">
                <a:solidFill>
                  <a:srgbClr val="191919"/>
                </a:solidFill>
              </a:rPr>
              <a:t>facilities@uidaho.edu</a:t>
            </a:r>
          </a:p>
          <a:p>
            <a:endParaRPr lang="en-US" sz="1000" dirty="0">
              <a:solidFill>
                <a:srgbClr val="0070C0"/>
              </a:solidFill>
              <a:latin typeface="+mj-lt"/>
              <a:ea typeface="+mj-ea"/>
              <a:cs typeface="+mj-cs"/>
            </a:endParaRPr>
          </a:p>
          <a:p>
            <a:r>
              <a:rPr lang="en-US" sz="1400" dirty="0">
                <a:latin typeface="Baskerville Old Face" panose="02020602080505020303" pitchFamily="18" charset="0"/>
                <a:ea typeface="+mj-ea"/>
                <a:cs typeface="+mj-cs"/>
              </a:rPr>
              <a:t>APM 65.02 – Records Inventory, Retention and Disposition</a:t>
            </a:r>
            <a:br>
              <a:rPr lang="en-US" sz="1400" dirty="0">
                <a:latin typeface="Baskerville Old Face" panose="02020602080505020303" pitchFamily="18" charset="0"/>
                <a:ea typeface="+mj-ea"/>
                <a:cs typeface="+mj-cs"/>
              </a:rPr>
            </a:br>
            <a:r>
              <a:rPr lang="en-US" sz="1000" dirty="0">
                <a:solidFill>
                  <a:srgbClr val="0070C0"/>
                </a:solidFill>
                <a:latin typeface="+mj-lt"/>
                <a:ea typeface="+mj-ea"/>
                <a:cs typeface="+mj-cs"/>
                <a:hlinkClick r:id="rId14">
                  <a:extLst>
                    <a:ext uri="{A12FA001-AC4F-418D-AE19-62706E023703}">
                      <ahyp:hlinkClr xmlns:ahyp="http://schemas.microsoft.com/office/drawing/2018/hyperlinkcolor" val="tx"/>
                    </a:ext>
                  </a:extLst>
                </a:hlinkClick>
              </a:rPr>
              <a:t>65.02 - Records Inventory, Retention and Disposition (uidaho.edu)</a:t>
            </a:r>
            <a:endParaRPr lang="en-US" sz="1000" dirty="0">
              <a:solidFill>
                <a:srgbClr val="0070C0"/>
              </a:solidFill>
              <a:latin typeface="+mj-lt"/>
              <a:ea typeface="+mj-ea"/>
              <a:cs typeface="+mj-cs"/>
            </a:endParaRPr>
          </a:p>
          <a:p>
            <a:pPr lvl="1">
              <a:spcBef>
                <a:spcPts val="0"/>
              </a:spcBef>
            </a:pPr>
            <a:r>
              <a:rPr lang="en-US" sz="1000" b="1" i="0" dirty="0">
                <a:solidFill>
                  <a:srgbClr val="191919"/>
                </a:solidFill>
                <a:effectLst/>
              </a:rPr>
              <a:t>Owner:</a:t>
            </a:r>
          </a:p>
          <a:p>
            <a:pPr lvl="1">
              <a:spcBef>
                <a:spcPts val="0"/>
              </a:spcBef>
              <a:buFont typeface="Arial" panose="020B0604020202020204" pitchFamily="34" charset="0"/>
              <a:buChar char="•"/>
            </a:pPr>
            <a:r>
              <a:rPr lang="en-US" sz="800" b="1" i="0" dirty="0">
                <a:solidFill>
                  <a:srgbClr val="191919"/>
                </a:solidFill>
                <a:effectLst/>
              </a:rPr>
              <a:t>Position:</a:t>
            </a:r>
            <a:r>
              <a:rPr lang="en-US" sz="800" b="0" i="0" dirty="0">
                <a:solidFill>
                  <a:srgbClr val="191919"/>
                </a:solidFill>
                <a:effectLst/>
              </a:rPr>
              <a:t> Vice President of Information Technology and Chief Information Officer, Information Technologies</a:t>
            </a:r>
          </a:p>
          <a:p>
            <a:pPr lvl="1">
              <a:spcBef>
                <a:spcPts val="0"/>
              </a:spcBef>
              <a:buFont typeface="Arial" panose="020B0604020202020204" pitchFamily="34" charset="0"/>
              <a:buChar char="•"/>
            </a:pPr>
            <a:r>
              <a:rPr lang="en-US" sz="800" b="1" i="0" dirty="0">
                <a:solidFill>
                  <a:srgbClr val="191919"/>
                </a:solidFill>
                <a:effectLst/>
              </a:rPr>
              <a:t>Email:</a:t>
            </a:r>
            <a:r>
              <a:rPr lang="en-US" sz="800" b="0" i="0" dirty="0">
                <a:solidFill>
                  <a:srgbClr val="191919"/>
                </a:solidFill>
                <a:effectLst/>
              </a:rPr>
              <a:t> records@uidaho.edu</a:t>
            </a:r>
          </a:p>
          <a:p>
            <a:endParaRPr lang="en-US" sz="1400" dirty="0">
              <a:latin typeface="Baskerville Old Face" panose="02020602080505020303" pitchFamily="18" charset="0"/>
              <a:ea typeface="+mj-ea"/>
              <a:cs typeface="+mj-cs"/>
            </a:endParaRPr>
          </a:p>
          <a:p>
            <a:r>
              <a:rPr lang="en-US" sz="1400" dirty="0">
                <a:latin typeface="Baskerville Old Face" panose="02020602080505020303" pitchFamily="18" charset="0"/>
                <a:ea typeface="+mj-ea"/>
                <a:cs typeface="+mj-cs"/>
              </a:rPr>
              <a:t>APM 20.06 – Cash Deposits</a:t>
            </a:r>
            <a:br>
              <a:rPr lang="en-US" sz="1400" dirty="0">
                <a:latin typeface="Baskerville Old Face" panose="02020602080505020303" pitchFamily="18" charset="0"/>
                <a:ea typeface="+mj-ea"/>
                <a:cs typeface="+mj-cs"/>
              </a:rPr>
            </a:br>
            <a:r>
              <a:rPr lang="en-US" sz="1000" dirty="0">
                <a:solidFill>
                  <a:srgbClr val="0070C0"/>
                </a:solidFill>
                <a:latin typeface="+mj-lt"/>
                <a:ea typeface="+mj-ea"/>
                <a:cs typeface="+mj-cs"/>
                <a:hlinkClick r:id="rId15">
                  <a:extLst>
                    <a:ext uri="{A12FA001-AC4F-418D-AE19-62706E023703}">
                      <ahyp:hlinkClr xmlns:ahyp="http://schemas.microsoft.com/office/drawing/2018/hyperlinkcolor" val="tx"/>
                    </a:ext>
                  </a:extLst>
                </a:hlinkClick>
              </a:rPr>
              <a:t>20.06 - Cash Deposits (uidaho.edu)</a:t>
            </a:r>
            <a:endParaRPr lang="en-US" sz="1000" dirty="0">
              <a:solidFill>
                <a:srgbClr val="0070C0"/>
              </a:solidFill>
              <a:latin typeface="+mj-lt"/>
              <a:ea typeface="+mj-ea"/>
              <a:cs typeface="+mj-cs"/>
            </a:endParaRPr>
          </a:p>
          <a:p>
            <a:pPr lvl="1">
              <a:spcBef>
                <a:spcPts val="0"/>
              </a:spcBef>
            </a:pPr>
            <a:r>
              <a:rPr lang="en-US" sz="1000" b="1" dirty="0">
                <a:solidFill>
                  <a:srgbClr val="191919"/>
                </a:solidFill>
              </a:rPr>
              <a:t>Owner:</a:t>
            </a:r>
          </a:p>
          <a:p>
            <a:pPr lvl="1">
              <a:spcBef>
                <a:spcPts val="0"/>
              </a:spcBef>
              <a:buFont typeface="Arial" panose="020B0604020202020204" pitchFamily="34" charset="0"/>
              <a:buChar char="•"/>
            </a:pPr>
            <a:r>
              <a:rPr lang="en-US" sz="800" b="1" dirty="0">
                <a:solidFill>
                  <a:srgbClr val="191919"/>
                </a:solidFill>
              </a:rPr>
              <a:t>Email: </a:t>
            </a:r>
            <a:r>
              <a:rPr lang="en-US" sz="800" dirty="0">
                <a:solidFill>
                  <a:srgbClr val="191919"/>
                </a:solidFill>
              </a:rPr>
              <a:t>controller@uidaho.edu</a:t>
            </a:r>
          </a:p>
          <a:p>
            <a:endParaRPr lang="en-US" sz="1000" dirty="0">
              <a:solidFill>
                <a:srgbClr val="0070C0"/>
              </a:solidFill>
              <a:latin typeface="+mj-lt"/>
              <a:ea typeface="+mj-ea"/>
              <a:cs typeface="+mj-cs"/>
            </a:endParaRPr>
          </a:p>
        </p:txBody>
      </p:sp>
    </p:spTree>
    <p:extLst>
      <p:ext uri="{BB962C8B-B14F-4D97-AF65-F5344CB8AC3E}">
        <p14:creationId xmlns:p14="http://schemas.microsoft.com/office/powerpoint/2010/main" val="3866689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64C4-66F4-6415-4D44-A46C99AC4BBA}"/>
              </a:ext>
            </a:extLst>
          </p:cNvPr>
          <p:cNvSpPr>
            <a:spLocks noGrp="1"/>
          </p:cNvSpPr>
          <p:nvPr>
            <p:ph type="title"/>
          </p:nvPr>
        </p:nvSpPr>
        <p:spPr>
          <a:xfrm>
            <a:off x="839788" y="457200"/>
            <a:ext cx="5256212" cy="1263316"/>
          </a:xfrm>
        </p:spPr>
        <p:txBody>
          <a:bodyPr>
            <a:normAutofit/>
          </a:bodyPr>
          <a:lstStyle/>
          <a:p>
            <a:r>
              <a:rPr lang="en-US" dirty="0">
                <a:latin typeface="Baskerville Old Face" panose="02020602080505020303" pitchFamily="18" charset="0"/>
              </a:rPr>
              <a:t>Defining Service Centers</a:t>
            </a:r>
            <a:br>
              <a:rPr lang="en-US" dirty="0">
                <a:latin typeface="Baskerville Old Face" panose="02020602080505020303" pitchFamily="18" charset="0"/>
              </a:rPr>
            </a:br>
            <a:r>
              <a:rPr lang="en-US" sz="1400" dirty="0">
                <a:latin typeface="Baskerville Old Face" panose="02020602080505020303" pitchFamily="18" charset="0"/>
              </a:rPr>
              <a:t>APM 20.20 Service Center Policies and Practices</a:t>
            </a:r>
            <a:br>
              <a:rPr lang="en-US" sz="1400" dirty="0">
                <a:latin typeface="Baskerville Old Face" panose="02020602080505020303" pitchFamily="18" charset="0"/>
              </a:rPr>
            </a:br>
            <a:r>
              <a:rPr lang="en-US" sz="1000" dirty="0">
                <a:hlinkClick r:id="rId2"/>
              </a:rPr>
              <a:t>20.20 – Service Center Policies and Practices (uidaho.edu)</a:t>
            </a:r>
            <a:endParaRPr lang="en-US" sz="14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BE0F4A86-1E41-BC17-0930-74E5D90DE2EC}"/>
              </a:ext>
            </a:extLst>
          </p:cNvPr>
          <p:cNvSpPr>
            <a:spLocks noGrp="1"/>
          </p:cNvSpPr>
          <p:nvPr>
            <p:ph idx="1"/>
          </p:nvPr>
        </p:nvSpPr>
        <p:spPr>
          <a:xfrm>
            <a:off x="1830596" y="3984539"/>
            <a:ext cx="6172200" cy="727076"/>
          </a:xfrm>
          <a:ln>
            <a:solidFill>
              <a:schemeClr val="tx1"/>
            </a:solidFill>
          </a:ln>
        </p:spPr>
        <p:txBody>
          <a:bodyPr>
            <a:normAutofit/>
          </a:bodyPr>
          <a:lstStyle/>
          <a:p>
            <a:pPr marL="0" indent="0">
              <a:buNone/>
            </a:pPr>
            <a:r>
              <a:rPr lang="en-US" sz="1000" b="0" i="0" dirty="0">
                <a:solidFill>
                  <a:srgbClr val="191919"/>
                </a:solidFill>
                <a:effectLst/>
                <a:latin typeface="Calisto MT" panose="02040603050505030304" pitchFamily="18" charset="0"/>
              </a:rPr>
              <a:t>Please note that these policies have been developed to ensure compliance with federal cost principles for educational institutions contained in the Office of Management and Budget (OMB)Uniform Guidance which can be found at 2 CFR 200. The cost principles establish guidelines regarding allowable and allocable costs that may be recovered on federal grants and contracts, including costs associated with service center activities.</a:t>
            </a:r>
            <a:endParaRPr lang="en-US" sz="1000" dirty="0">
              <a:latin typeface="Calisto MT" panose="02040603050505030304" pitchFamily="18" charset="0"/>
            </a:endParaRPr>
          </a:p>
        </p:txBody>
      </p:sp>
      <p:sp>
        <p:nvSpPr>
          <p:cNvPr id="4" name="Text Placeholder 3">
            <a:extLst>
              <a:ext uri="{FF2B5EF4-FFF2-40B4-BE49-F238E27FC236}">
                <a16:creationId xmlns:a16="http://schemas.microsoft.com/office/drawing/2014/main" id="{E600324D-B323-1D1D-0AE8-D6D6969AD1D2}"/>
              </a:ext>
            </a:extLst>
          </p:cNvPr>
          <p:cNvSpPr>
            <a:spLocks noGrp="1"/>
          </p:cNvSpPr>
          <p:nvPr>
            <p:ph type="body" sz="half" idx="2"/>
          </p:nvPr>
        </p:nvSpPr>
        <p:spPr>
          <a:xfrm>
            <a:off x="839788" y="1967580"/>
            <a:ext cx="8153817" cy="4625725"/>
          </a:xfrm>
        </p:spPr>
        <p:txBody>
          <a:bodyPr>
            <a:normAutofit/>
          </a:bodyPr>
          <a:lstStyle/>
          <a:p>
            <a:pPr algn="l"/>
            <a:r>
              <a:rPr lang="en-US" sz="1400" b="0" i="0" dirty="0">
                <a:solidFill>
                  <a:srgbClr val="191919"/>
                </a:solidFill>
                <a:effectLst/>
                <a:latin typeface="Calisto MT" panose="02040603050505030304" pitchFamily="18" charset="0"/>
              </a:rPr>
              <a:t>A service center is defined as a </a:t>
            </a:r>
            <a:r>
              <a:rPr lang="en-US" sz="1400" b="0" i="0" dirty="0">
                <a:solidFill>
                  <a:srgbClr val="191919"/>
                </a:solidFill>
                <a:effectLst/>
                <a:highlight>
                  <a:srgbClr val="FFCC00"/>
                </a:highlight>
                <a:latin typeface="Calisto MT" panose="02040603050505030304" pitchFamily="18" charset="0"/>
              </a:rPr>
              <a:t>university departmental unit that provides goods or services to other units within the University</a:t>
            </a:r>
            <a:r>
              <a:rPr lang="en-US" sz="1400" b="0" i="0" dirty="0">
                <a:solidFill>
                  <a:srgbClr val="191919"/>
                </a:solidFill>
                <a:effectLst/>
                <a:latin typeface="Calisto MT" panose="02040603050505030304" pitchFamily="18" charset="0"/>
              </a:rPr>
              <a:t>. If the unit only provides infrastructure design services (i.e. engineering) and those services are never charged to any sponsored projects, then that activity is excluded from these policies. Services can range from </a:t>
            </a:r>
            <a:r>
              <a:rPr lang="en-US" sz="1400" b="0" i="0" dirty="0">
                <a:solidFill>
                  <a:srgbClr val="191919"/>
                </a:solidFill>
                <a:effectLst/>
                <a:highlight>
                  <a:srgbClr val="FFCC00"/>
                </a:highlight>
                <a:latin typeface="Calisto MT" panose="02040603050505030304" pitchFamily="18" charset="0"/>
              </a:rPr>
              <a:t>highly specialized to routine in nature and the activity is ongoing, not a one-time distribution of expense</a:t>
            </a:r>
            <a:r>
              <a:rPr lang="en-US" sz="1400" b="0" i="0" dirty="0">
                <a:solidFill>
                  <a:srgbClr val="191919"/>
                </a:solidFill>
                <a:effectLst/>
                <a:latin typeface="Calisto MT" panose="02040603050505030304" pitchFamily="18" charset="0"/>
              </a:rPr>
              <a:t>. For service centers with </a:t>
            </a:r>
            <a:r>
              <a:rPr lang="en-US" sz="1400" b="0" i="0" dirty="0">
                <a:solidFill>
                  <a:srgbClr val="191919"/>
                </a:solidFill>
                <a:effectLst/>
                <a:highlight>
                  <a:srgbClr val="FFCC00"/>
                </a:highlight>
                <a:latin typeface="Calisto MT" panose="02040603050505030304" pitchFamily="18" charset="0"/>
              </a:rPr>
              <a:t>gross revenue of $10,000 or more</a:t>
            </a:r>
            <a:r>
              <a:rPr lang="en-US" sz="1400" b="0" i="0" dirty="0">
                <a:solidFill>
                  <a:srgbClr val="191919"/>
                </a:solidFill>
                <a:effectLst/>
                <a:latin typeface="Calisto MT" panose="02040603050505030304" pitchFamily="18" charset="0"/>
              </a:rPr>
              <a:t>, a formal rate approval is required. This review is performed by the Cost Accounting Unit of the Office of Sponsored Programs. </a:t>
            </a:r>
          </a:p>
          <a:p>
            <a:pPr algn="l"/>
            <a:r>
              <a:rPr lang="en-US" sz="1400" b="0" i="0" dirty="0">
                <a:solidFill>
                  <a:srgbClr val="191919"/>
                </a:solidFill>
                <a:effectLst/>
                <a:latin typeface="Calisto MT" panose="02040603050505030304" pitchFamily="18" charset="0"/>
              </a:rPr>
              <a:t>The cost of running the service center facility or providing the product is charged to users on a “rate” basis. Rates are generally formulated to recover the costs of operations such as salaries, benefits, equipment depreciation, materials, and supplies expense. (See C-1)</a:t>
            </a:r>
          </a:p>
          <a:p>
            <a:pPr algn="l"/>
            <a:endParaRPr lang="en-US" sz="1400" dirty="0">
              <a:solidFill>
                <a:srgbClr val="191919"/>
              </a:solidFill>
              <a:latin typeface="Calisto MT" panose="02040603050505030304" pitchFamily="18" charset="0"/>
            </a:endParaRPr>
          </a:p>
          <a:p>
            <a:pPr algn="l"/>
            <a:endParaRPr lang="en-US" sz="1400" b="0" i="0" dirty="0">
              <a:solidFill>
                <a:srgbClr val="191919"/>
              </a:solidFill>
              <a:effectLst/>
              <a:latin typeface="Calisto MT" panose="02040603050505030304" pitchFamily="18" charset="0"/>
            </a:endParaRPr>
          </a:p>
          <a:p>
            <a:pPr algn="l"/>
            <a:endParaRPr lang="en-US" sz="1400" dirty="0">
              <a:solidFill>
                <a:srgbClr val="191919"/>
              </a:solidFill>
              <a:latin typeface="Calisto MT" panose="02040603050505030304" pitchFamily="18" charset="0"/>
            </a:endParaRPr>
          </a:p>
          <a:p>
            <a:pPr>
              <a:lnSpc>
                <a:spcPct val="100000"/>
              </a:lnSpc>
            </a:pPr>
            <a:r>
              <a:rPr lang="en-US" sz="1200" b="1" dirty="0">
                <a:solidFill>
                  <a:srgbClr val="191919"/>
                </a:solidFill>
                <a:latin typeface="Calisto MT" panose="02040603050505030304" pitchFamily="18" charset="0"/>
              </a:rPr>
              <a:t>C-1. Service Center Rates: </a:t>
            </a:r>
            <a:r>
              <a:rPr lang="en-US" sz="1200" dirty="0">
                <a:solidFill>
                  <a:srgbClr val="191919"/>
                </a:solidFill>
                <a:latin typeface="Calisto MT" panose="02040603050505030304" pitchFamily="18" charset="0"/>
              </a:rPr>
              <a:t>Rates must be based upon </a:t>
            </a:r>
            <a:r>
              <a:rPr lang="en-US" sz="1200" dirty="0">
                <a:solidFill>
                  <a:srgbClr val="191919"/>
                </a:solidFill>
                <a:highlight>
                  <a:srgbClr val="FFCC00"/>
                </a:highlight>
                <a:latin typeface="Calisto MT" panose="02040603050505030304" pitchFamily="18" charset="0"/>
              </a:rPr>
              <a:t>allowable costs incurred by the service center and accounted for in the related budgets</a:t>
            </a:r>
            <a:r>
              <a:rPr lang="en-US" sz="1200" dirty="0">
                <a:solidFill>
                  <a:srgbClr val="191919"/>
                </a:solidFill>
                <a:latin typeface="Calisto MT" panose="02040603050505030304" pitchFamily="18" charset="0"/>
              </a:rPr>
              <a:t>. The rates should be stated in </a:t>
            </a:r>
            <a:r>
              <a:rPr lang="en-US" sz="1200" dirty="0">
                <a:solidFill>
                  <a:srgbClr val="191919"/>
                </a:solidFill>
                <a:highlight>
                  <a:srgbClr val="FFCC00"/>
                </a:highlight>
                <a:latin typeface="Calisto MT" panose="02040603050505030304" pitchFamily="18" charset="0"/>
              </a:rPr>
              <a:t>measurable units of goods or services</a:t>
            </a:r>
            <a:r>
              <a:rPr lang="en-US" sz="1200" dirty="0">
                <a:solidFill>
                  <a:srgbClr val="191919"/>
                </a:solidFill>
                <a:latin typeface="Calisto MT" panose="02040603050505030304" pitchFamily="18" charset="0"/>
              </a:rPr>
              <a:t>, based on </a:t>
            </a:r>
            <a:r>
              <a:rPr lang="en-US" sz="1200" dirty="0">
                <a:solidFill>
                  <a:srgbClr val="191919"/>
                </a:solidFill>
                <a:highlight>
                  <a:srgbClr val="FFCC00"/>
                </a:highlight>
                <a:latin typeface="Calisto MT" panose="02040603050505030304" pitchFamily="18" charset="0"/>
              </a:rPr>
              <a:t>reasonable annual estimates</a:t>
            </a:r>
            <a:r>
              <a:rPr lang="en-US" sz="1200" dirty="0">
                <a:solidFill>
                  <a:srgbClr val="191919"/>
                </a:solidFill>
                <a:latin typeface="Calisto MT" panose="02040603050505030304" pitchFamily="18" charset="0"/>
              </a:rPr>
              <a:t>. They must be non-discriminatory, and </a:t>
            </a:r>
            <a:r>
              <a:rPr lang="en-US" sz="1200" dirty="0">
                <a:solidFill>
                  <a:srgbClr val="191919"/>
                </a:solidFill>
                <a:highlight>
                  <a:srgbClr val="FFCC00"/>
                </a:highlight>
                <a:latin typeface="Calisto MT" panose="02040603050505030304" pitchFamily="18" charset="0"/>
              </a:rPr>
              <a:t>calculated on a break-even basis </a:t>
            </a:r>
            <a:r>
              <a:rPr lang="en-US" sz="1200" dirty="0">
                <a:solidFill>
                  <a:srgbClr val="191919"/>
                </a:solidFill>
                <a:latin typeface="Calisto MT" panose="02040603050505030304" pitchFamily="18" charset="0"/>
              </a:rPr>
              <a:t>(i.e. revenues should roughly equal expenditures). Any fund balances under or over the break-even point will be included as a rate adjustment during the next fiscal year. Rates must be applied consistently. If different rates are applied to different users, then federal grants must receive the lowest rate. </a:t>
            </a:r>
            <a:r>
              <a:rPr lang="en-US" sz="1200" dirty="0">
                <a:solidFill>
                  <a:srgbClr val="191919"/>
                </a:solidFill>
                <a:highlight>
                  <a:srgbClr val="FFCC00"/>
                </a:highlight>
                <a:latin typeface="Calisto MT" panose="02040603050505030304" pitchFamily="18" charset="0"/>
              </a:rPr>
              <a:t>A carry forward balance of approximately 15% is allowable and considered to be break-even.</a:t>
            </a:r>
          </a:p>
          <a:p>
            <a:endParaRPr lang="en-US" dirty="0"/>
          </a:p>
        </p:txBody>
      </p:sp>
      <p:pic>
        <p:nvPicPr>
          <p:cNvPr id="6" name="Picture 5">
            <a:extLst>
              <a:ext uri="{FF2B5EF4-FFF2-40B4-BE49-F238E27FC236}">
                <a16:creationId xmlns:a16="http://schemas.microsoft.com/office/drawing/2014/main" id="{1B0EA766-178A-C7F4-6678-0B88801FFF23}"/>
              </a:ext>
            </a:extLst>
          </p:cNvPr>
          <p:cNvPicPr>
            <a:picLocks noChangeAspect="1"/>
          </p:cNvPicPr>
          <p:nvPr/>
        </p:nvPicPr>
        <p:blipFill>
          <a:blip r:embed="rId3"/>
          <a:stretch>
            <a:fillRect/>
          </a:stretch>
        </p:blipFill>
        <p:spPr>
          <a:xfrm>
            <a:off x="8976393" y="3597078"/>
            <a:ext cx="2375819" cy="24958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143253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92E0-2C65-1612-5F47-DDC2E4FA9C48}"/>
              </a:ext>
            </a:extLst>
          </p:cNvPr>
          <p:cNvSpPr>
            <a:spLocks noGrp="1"/>
          </p:cNvSpPr>
          <p:nvPr>
            <p:ph type="title"/>
          </p:nvPr>
        </p:nvSpPr>
        <p:spPr>
          <a:xfrm>
            <a:off x="839788" y="230076"/>
            <a:ext cx="4472154" cy="675608"/>
          </a:xfrm>
        </p:spPr>
        <p:txBody>
          <a:bodyPr>
            <a:normAutofit/>
          </a:bodyPr>
          <a:lstStyle/>
          <a:p>
            <a:r>
              <a:rPr lang="en-US" sz="3200" dirty="0">
                <a:latin typeface="Baskerville Old Face" panose="02020602080505020303" pitchFamily="18" charset="0"/>
              </a:rPr>
              <a:t>Service Center Definitions</a:t>
            </a:r>
          </a:p>
        </p:txBody>
      </p:sp>
      <p:sp>
        <p:nvSpPr>
          <p:cNvPr id="3" name="Text Placeholder 2">
            <a:extLst>
              <a:ext uri="{FF2B5EF4-FFF2-40B4-BE49-F238E27FC236}">
                <a16:creationId xmlns:a16="http://schemas.microsoft.com/office/drawing/2014/main" id="{750BB0B2-B995-D782-5D22-7E94B0C1D003}"/>
              </a:ext>
            </a:extLst>
          </p:cNvPr>
          <p:cNvSpPr>
            <a:spLocks noGrp="1"/>
          </p:cNvSpPr>
          <p:nvPr>
            <p:ph type="body" idx="1"/>
          </p:nvPr>
        </p:nvSpPr>
        <p:spPr>
          <a:xfrm>
            <a:off x="1070600" y="830940"/>
            <a:ext cx="2378659" cy="406314"/>
          </a:xfrm>
        </p:spPr>
        <p:txBody>
          <a:bodyPr>
            <a:normAutofit/>
          </a:bodyPr>
          <a:lstStyle/>
          <a:p>
            <a:r>
              <a:rPr lang="en-US" sz="1600" dirty="0">
                <a:latin typeface="Calisto MT" panose="02040603050505030304" pitchFamily="18" charset="0"/>
              </a:rPr>
              <a:t>Center Definitions</a:t>
            </a:r>
          </a:p>
        </p:txBody>
      </p:sp>
      <p:sp>
        <p:nvSpPr>
          <p:cNvPr id="4" name="Content Placeholder 3">
            <a:extLst>
              <a:ext uri="{FF2B5EF4-FFF2-40B4-BE49-F238E27FC236}">
                <a16:creationId xmlns:a16="http://schemas.microsoft.com/office/drawing/2014/main" id="{2643CDEB-D7C9-FB29-2846-7E8A328F082F}"/>
              </a:ext>
            </a:extLst>
          </p:cNvPr>
          <p:cNvSpPr>
            <a:spLocks noGrp="1"/>
          </p:cNvSpPr>
          <p:nvPr>
            <p:ph sz="half" idx="2"/>
          </p:nvPr>
        </p:nvSpPr>
        <p:spPr>
          <a:xfrm>
            <a:off x="383005" y="1526143"/>
            <a:ext cx="5636796" cy="4811084"/>
          </a:xfrm>
        </p:spPr>
        <p:txBody>
          <a:bodyPr>
            <a:normAutofit fontScale="25000" lnSpcReduction="20000"/>
          </a:bodyPr>
          <a:lstStyle/>
          <a:p>
            <a:pPr algn="l"/>
            <a:r>
              <a:rPr lang="en-US" sz="4000" b="1" i="0" dirty="0">
                <a:solidFill>
                  <a:srgbClr val="191919"/>
                </a:solidFill>
                <a:effectLst/>
                <a:latin typeface="Calisto MT" panose="02040603050505030304" pitchFamily="18" charset="0"/>
              </a:rPr>
              <a:t>Billing Rate:</a:t>
            </a:r>
            <a:r>
              <a:rPr lang="en-US" sz="4000" b="0" i="0" dirty="0">
                <a:solidFill>
                  <a:srgbClr val="191919"/>
                </a:solidFill>
                <a:effectLst/>
                <a:latin typeface="Calisto MT" panose="02040603050505030304" pitchFamily="18" charset="0"/>
              </a:rPr>
              <a:t>  An amount established to charge for specific services/products.</a:t>
            </a:r>
          </a:p>
          <a:p>
            <a:r>
              <a:rPr lang="en-US" sz="4000" b="1" dirty="0">
                <a:solidFill>
                  <a:srgbClr val="191919"/>
                </a:solidFill>
                <a:latin typeface="Calisto MT" panose="02040603050505030304" pitchFamily="18" charset="0"/>
              </a:rPr>
              <a:t>Billing Period: </a:t>
            </a:r>
            <a:r>
              <a:rPr lang="en-US" sz="4000" dirty="0">
                <a:solidFill>
                  <a:srgbClr val="191919"/>
                </a:solidFill>
                <a:latin typeface="Calisto MT" panose="02040603050505030304" pitchFamily="18" charset="0"/>
              </a:rPr>
              <a:t>Billing for services must be completed consistently and in a timely manner to ensure income is appropriately matched with costs incurred to perform the service.</a:t>
            </a:r>
          </a:p>
          <a:p>
            <a:pPr algn="l"/>
            <a:r>
              <a:rPr lang="en-US" sz="4000" b="1" i="0" dirty="0">
                <a:solidFill>
                  <a:srgbClr val="191919"/>
                </a:solidFill>
                <a:effectLst/>
                <a:latin typeface="Calisto MT" panose="02040603050505030304" pitchFamily="18" charset="0"/>
              </a:rPr>
              <a:t>Internal Users:</a:t>
            </a:r>
            <a:r>
              <a:rPr lang="en-US" sz="4000" b="0" i="0" dirty="0">
                <a:solidFill>
                  <a:srgbClr val="191919"/>
                </a:solidFill>
                <a:effectLst/>
                <a:latin typeface="Calisto MT" panose="02040603050505030304" pitchFamily="18" charset="0"/>
              </a:rPr>
              <a:t> The rate charged to customers paying with funds which are under the fiscal oversight of UI departments. </a:t>
            </a:r>
            <a:endParaRPr lang="en-US" sz="4000" dirty="0">
              <a:solidFill>
                <a:srgbClr val="191919"/>
              </a:solidFill>
              <a:latin typeface="Calisto MT" panose="02040603050505030304" pitchFamily="18" charset="0"/>
            </a:endParaRPr>
          </a:p>
          <a:p>
            <a:pPr lvl="1"/>
            <a:r>
              <a:rPr lang="en-US" sz="3200" b="1" i="0" dirty="0">
                <a:solidFill>
                  <a:srgbClr val="191919"/>
                </a:solidFill>
                <a:effectLst/>
                <a:latin typeface="Calisto MT" panose="02040603050505030304" pitchFamily="18" charset="0"/>
              </a:rPr>
              <a:t>Internal Billing </a:t>
            </a:r>
            <a:r>
              <a:rPr lang="en-US" sz="3200" b="1" dirty="0">
                <a:solidFill>
                  <a:srgbClr val="191919"/>
                </a:solidFill>
                <a:latin typeface="Calisto MT" panose="02040603050505030304" pitchFamily="18" charset="0"/>
              </a:rPr>
              <a:t>R</a:t>
            </a:r>
            <a:r>
              <a:rPr lang="en-US" sz="3200" b="1" i="0" dirty="0">
                <a:solidFill>
                  <a:srgbClr val="191919"/>
                </a:solidFill>
                <a:effectLst/>
                <a:latin typeface="Calisto MT" panose="02040603050505030304" pitchFamily="18" charset="0"/>
              </a:rPr>
              <a:t>ate: </a:t>
            </a:r>
            <a:r>
              <a:rPr lang="en-US" sz="3200" dirty="0">
                <a:solidFill>
                  <a:srgbClr val="191919"/>
                </a:solidFill>
                <a:latin typeface="Calisto MT" panose="02040603050505030304" pitchFamily="18" charset="0"/>
              </a:rPr>
              <a:t>A service center may not include F&amp;A rates when determining the rate charged to internal users. The University’s financial system generates an overhead component on grant expenses, based upon the specific F&amp;A rate of each award. Since internal users of service centers are predominantly grant funded, incorporating indirect charges into a service center rate would create a double charging situation with indirect costs to federal funds. </a:t>
            </a:r>
            <a:r>
              <a:rPr lang="en-US" sz="3200" b="0" i="0" dirty="0">
                <a:solidFill>
                  <a:srgbClr val="191919"/>
                </a:solidFill>
                <a:effectLst/>
                <a:latin typeface="Calisto MT" panose="02040603050505030304" pitchFamily="18" charset="0"/>
              </a:rPr>
              <a:t> May be subsidized or unsubsidized (see definitions below</a:t>
            </a:r>
            <a:r>
              <a:rPr lang="en-US" sz="3200" dirty="0">
                <a:solidFill>
                  <a:srgbClr val="191919"/>
                </a:solidFill>
                <a:latin typeface="Calisto MT" panose="02040603050505030304" pitchFamily="18" charset="0"/>
              </a:rPr>
              <a:t>). </a:t>
            </a:r>
          </a:p>
          <a:p>
            <a:pPr algn="l"/>
            <a:r>
              <a:rPr lang="en-US" sz="4000" b="1" dirty="0">
                <a:solidFill>
                  <a:srgbClr val="191919"/>
                </a:solidFill>
                <a:latin typeface="Calisto MT" panose="02040603050505030304" pitchFamily="18" charset="0"/>
              </a:rPr>
              <a:t>External Users</a:t>
            </a:r>
            <a:r>
              <a:rPr lang="en-US" sz="4000" b="1" i="0" dirty="0">
                <a:solidFill>
                  <a:srgbClr val="191919"/>
                </a:solidFill>
                <a:effectLst/>
                <a:latin typeface="Calisto MT" panose="02040603050505030304" pitchFamily="18" charset="0"/>
              </a:rPr>
              <a:t>:</a:t>
            </a:r>
            <a:r>
              <a:rPr lang="en-US" sz="4000" b="0" i="0" dirty="0">
                <a:solidFill>
                  <a:srgbClr val="191919"/>
                </a:solidFill>
                <a:effectLst/>
                <a:latin typeface="Calisto MT" panose="02040603050505030304" pitchFamily="18" charset="0"/>
              </a:rPr>
              <a:t> </a:t>
            </a:r>
            <a:r>
              <a:rPr lang="en-US" sz="4000" dirty="0">
                <a:solidFill>
                  <a:srgbClr val="191919"/>
                </a:solidFill>
                <a:latin typeface="Calisto MT" panose="02040603050505030304" pitchFamily="18" charset="0"/>
              </a:rPr>
              <a:t>The rate charged to any customers that are outside the University of Idaho’s fiscal oversight. These are </a:t>
            </a:r>
            <a:r>
              <a:rPr lang="en-US" sz="4000" b="0" i="0" dirty="0">
                <a:solidFill>
                  <a:srgbClr val="191919"/>
                </a:solidFill>
                <a:effectLst/>
                <a:latin typeface="Calisto MT" panose="02040603050505030304" pitchFamily="18" charset="0"/>
              </a:rPr>
              <a:t>private enterprises or customers with no affiliation to UI.</a:t>
            </a:r>
            <a:endParaRPr lang="en-US" sz="4000" dirty="0">
              <a:solidFill>
                <a:srgbClr val="191919"/>
              </a:solidFill>
              <a:latin typeface="Calisto MT" panose="02040603050505030304" pitchFamily="18" charset="0"/>
            </a:endParaRPr>
          </a:p>
          <a:p>
            <a:pPr lvl="1"/>
            <a:r>
              <a:rPr lang="en-US" sz="3200" b="1" i="0" dirty="0">
                <a:solidFill>
                  <a:srgbClr val="191919"/>
                </a:solidFill>
                <a:effectLst/>
                <a:latin typeface="Calisto MT" panose="02040603050505030304" pitchFamily="18" charset="0"/>
              </a:rPr>
              <a:t>External Billing </a:t>
            </a:r>
            <a:r>
              <a:rPr lang="en-US" sz="3200" b="1" dirty="0">
                <a:solidFill>
                  <a:srgbClr val="191919"/>
                </a:solidFill>
                <a:latin typeface="Calisto MT" panose="02040603050505030304" pitchFamily="18" charset="0"/>
              </a:rPr>
              <a:t>R</a:t>
            </a:r>
            <a:r>
              <a:rPr lang="en-US" sz="3200" b="1" i="0" dirty="0">
                <a:solidFill>
                  <a:srgbClr val="191919"/>
                </a:solidFill>
                <a:effectLst/>
                <a:latin typeface="Calisto MT" panose="02040603050505030304" pitchFamily="18" charset="0"/>
              </a:rPr>
              <a:t>ate:</a:t>
            </a:r>
            <a:r>
              <a:rPr lang="en-US" sz="3200" b="1" dirty="0">
                <a:solidFill>
                  <a:srgbClr val="191919"/>
                </a:solidFill>
                <a:latin typeface="Calisto MT" panose="02040603050505030304" pitchFamily="18" charset="0"/>
              </a:rPr>
              <a:t> </a:t>
            </a:r>
            <a:r>
              <a:rPr lang="en-US" sz="3200" dirty="0">
                <a:solidFill>
                  <a:srgbClr val="191919"/>
                </a:solidFill>
                <a:latin typeface="Calisto MT" panose="02040603050505030304" pitchFamily="18" charset="0"/>
              </a:rPr>
              <a:t>At a minimum, external users will be charged for the full direct costs of the service unit operation. The external rate is based on the sum of direct and F&amp;A costs. The direct cost portion of the rate is composed of fixed and variable </a:t>
            </a:r>
            <a:r>
              <a:rPr lang="en-US" sz="3200" b="0" i="0" dirty="0">
                <a:solidFill>
                  <a:srgbClr val="191919"/>
                </a:solidFill>
                <a:effectLst/>
                <a:latin typeface="Calisto MT" panose="02040603050505030304" pitchFamily="18" charset="0"/>
              </a:rPr>
              <a:t>components. The fixed component is determined by dividing total annual fixed costs by anticipated annual billing units at full-capacity operation so that each unit of activity includes only its allocable share of fixed costs (i.e. an allocated portion). The variable cost component is determined by dividing anticipated total annual variable costs by the anticipated number of units to be sold (i.e. G&amp;A fee, Equipment fee). The service center rate development spreadsheet automatically includes indirect rates in the rate calculation for external users.</a:t>
            </a:r>
          </a:p>
          <a:p>
            <a:pPr algn="l"/>
            <a:r>
              <a:rPr lang="en-US" sz="4000" b="1" i="0" dirty="0">
                <a:solidFill>
                  <a:srgbClr val="191919"/>
                </a:solidFill>
                <a:effectLst/>
                <a:latin typeface="Calisto MT" panose="02040603050505030304" pitchFamily="18" charset="0"/>
              </a:rPr>
              <a:t>Subsidized (Subsidies):</a:t>
            </a:r>
            <a:r>
              <a:rPr lang="en-US" sz="4000" b="0" i="0" dirty="0">
                <a:solidFill>
                  <a:srgbClr val="191919"/>
                </a:solidFill>
                <a:effectLst/>
                <a:latin typeface="Calisto MT" panose="02040603050505030304" pitchFamily="18" charset="0"/>
              </a:rPr>
              <a:t> A rate that assumes some portion of a service center’s cost is paid by external funds or any source of funds other than the service center account. These </a:t>
            </a:r>
            <a:r>
              <a:rPr lang="en-US" sz="4000" dirty="0">
                <a:solidFill>
                  <a:srgbClr val="191919"/>
                </a:solidFill>
                <a:latin typeface="Calisto MT" panose="02040603050505030304" pitchFamily="18" charset="0"/>
              </a:rPr>
              <a:t>outside portion of funds were not generated by the sale of a good or service of the service center. </a:t>
            </a:r>
            <a:r>
              <a:rPr lang="en-US" sz="4000" b="0" i="0" dirty="0">
                <a:solidFill>
                  <a:srgbClr val="191919"/>
                </a:solidFill>
                <a:effectLst/>
                <a:latin typeface="Calisto MT" panose="02040603050505030304" pitchFamily="18" charset="0"/>
              </a:rPr>
              <a:t>This occurs when a center is not entirely self supported (e.g., receives partial support through State appropriations) as is characteristic of many Service Centers.</a:t>
            </a:r>
          </a:p>
          <a:p>
            <a:pPr algn="l"/>
            <a:r>
              <a:rPr lang="en-US" sz="4000" b="1" i="0" dirty="0">
                <a:solidFill>
                  <a:srgbClr val="191919"/>
                </a:solidFill>
                <a:effectLst/>
                <a:latin typeface="Calisto MT" panose="02040603050505030304" pitchFamily="18" charset="0"/>
              </a:rPr>
              <a:t>Unsubsidized:</a:t>
            </a:r>
            <a:r>
              <a:rPr lang="en-US" sz="4000" b="0" i="0" dirty="0">
                <a:solidFill>
                  <a:srgbClr val="191919"/>
                </a:solidFill>
                <a:effectLst/>
                <a:latin typeface="Calisto MT" panose="02040603050505030304" pitchFamily="18" charset="0"/>
              </a:rPr>
              <a:t> A billing rate that is calculated by dividing total cost allocated to a product or service by the number of units the service center expects to sell.</a:t>
            </a:r>
          </a:p>
          <a:p>
            <a:pPr algn="l"/>
            <a:r>
              <a:rPr lang="en-US" sz="4000" b="1" i="0" dirty="0">
                <a:solidFill>
                  <a:srgbClr val="191919"/>
                </a:solidFill>
                <a:effectLst/>
                <a:latin typeface="Calisto MT" panose="02040603050505030304" pitchFamily="18" charset="0"/>
              </a:rPr>
              <a:t>Billing Unit:</a:t>
            </a:r>
            <a:r>
              <a:rPr lang="en-US" sz="4000" b="0" i="0" dirty="0">
                <a:solidFill>
                  <a:srgbClr val="191919"/>
                </a:solidFill>
                <a:effectLst/>
                <a:latin typeface="Calisto MT" panose="02040603050505030304" pitchFamily="18" charset="0"/>
              </a:rPr>
              <a:t> The basis on which services/products are offered </a:t>
            </a:r>
            <a:r>
              <a:rPr lang="en-US" sz="3200" b="0" i="0" dirty="0">
                <a:solidFill>
                  <a:srgbClr val="191919"/>
                </a:solidFill>
                <a:effectLst/>
                <a:latin typeface="Calisto MT" panose="02040603050505030304" pitchFamily="18" charset="0"/>
              </a:rPr>
              <a:t>(e.g., hours, unit price, etc.).</a:t>
            </a:r>
          </a:p>
          <a:p>
            <a:pPr algn="l"/>
            <a:r>
              <a:rPr lang="en-US" sz="4000" b="1" i="0" dirty="0">
                <a:solidFill>
                  <a:srgbClr val="191919"/>
                </a:solidFill>
                <a:effectLst/>
                <a:latin typeface="Calisto MT" panose="02040603050505030304" pitchFamily="18" charset="0"/>
              </a:rPr>
              <a:t>Unit Assessed </a:t>
            </a:r>
            <a:r>
              <a:rPr lang="en-US" sz="4000" b="1" dirty="0">
                <a:solidFill>
                  <a:srgbClr val="191919"/>
                </a:solidFill>
                <a:latin typeface="Calisto MT" panose="02040603050505030304" pitchFamily="18" charset="0"/>
              </a:rPr>
              <a:t>C</a:t>
            </a:r>
            <a:r>
              <a:rPr lang="en-US" sz="4000" b="1" i="0" dirty="0">
                <a:solidFill>
                  <a:srgbClr val="191919"/>
                </a:solidFill>
                <a:effectLst/>
                <a:latin typeface="Calisto MT" panose="02040603050505030304" pitchFamily="18" charset="0"/>
              </a:rPr>
              <a:t>harges: </a:t>
            </a:r>
            <a:r>
              <a:rPr lang="en-US" sz="4000" b="0" i="0" dirty="0">
                <a:solidFill>
                  <a:srgbClr val="191919"/>
                </a:solidFill>
                <a:effectLst/>
                <a:latin typeface="Calisto MT" panose="02040603050505030304" pitchFamily="18" charset="0"/>
              </a:rPr>
              <a:t>Due to the nature of service centers, the following external charges can be assessed on the service center’s external billing rate, but cannot be included in the internal rate development:</a:t>
            </a:r>
          </a:p>
          <a:p>
            <a:pPr lvl="1"/>
            <a:r>
              <a:rPr lang="en-US" sz="3200" b="0" i="0" dirty="0">
                <a:solidFill>
                  <a:srgbClr val="191919"/>
                </a:solidFill>
                <a:effectLst/>
                <a:latin typeface="Calisto MT" panose="02040603050505030304" pitchFamily="18" charset="0"/>
              </a:rPr>
              <a:t>G&amp;A Fee</a:t>
            </a:r>
          </a:p>
          <a:p>
            <a:pPr lvl="1"/>
            <a:r>
              <a:rPr lang="en-US" sz="3200" b="0" i="0" dirty="0">
                <a:solidFill>
                  <a:srgbClr val="191919"/>
                </a:solidFill>
                <a:effectLst/>
                <a:latin typeface="Calisto MT" panose="02040603050505030304" pitchFamily="18" charset="0"/>
              </a:rPr>
              <a:t>Equipment Replacement Fee</a:t>
            </a:r>
          </a:p>
          <a:p>
            <a:endParaRPr lang="en-US" dirty="0"/>
          </a:p>
        </p:txBody>
      </p:sp>
      <p:sp>
        <p:nvSpPr>
          <p:cNvPr id="5" name="Text Placeholder 4">
            <a:extLst>
              <a:ext uri="{FF2B5EF4-FFF2-40B4-BE49-F238E27FC236}">
                <a16:creationId xmlns:a16="http://schemas.microsoft.com/office/drawing/2014/main" id="{8EF5EF12-14CE-C2EF-FA1C-BC1C0A336720}"/>
              </a:ext>
            </a:extLst>
          </p:cNvPr>
          <p:cNvSpPr>
            <a:spLocks noGrp="1"/>
          </p:cNvSpPr>
          <p:nvPr>
            <p:ph type="body" sz="quarter" idx="3"/>
          </p:nvPr>
        </p:nvSpPr>
        <p:spPr/>
        <p:txBody>
          <a:bodyPr/>
          <a:lstStyle/>
          <a:p>
            <a:r>
              <a:rPr lang="en-US" dirty="0"/>
              <a:t> </a:t>
            </a:r>
          </a:p>
        </p:txBody>
      </p:sp>
      <p:sp>
        <p:nvSpPr>
          <p:cNvPr id="6" name="Content Placeholder 5">
            <a:extLst>
              <a:ext uri="{FF2B5EF4-FFF2-40B4-BE49-F238E27FC236}">
                <a16:creationId xmlns:a16="http://schemas.microsoft.com/office/drawing/2014/main" id="{386F3A0A-AF55-6B4D-DA88-189EBD8D7E34}"/>
              </a:ext>
            </a:extLst>
          </p:cNvPr>
          <p:cNvSpPr>
            <a:spLocks noGrp="1"/>
          </p:cNvSpPr>
          <p:nvPr>
            <p:ph sz="quarter" idx="4"/>
          </p:nvPr>
        </p:nvSpPr>
        <p:spPr>
          <a:xfrm>
            <a:off x="5943601" y="1522827"/>
            <a:ext cx="5941593" cy="4720847"/>
          </a:xfrm>
        </p:spPr>
        <p:txBody>
          <a:bodyPr>
            <a:normAutofit fontScale="25000" lnSpcReduction="20000"/>
          </a:bodyPr>
          <a:lstStyle/>
          <a:p>
            <a:pPr algn="l"/>
            <a:r>
              <a:rPr lang="en-US" sz="4000" b="1" dirty="0">
                <a:solidFill>
                  <a:srgbClr val="191919"/>
                </a:solidFill>
                <a:latin typeface="Calisto MT" panose="02040603050505030304" pitchFamily="18" charset="0"/>
              </a:rPr>
              <a:t>Break-even</a:t>
            </a:r>
            <a:r>
              <a:rPr lang="en-US" sz="4000" dirty="0">
                <a:solidFill>
                  <a:srgbClr val="191919"/>
                </a:solidFill>
                <a:latin typeface="Calisto MT" panose="02040603050505030304" pitchFamily="18" charset="0"/>
              </a:rPr>
              <a:t>: cumulative revenue equaling cumulative expenses, which results in zero surplus or deficit remaining balance at fiscal year end. This rarely happens to exact zero balance, so for service centers there is a grace 15% of annual revenue into surplus or deficit that is still considered break-even for the service center.</a:t>
            </a:r>
            <a:endParaRPr lang="en-US" sz="4000" b="0" i="0" dirty="0">
              <a:solidFill>
                <a:srgbClr val="191919"/>
              </a:solidFill>
              <a:effectLst/>
              <a:latin typeface="Calisto MT" panose="02040603050505030304" pitchFamily="18" charset="0"/>
            </a:endParaRPr>
          </a:p>
          <a:p>
            <a:pPr algn="l"/>
            <a:r>
              <a:rPr lang="en-US" sz="4000" b="1" i="0" dirty="0">
                <a:solidFill>
                  <a:srgbClr val="191919"/>
                </a:solidFill>
                <a:effectLst/>
                <a:latin typeface="Calisto MT" panose="02040603050505030304" pitchFamily="18" charset="0"/>
              </a:rPr>
              <a:t>Break-even Period:</a:t>
            </a:r>
            <a:r>
              <a:rPr lang="en-US" sz="4000" b="0" i="0" dirty="0">
                <a:solidFill>
                  <a:srgbClr val="191919"/>
                </a:solidFill>
                <a:effectLst/>
                <a:latin typeface="Calisto MT" panose="02040603050505030304" pitchFamily="18" charset="0"/>
              </a:rPr>
              <a:t> A sensible time-period over which cumulative revenue for a service/product equals cumulative expenses.</a:t>
            </a:r>
            <a:r>
              <a:rPr lang="en-US" sz="4000" dirty="0">
                <a:solidFill>
                  <a:srgbClr val="191919"/>
                </a:solidFill>
                <a:latin typeface="Calisto MT" panose="02040603050505030304" pitchFamily="18" charset="0"/>
              </a:rPr>
              <a:t> The service center must show reasonable effort to bring service center back into compliance within the next rate review and document justification for deficit/surplus of funds, if continued effort is needed an approved plan must be established with OSP.</a:t>
            </a:r>
            <a:endParaRPr lang="en-US" sz="4000" b="0" i="0" dirty="0">
              <a:solidFill>
                <a:srgbClr val="191919"/>
              </a:solidFill>
              <a:effectLst/>
              <a:latin typeface="Calisto MT" panose="02040603050505030304" pitchFamily="18" charset="0"/>
            </a:endParaRPr>
          </a:p>
          <a:p>
            <a:r>
              <a:rPr lang="en-US" sz="4000" b="1" dirty="0">
                <a:solidFill>
                  <a:srgbClr val="191919"/>
                </a:solidFill>
                <a:latin typeface="Calisto MT" panose="02040603050505030304" pitchFamily="18" charset="0"/>
              </a:rPr>
              <a:t>Surplus Operating Funds: </a:t>
            </a:r>
            <a:r>
              <a:rPr lang="en-US" sz="4000" dirty="0">
                <a:solidFill>
                  <a:srgbClr val="191919"/>
                </a:solidFill>
                <a:latin typeface="Calisto MT" panose="02040603050505030304" pitchFamily="18" charset="0"/>
              </a:rPr>
              <a:t>Service centers that have accumulated surplus funds, may not transfer these funds out of the service center operating account to reduce the balance. The balance must be carried forward and used to adjust subsequent billing rates.</a:t>
            </a:r>
          </a:p>
          <a:p>
            <a:r>
              <a:rPr lang="en-US" sz="4000" b="1" dirty="0">
                <a:solidFill>
                  <a:srgbClr val="191919"/>
                </a:solidFill>
                <a:latin typeface="Calisto MT" panose="02040603050505030304" pitchFamily="18" charset="0"/>
              </a:rPr>
              <a:t>Guarantee Account: </a:t>
            </a:r>
            <a:r>
              <a:rPr lang="en-US" sz="4000" dirty="0">
                <a:solidFill>
                  <a:srgbClr val="191919"/>
                </a:solidFill>
                <a:latin typeface="Calisto MT" panose="02040603050505030304" pitchFamily="18" charset="0"/>
              </a:rPr>
              <a:t>All service centers must have a “guarantee account” that is designated by the unit responsible for the service center. This account is a “guarantee” for the payment of unrecovered service center expense if the service center budget has a deficit at fiscal year-end that exceeds 15% of operating expenses, or will not be recovered through an increase in the succeeding year’s rate.</a:t>
            </a:r>
          </a:p>
          <a:p>
            <a:r>
              <a:rPr lang="en-US" sz="4000" b="1" i="0" dirty="0">
                <a:solidFill>
                  <a:srgbClr val="191919"/>
                </a:solidFill>
                <a:effectLst/>
                <a:latin typeface="Calisto MT" panose="02040603050505030304" pitchFamily="18" charset="0"/>
              </a:rPr>
              <a:t>Carry-forward (cash reserves):</a:t>
            </a:r>
            <a:r>
              <a:rPr lang="en-US" sz="4000" b="0" i="0" dirty="0">
                <a:solidFill>
                  <a:srgbClr val="191919"/>
                </a:solidFill>
                <a:effectLst/>
                <a:latin typeface="Calisto MT" panose="02040603050505030304" pitchFamily="18" charset="0"/>
              </a:rPr>
              <a:t> The service center’s balance (+ or -) at the end of one fiscal year will be used to beginning of the next fiscal year. Anything over the approved 15% carry-forward balance will be used to adjust subsequent billing rates.</a:t>
            </a:r>
          </a:p>
          <a:p>
            <a:pPr algn="l"/>
            <a:r>
              <a:rPr lang="en-US" sz="4000" b="1" i="0" dirty="0">
                <a:solidFill>
                  <a:srgbClr val="191919"/>
                </a:solidFill>
                <a:effectLst/>
                <a:latin typeface="Calisto MT" panose="02040603050505030304" pitchFamily="18" charset="0"/>
              </a:rPr>
              <a:t>Internal </a:t>
            </a:r>
            <a:r>
              <a:rPr lang="en-US" sz="4000" b="1" dirty="0">
                <a:solidFill>
                  <a:srgbClr val="191919"/>
                </a:solidFill>
                <a:latin typeface="Calisto MT" panose="02040603050505030304" pitchFamily="18" charset="0"/>
              </a:rPr>
              <a:t>C</a:t>
            </a:r>
            <a:r>
              <a:rPr lang="en-US" sz="4000" b="1" i="0" dirty="0">
                <a:solidFill>
                  <a:srgbClr val="191919"/>
                </a:solidFill>
                <a:effectLst/>
                <a:latin typeface="Calisto MT" panose="02040603050505030304" pitchFamily="18" charset="0"/>
              </a:rPr>
              <a:t>harges: </a:t>
            </a:r>
            <a:r>
              <a:rPr lang="en-US" sz="4000" b="0" i="0" dirty="0">
                <a:solidFill>
                  <a:srgbClr val="191919"/>
                </a:solidFill>
                <a:effectLst/>
                <a:latin typeface="Calisto MT" panose="02040603050505030304" pitchFamily="18" charset="0"/>
              </a:rPr>
              <a:t>Service centers may charge for services to internal sponsored projects, programs, and gift accounts. Such charges must show traceable information that describes the service or product provided. The account manager, PI, and/or other persons given permission to charge the account should review charges to ensure compliance.</a:t>
            </a:r>
          </a:p>
          <a:p>
            <a:pPr algn="l"/>
            <a:r>
              <a:rPr lang="en-US" sz="4000" b="1" i="0" dirty="0">
                <a:solidFill>
                  <a:srgbClr val="191919"/>
                </a:solidFill>
                <a:effectLst/>
                <a:latin typeface="Calisto MT" panose="02040603050505030304" pitchFamily="18" charset="0"/>
              </a:rPr>
              <a:t>External Charges: </a:t>
            </a:r>
            <a:r>
              <a:rPr lang="en-US" sz="4000" b="0" i="0" dirty="0">
                <a:solidFill>
                  <a:srgbClr val="191919"/>
                </a:solidFill>
                <a:effectLst/>
                <a:latin typeface="Calisto MT" panose="02040603050505030304" pitchFamily="18" charset="0"/>
              </a:rPr>
              <a:t>Service centers that charge external customers, in addition to internal customers, should review established university procedures since </a:t>
            </a:r>
            <a:r>
              <a:rPr lang="en-US" sz="4000" dirty="0">
                <a:solidFill>
                  <a:srgbClr val="191919"/>
                </a:solidFill>
                <a:latin typeface="Calisto MT" panose="02040603050505030304" pitchFamily="18" charset="0"/>
              </a:rPr>
              <a:t>charges to external users may result in unrelated business income tax for the university.</a:t>
            </a:r>
            <a:r>
              <a:rPr lang="en-US" sz="4000" b="0" i="0" dirty="0">
                <a:solidFill>
                  <a:srgbClr val="191919"/>
                </a:solidFill>
                <a:effectLst/>
                <a:latin typeface="Calisto MT" panose="02040603050505030304" pitchFamily="18" charset="0"/>
              </a:rPr>
              <a:t> </a:t>
            </a:r>
            <a:r>
              <a:rPr lang="en-US" sz="4000" dirty="0">
                <a:solidFill>
                  <a:srgbClr val="191919"/>
                </a:solidFill>
                <a:latin typeface="Calisto MT" panose="02040603050505030304" pitchFamily="18" charset="0"/>
              </a:rPr>
              <a:t>Sales tax, when applicable must be charged to all external users who do not provide tax-exempt certificates. If external users make up more than 20% of a service center’s revenue, a separate account for external users must be established. </a:t>
            </a:r>
            <a:r>
              <a:rPr lang="en-US" sz="4000" b="0" i="0" dirty="0">
                <a:solidFill>
                  <a:srgbClr val="191919"/>
                </a:solidFill>
                <a:effectLst/>
                <a:latin typeface="Calisto MT" panose="02040603050505030304" pitchFamily="18" charset="0"/>
              </a:rPr>
              <a:t>Service centers that intend to charge external customers should review </a:t>
            </a:r>
            <a:r>
              <a:rPr lang="en-US" sz="4000" dirty="0">
                <a:solidFill>
                  <a:srgbClr val="191919"/>
                </a:solidFill>
                <a:latin typeface="Calisto MT" panose="02040603050505030304" pitchFamily="18" charset="0"/>
              </a:rPr>
              <a:t>the Sales Tax </a:t>
            </a:r>
            <a:r>
              <a:rPr lang="en-US" sz="3200" i="1" dirty="0">
                <a:solidFill>
                  <a:srgbClr val="191919"/>
                </a:solidFill>
                <a:latin typeface="Calisto MT" panose="02040603050505030304" pitchFamily="18" charset="0"/>
              </a:rPr>
              <a:t>(</a:t>
            </a:r>
            <a:r>
              <a:rPr lang="en-US" sz="3200" b="0" i="0" u="none" strike="noStrike" dirty="0">
                <a:solidFill>
                  <a:srgbClr val="191919"/>
                </a:solidFill>
                <a:effectLst/>
                <a:latin typeface="Calisto MT" panose="02040603050505030304" pitchFamily="18" charset="0"/>
                <a:hlinkClick r:id="rId2"/>
              </a:rPr>
              <a:t>APM 20.11</a:t>
            </a:r>
            <a:r>
              <a:rPr lang="en-US" sz="3200" i="1" dirty="0">
                <a:solidFill>
                  <a:srgbClr val="191919"/>
                </a:solidFill>
                <a:latin typeface="Calisto MT" panose="02040603050505030304" pitchFamily="18" charset="0"/>
              </a:rPr>
              <a:t>)</a:t>
            </a:r>
            <a:r>
              <a:rPr lang="en-US" sz="3200" b="0" i="0" dirty="0">
                <a:solidFill>
                  <a:srgbClr val="191919"/>
                </a:solidFill>
                <a:effectLst/>
                <a:latin typeface="Calisto MT" panose="02040603050505030304" pitchFamily="18" charset="0"/>
              </a:rPr>
              <a:t> </a:t>
            </a:r>
            <a:r>
              <a:rPr lang="en-US" sz="4000" b="0" i="0" dirty="0">
                <a:solidFill>
                  <a:srgbClr val="191919"/>
                </a:solidFill>
                <a:effectLst/>
                <a:latin typeface="Calisto MT" panose="02040603050505030304" pitchFamily="18" charset="0"/>
              </a:rPr>
              <a:t>for information regarding procedures. </a:t>
            </a:r>
            <a:endParaRPr lang="en-US" sz="4000" dirty="0">
              <a:solidFill>
                <a:srgbClr val="191919"/>
              </a:solidFill>
              <a:latin typeface="Calisto MT" panose="02040603050505030304" pitchFamily="18" charset="0"/>
            </a:endParaRPr>
          </a:p>
          <a:p>
            <a:pPr lvl="1"/>
            <a:r>
              <a:rPr lang="en-US" sz="3200" b="1" dirty="0">
                <a:solidFill>
                  <a:srgbClr val="191919"/>
                </a:solidFill>
                <a:latin typeface="Calisto MT" panose="02040603050505030304" pitchFamily="18" charset="0"/>
              </a:rPr>
              <a:t>Information.</a:t>
            </a:r>
            <a:r>
              <a:rPr lang="en-US" sz="3200" dirty="0">
                <a:solidFill>
                  <a:srgbClr val="191919"/>
                </a:solidFill>
                <a:latin typeface="Calisto MT" panose="02040603050505030304" pitchFamily="18" charset="0"/>
              </a:rPr>
              <a:t> Cash Transmittal/General Receipt form is available from Student Accounts. Call the cashiers at (208) 885-2137, 2138, or 2139 to order forms. For questions regarding whether a sale is considered taxable or for information on acceptable tax exemption documentation, contact General Accounting at General Accounting email.</a:t>
            </a:r>
          </a:p>
          <a:p>
            <a:endParaRPr lang="en-US" dirty="0"/>
          </a:p>
        </p:txBody>
      </p:sp>
      <p:pic>
        <p:nvPicPr>
          <p:cNvPr id="8" name="Picture 7">
            <a:extLst>
              <a:ext uri="{FF2B5EF4-FFF2-40B4-BE49-F238E27FC236}">
                <a16:creationId xmlns:a16="http://schemas.microsoft.com/office/drawing/2014/main" id="{AE903FEF-9952-E6B6-1A14-7BB2F5113A37}"/>
              </a:ext>
            </a:extLst>
          </p:cNvPr>
          <p:cNvPicPr>
            <a:picLocks noChangeAspect="1"/>
          </p:cNvPicPr>
          <p:nvPr/>
        </p:nvPicPr>
        <p:blipFill>
          <a:blip r:embed="rId3">
            <a:alphaModFix amt="70000"/>
          </a:blip>
          <a:stretch>
            <a:fillRect/>
          </a:stretch>
        </p:blipFill>
        <p:spPr>
          <a:xfrm>
            <a:off x="6527134" y="171922"/>
            <a:ext cx="3404936" cy="106201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18204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283BB-BC36-612E-F51A-AC98D0D6BDA5}"/>
              </a:ext>
            </a:extLst>
          </p:cNvPr>
          <p:cNvSpPr>
            <a:spLocks noGrp="1"/>
          </p:cNvSpPr>
          <p:nvPr>
            <p:ph type="title"/>
          </p:nvPr>
        </p:nvSpPr>
        <p:spPr>
          <a:xfrm>
            <a:off x="911977" y="253247"/>
            <a:ext cx="5548980" cy="709279"/>
          </a:xfrm>
        </p:spPr>
        <p:txBody>
          <a:bodyPr>
            <a:normAutofit fontScale="90000"/>
          </a:bodyPr>
          <a:lstStyle/>
          <a:p>
            <a:r>
              <a:rPr lang="en-US" sz="3200" dirty="0">
                <a:latin typeface="Baskerville Old Face" panose="02020602080505020303" pitchFamily="18" charset="0"/>
              </a:rPr>
              <a:t>Service Center Definitions – Cont.</a:t>
            </a:r>
          </a:p>
        </p:txBody>
      </p:sp>
      <p:sp>
        <p:nvSpPr>
          <p:cNvPr id="3" name="Text Placeholder 2">
            <a:extLst>
              <a:ext uri="{FF2B5EF4-FFF2-40B4-BE49-F238E27FC236}">
                <a16:creationId xmlns:a16="http://schemas.microsoft.com/office/drawing/2014/main" id="{EFF9B2FD-DC55-9B88-37A7-D59C18A8EC45}"/>
              </a:ext>
            </a:extLst>
          </p:cNvPr>
          <p:cNvSpPr>
            <a:spLocks noGrp="1"/>
          </p:cNvSpPr>
          <p:nvPr>
            <p:ph type="body" idx="1"/>
          </p:nvPr>
        </p:nvSpPr>
        <p:spPr>
          <a:xfrm>
            <a:off x="1107573" y="836194"/>
            <a:ext cx="5157787" cy="830179"/>
          </a:xfrm>
        </p:spPr>
        <p:txBody>
          <a:bodyPr/>
          <a:lstStyle/>
          <a:p>
            <a:r>
              <a:rPr lang="en-US" sz="1600" dirty="0">
                <a:latin typeface="Calisto MT" panose="02040603050505030304" pitchFamily="18" charset="0"/>
              </a:rPr>
              <a:t>Center Definitions –Cont.</a:t>
            </a:r>
          </a:p>
          <a:p>
            <a:endParaRPr lang="en-US" dirty="0"/>
          </a:p>
        </p:txBody>
      </p:sp>
      <p:sp>
        <p:nvSpPr>
          <p:cNvPr id="4" name="Content Placeholder 3">
            <a:extLst>
              <a:ext uri="{FF2B5EF4-FFF2-40B4-BE49-F238E27FC236}">
                <a16:creationId xmlns:a16="http://schemas.microsoft.com/office/drawing/2014/main" id="{8197E5F2-E13E-15E2-4292-4262E5AA963B}"/>
              </a:ext>
            </a:extLst>
          </p:cNvPr>
          <p:cNvSpPr>
            <a:spLocks noGrp="1"/>
          </p:cNvSpPr>
          <p:nvPr>
            <p:ph sz="half" idx="2"/>
          </p:nvPr>
        </p:nvSpPr>
        <p:spPr>
          <a:xfrm>
            <a:off x="625642" y="1467853"/>
            <a:ext cx="5420226" cy="4017963"/>
          </a:xfrm>
        </p:spPr>
        <p:txBody>
          <a:bodyPr>
            <a:normAutofit/>
          </a:bodyPr>
          <a:lstStyle/>
          <a:p>
            <a:pPr algn="l"/>
            <a:r>
              <a:rPr lang="en-US" sz="1000" b="1" dirty="0">
                <a:solidFill>
                  <a:srgbClr val="191919"/>
                </a:solidFill>
                <a:latin typeface="Calisto MT" panose="02040603050505030304" pitchFamily="18" charset="0"/>
              </a:rPr>
              <a:t>Discounts and Waivers:</a:t>
            </a:r>
            <a:r>
              <a:rPr lang="en-US" sz="1000" dirty="0">
                <a:solidFill>
                  <a:srgbClr val="191919"/>
                </a:solidFill>
                <a:latin typeface="Calisto MT" panose="02040603050505030304" pitchFamily="18" charset="0"/>
              </a:rPr>
              <a:t> Internal discounts and incentives are permitted if offered consistently. If waivers or discounts are offered to specific customer groups, the unit must provide detailed justification in addition to the proposed rates. </a:t>
            </a:r>
          </a:p>
          <a:p>
            <a:pPr lvl="1"/>
            <a:r>
              <a:rPr lang="en-US" sz="800" dirty="0">
                <a:solidFill>
                  <a:srgbClr val="191919"/>
                </a:solidFill>
                <a:latin typeface="Calisto MT" panose="02040603050505030304" pitchFamily="18" charset="0"/>
              </a:rPr>
              <a:t>Additionally, the department-sponsored subsidy must be sufficient to offset imputed revenue, and the unit must agree to provide detailed records of imputed revenue, as necessary. </a:t>
            </a:r>
            <a:r>
              <a:rPr lang="en-US" sz="800" b="1" dirty="0">
                <a:solidFill>
                  <a:srgbClr val="191919"/>
                </a:solidFill>
                <a:latin typeface="Calisto MT" panose="02040603050505030304" pitchFamily="18" charset="0"/>
              </a:rPr>
              <a:t>This is not recommended since it could cause a deficit to the service center.</a:t>
            </a:r>
          </a:p>
          <a:p>
            <a:pPr algn="l"/>
            <a:r>
              <a:rPr lang="en-US" sz="1000" b="1" dirty="0">
                <a:solidFill>
                  <a:srgbClr val="191919"/>
                </a:solidFill>
                <a:latin typeface="Calisto MT" panose="02040603050505030304" pitchFamily="18" charset="0"/>
              </a:rPr>
              <a:t>Imputed Revenue: </a:t>
            </a:r>
            <a:r>
              <a:rPr lang="en-US" sz="1000" dirty="0">
                <a:solidFill>
                  <a:srgbClr val="191919"/>
                </a:solidFill>
                <a:latin typeface="Calisto MT" panose="02040603050505030304" pitchFamily="18" charset="0"/>
              </a:rPr>
              <a:t>It is important to note that when a customer is charged a rate lower than those approved and on file, the center is essentially committed to subsidizing the difference. This often occurs as a result of offering discounts and waivers to customers. Centers that anticipate using this methodology should coordinate with their associated department or college to ensure that the effect to center net income will not be an issue. The guarantee index is a subsidy funding source used to transfer funds for deficits (&lt;15% of annual revenue) that may occur.</a:t>
            </a:r>
          </a:p>
          <a:p>
            <a:pPr lvl="1"/>
            <a:r>
              <a:rPr lang="en-US" sz="800" b="0" i="0" dirty="0">
                <a:solidFill>
                  <a:srgbClr val="191919"/>
                </a:solidFill>
                <a:effectLst/>
                <a:latin typeface="Calisto MT" panose="02040603050505030304" pitchFamily="18" charset="0"/>
              </a:rPr>
              <a:t>Revenue not collected as a result of  billing rate discounts and/or surcharges. For example, the internal billing rate of a Service Center is $10 per hour, but users in the department that provides subsidy are only charged $5 per hour. Total use by these uses is 10 hours. The imputed revenue is $50 ($5 per hour discount X 10 hours).</a:t>
            </a:r>
          </a:p>
          <a:p>
            <a:r>
              <a:rPr lang="en-US" sz="1000" b="1" dirty="0">
                <a:solidFill>
                  <a:srgbClr val="191919"/>
                </a:solidFill>
                <a:latin typeface="Calisto MT" panose="02040603050505030304" pitchFamily="18" charset="0"/>
              </a:rPr>
              <a:t>Records Retention: </a:t>
            </a:r>
            <a:r>
              <a:rPr lang="en-US" sz="1000" dirty="0">
                <a:solidFill>
                  <a:srgbClr val="191919"/>
                </a:solidFill>
                <a:latin typeface="Calisto MT" panose="02040603050505030304" pitchFamily="18" charset="0"/>
              </a:rPr>
              <a:t>Service centers are subject to periodic review by the OSP Service Center Team, UI’s Internal Audit department and external auditors who may audit to evaluate compliance with established UI and federal policies and accounting practices. Therefore, service center activities must be adequately documented, and records maintained to support expenditures, billings, and cost transfers. </a:t>
            </a:r>
            <a:r>
              <a:rPr lang="en-US" sz="800" dirty="0">
                <a:solidFill>
                  <a:srgbClr val="191919"/>
                </a:solidFill>
                <a:latin typeface="Calisto MT" panose="02040603050505030304" pitchFamily="18" charset="0"/>
              </a:rPr>
              <a:t>(See </a:t>
            </a:r>
            <a:r>
              <a:rPr lang="en-US" sz="800" b="0" i="0" u="none" strike="noStrike" dirty="0">
                <a:solidFill>
                  <a:srgbClr val="008094"/>
                </a:solidFill>
                <a:effectLst/>
                <a:latin typeface="Calisto MT" panose="02040603050505030304" pitchFamily="18" charset="0"/>
                <a:hlinkClick r:id="rId2"/>
              </a:rPr>
              <a:t>APM 65.02</a:t>
            </a:r>
            <a:r>
              <a:rPr lang="en-US" sz="800" b="0" i="0" dirty="0">
                <a:solidFill>
                  <a:srgbClr val="191919"/>
                </a:solidFill>
                <a:effectLst/>
                <a:latin typeface="Calisto MT" panose="02040603050505030304" pitchFamily="18" charset="0"/>
              </a:rPr>
              <a:t>)</a:t>
            </a:r>
            <a:endParaRPr lang="en-US" sz="800" dirty="0">
              <a:latin typeface="Calisto MT" panose="02040603050505030304" pitchFamily="18" charset="0"/>
            </a:endParaRPr>
          </a:p>
          <a:p>
            <a:endParaRPr lang="en-US" dirty="0"/>
          </a:p>
        </p:txBody>
      </p:sp>
      <p:sp>
        <p:nvSpPr>
          <p:cNvPr id="7" name="TextBox 6">
            <a:extLst>
              <a:ext uri="{FF2B5EF4-FFF2-40B4-BE49-F238E27FC236}">
                <a16:creationId xmlns:a16="http://schemas.microsoft.com/office/drawing/2014/main" id="{390A1B01-B99F-108D-E45A-4518BC2D6F33}"/>
              </a:ext>
            </a:extLst>
          </p:cNvPr>
          <p:cNvSpPr txBox="1"/>
          <p:nvPr/>
        </p:nvSpPr>
        <p:spPr>
          <a:xfrm>
            <a:off x="5991726" y="1372184"/>
            <a:ext cx="5979695" cy="1384995"/>
          </a:xfrm>
          <a:prstGeom prst="rect">
            <a:avLst/>
          </a:prstGeom>
          <a:noFill/>
        </p:spPr>
        <p:txBody>
          <a:bodyPr wrap="square" rtlCol="0">
            <a:spAutoFit/>
          </a:bodyPr>
          <a:lstStyle/>
          <a:p>
            <a:pPr marL="171450" indent="-171450" algn="l">
              <a:buFont typeface="Arial" panose="020B0604020202020204" pitchFamily="34" charset="0"/>
              <a:buChar char="•"/>
            </a:pPr>
            <a:r>
              <a:rPr lang="en-US" sz="1000" b="1" dirty="0">
                <a:solidFill>
                  <a:srgbClr val="191919"/>
                </a:solidFill>
                <a:latin typeface="Calisto MT" panose="02040603050505030304" pitchFamily="18" charset="0"/>
              </a:rPr>
              <a:t>Capital Equipment Replacement Reserves: </a:t>
            </a:r>
            <a:r>
              <a:rPr lang="en-US" sz="1000" dirty="0">
                <a:solidFill>
                  <a:srgbClr val="191919"/>
                </a:solidFill>
                <a:latin typeface="Calisto MT" panose="02040603050505030304" pitchFamily="18" charset="0"/>
              </a:rPr>
              <a:t>A separate budget must be set-up if depreciation is an element of the calculated billing rate. The unit is responsible for setting this up according to UI procedures with the help of General Accounting. An annual transfer of depreciation expense recovered is made into the 5K or &gt; capital outlay budget category. All capital outlay must be made from this separate budget. </a:t>
            </a:r>
          </a:p>
          <a:p>
            <a:pPr marL="628650" lvl="1" indent="-171450">
              <a:buFont typeface="Arial" panose="020B0604020202020204" pitchFamily="34" charset="0"/>
              <a:buChar char="•"/>
            </a:pPr>
            <a:r>
              <a:rPr lang="en-US" sz="800" b="0" i="0" dirty="0">
                <a:solidFill>
                  <a:srgbClr val="191919"/>
                </a:solidFill>
                <a:effectLst/>
                <a:latin typeface="Calisto MT" panose="02040603050505030304" pitchFamily="18" charset="0"/>
              </a:rPr>
              <a:t>Contact general accounting at </a:t>
            </a:r>
            <a:r>
              <a:rPr lang="en-US" sz="800" b="0" i="0" u="none" strike="noStrike" dirty="0">
                <a:solidFill>
                  <a:srgbClr val="008094"/>
                </a:solidFill>
                <a:effectLst/>
                <a:latin typeface="Calisto MT" panose="02040603050505030304" pitchFamily="18" charset="0"/>
                <a:hlinkClick r:id="rId3"/>
              </a:rPr>
              <a:t>gnrlacctg@uidaho.edu</a:t>
            </a:r>
            <a:r>
              <a:rPr lang="en-US" sz="800" b="0" i="0" dirty="0">
                <a:solidFill>
                  <a:srgbClr val="191919"/>
                </a:solidFill>
                <a:effectLst/>
                <a:latin typeface="Calisto MT" panose="02040603050505030304" pitchFamily="18" charset="0"/>
              </a:rPr>
              <a:t> or view their website for assistance in establishing capital replacement fund account.</a:t>
            </a:r>
            <a:endParaRPr lang="en-US" sz="800" dirty="0">
              <a:latin typeface="Calisto MT" panose="02040603050505030304" pitchFamily="18" charset="0"/>
              <a:ea typeface="+mj-ea"/>
              <a:cs typeface="+mj-cs"/>
            </a:endParaRPr>
          </a:p>
          <a:p>
            <a:endParaRPr lang="en-US" dirty="0"/>
          </a:p>
        </p:txBody>
      </p:sp>
    </p:spTree>
    <p:extLst>
      <p:ext uri="{BB962C8B-B14F-4D97-AF65-F5344CB8AC3E}">
        <p14:creationId xmlns:p14="http://schemas.microsoft.com/office/powerpoint/2010/main" val="1995053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1EDFD-4CBF-2DD1-43BA-D55047559B83}"/>
              </a:ext>
            </a:extLst>
          </p:cNvPr>
          <p:cNvSpPr>
            <a:spLocks noGrp="1"/>
          </p:cNvSpPr>
          <p:nvPr>
            <p:ph type="title"/>
          </p:nvPr>
        </p:nvSpPr>
        <p:spPr>
          <a:xfrm>
            <a:off x="839788" y="274889"/>
            <a:ext cx="5771565" cy="747796"/>
          </a:xfrm>
        </p:spPr>
        <p:txBody>
          <a:bodyPr>
            <a:normAutofit/>
          </a:bodyPr>
          <a:lstStyle/>
          <a:p>
            <a:r>
              <a:rPr lang="en-US" sz="3200" dirty="0">
                <a:latin typeface="Baskerville Old Face" panose="02020602080505020303" pitchFamily="18" charset="0"/>
              </a:rPr>
              <a:t>Service Center Definitions – Cont.</a:t>
            </a:r>
          </a:p>
        </p:txBody>
      </p:sp>
      <p:sp>
        <p:nvSpPr>
          <p:cNvPr id="3" name="Text Placeholder 2">
            <a:extLst>
              <a:ext uri="{FF2B5EF4-FFF2-40B4-BE49-F238E27FC236}">
                <a16:creationId xmlns:a16="http://schemas.microsoft.com/office/drawing/2014/main" id="{5CA3518E-6536-7892-6B51-1555014A09D7}"/>
              </a:ext>
            </a:extLst>
          </p:cNvPr>
          <p:cNvSpPr>
            <a:spLocks noGrp="1"/>
          </p:cNvSpPr>
          <p:nvPr>
            <p:ph type="body" idx="1"/>
          </p:nvPr>
        </p:nvSpPr>
        <p:spPr>
          <a:xfrm>
            <a:off x="1146593" y="834567"/>
            <a:ext cx="2150059" cy="376236"/>
          </a:xfrm>
        </p:spPr>
        <p:txBody>
          <a:bodyPr>
            <a:normAutofit/>
          </a:bodyPr>
          <a:lstStyle/>
          <a:p>
            <a:r>
              <a:rPr lang="en-US" sz="1600" dirty="0">
                <a:latin typeface="Calisto MT" panose="02040603050505030304" pitchFamily="18" charset="0"/>
              </a:rPr>
              <a:t>Cost Definitions</a:t>
            </a:r>
          </a:p>
        </p:txBody>
      </p:sp>
      <p:sp>
        <p:nvSpPr>
          <p:cNvPr id="4" name="Content Placeholder 3">
            <a:extLst>
              <a:ext uri="{FF2B5EF4-FFF2-40B4-BE49-F238E27FC236}">
                <a16:creationId xmlns:a16="http://schemas.microsoft.com/office/drawing/2014/main" id="{6B6B27CD-B0F5-132A-6072-AEFF0DD36778}"/>
              </a:ext>
            </a:extLst>
          </p:cNvPr>
          <p:cNvSpPr>
            <a:spLocks noGrp="1"/>
          </p:cNvSpPr>
          <p:nvPr>
            <p:ph sz="half" idx="2"/>
          </p:nvPr>
        </p:nvSpPr>
        <p:spPr>
          <a:xfrm>
            <a:off x="264235" y="1329114"/>
            <a:ext cx="5643103" cy="4919286"/>
          </a:xfrm>
        </p:spPr>
        <p:txBody>
          <a:bodyPr>
            <a:normAutofit fontScale="25000" lnSpcReduction="20000"/>
          </a:bodyPr>
          <a:lstStyle/>
          <a:p>
            <a:r>
              <a:rPr lang="en-US" sz="4000" b="1" i="0" dirty="0">
                <a:solidFill>
                  <a:srgbClr val="191919"/>
                </a:solidFill>
                <a:effectLst/>
                <a:latin typeface="Calisto MT" panose="02040603050505030304" pitchFamily="18" charset="0"/>
              </a:rPr>
              <a:t>Allowable costs:</a:t>
            </a:r>
            <a:r>
              <a:rPr lang="en-US" sz="4000" b="0" i="0" dirty="0">
                <a:solidFill>
                  <a:srgbClr val="191919"/>
                </a:solidFill>
                <a:effectLst/>
                <a:latin typeface="Calisto MT" panose="02040603050505030304" pitchFamily="18" charset="0"/>
              </a:rPr>
              <a:t> Costs that the federal government allows service centers to include in internal billing rates and to fund from service center accounts.</a:t>
            </a:r>
          </a:p>
          <a:p>
            <a:pPr algn="l"/>
            <a:r>
              <a:rPr lang="en-US" sz="4000" b="1" dirty="0">
                <a:solidFill>
                  <a:srgbClr val="191919"/>
                </a:solidFill>
                <a:latin typeface="Calisto MT" panose="02040603050505030304" pitchFamily="18" charset="0"/>
              </a:rPr>
              <a:t>Unallowable Costs: </a:t>
            </a:r>
            <a:r>
              <a:rPr lang="en-US" sz="4000" dirty="0">
                <a:solidFill>
                  <a:srgbClr val="191919"/>
                </a:solidFill>
                <a:latin typeface="Calisto MT" panose="02040603050505030304" pitchFamily="18" charset="0"/>
              </a:rPr>
              <a:t>Unallowable costs may not be budgeted or expensed by service centers because service centers often charge a significant part of their business to federally sponsored grants/contracts. Items explicitly disallowed by OMB’s uniform guidance include but are not limited to:</a:t>
            </a:r>
          </a:p>
          <a:p>
            <a:pPr lvl="1">
              <a:spcBef>
                <a:spcPts val="600"/>
              </a:spcBef>
            </a:pPr>
            <a:r>
              <a:rPr lang="en-US" sz="3200" dirty="0">
                <a:solidFill>
                  <a:srgbClr val="191919"/>
                </a:solidFill>
                <a:latin typeface="Calisto MT" panose="02040603050505030304" pitchFamily="18" charset="0"/>
              </a:rPr>
              <a:t>Entertainment costs</a:t>
            </a:r>
          </a:p>
          <a:p>
            <a:pPr lvl="1">
              <a:spcBef>
                <a:spcPts val="600"/>
              </a:spcBef>
            </a:pPr>
            <a:r>
              <a:rPr lang="en-US" sz="3200" dirty="0">
                <a:solidFill>
                  <a:srgbClr val="191919"/>
                </a:solidFill>
                <a:latin typeface="Calisto MT" panose="02040603050505030304" pitchFamily="18" charset="0"/>
              </a:rPr>
              <a:t>Bad Debts</a:t>
            </a:r>
          </a:p>
          <a:p>
            <a:pPr lvl="1">
              <a:spcBef>
                <a:spcPts val="600"/>
              </a:spcBef>
            </a:pPr>
            <a:r>
              <a:rPr lang="en-US" sz="3200" dirty="0">
                <a:solidFill>
                  <a:srgbClr val="191919"/>
                </a:solidFill>
                <a:latin typeface="Calisto MT" panose="02040603050505030304" pitchFamily="18" charset="0"/>
              </a:rPr>
              <a:t>Advertising</a:t>
            </a:r>
          </a:p>
          <a:p>
            <a:pPr lvl="1">
              <a:spcBef>
                <a:spcPts val="600"/>
              </a:spcBef>
            </a:pPr>
            <a:r>
              <a:rPr lang="en-US" sz="3200" dirty="0">
                <a:solidFill>
                  <a:srgbClr val="191919"/>
                </a:solidFill>
                <a:latin typeface="Calisto MT" panose="02040603050505030304" pitchFamily="18" charset="0"/>
              </a:rPr>
              <a:t>Public relations</a:t>
            </a:r>
          </a:p>
          <a:p>
            <a:pPr lvl="1">
              <a:spcBef>
                <a:spcPts val="600"/>
              </a:spcBef>
            </a:pPr>
            <a:r>
              <a:rPr lang="en-US" sz="3200" dirty="0">
                <a:solidFill>
                  <a:srgbClr val="191919"/>
                </a:solidFill>
                <a:latin typeface="Calisto MT" panose="02040603050505030304" pitchFamily="18" charset="0"/>
              </a:rPr>
              <a:t>Donations and contributions</a:t>
            </a:r>
          </a:p>
          <a:p>
            <a:pPr lvl="1">
              <a:spcBef>
                <a:spcPts val="600"/>
              </a:spcBef>
            </a:pPr>
            <a:r>
              <a:rPr lang="en-US" sz="3200" dirty="0">
                <a:solidFill>
                  <a:srgbClr val="191919"/>
                </a:solidFill>
                <a:latin typeface="Calisto MT" panose="02040603050505030304" pitchFamily="18" charset="0"/>
              </a:rPr>
              <a:t>Alcoholic beverages</a:t>
            </a:r>
          </a:p>
          <a:p>
            <a:pPr lvl="1">
              <a:spcBef>
                <a:spcPts val="600"/>
              </a:spcBef>
            </a:pPr>
            <a:r>
              <a:rPr lang="en-US" sz="3200" dirty="0">
                <a:solidFill>
                  <a:srgbClr val="191919"/>
                </a:solidFill>
                <a:latin typeface="Calisto MT" panose="02040603050505030304" pitchFamily="18" charset="0"/>
              </a:rPr>
              <a:t>Goods or services for personal use</a:t>
            </a:r>
          </a:p>
          <a:p>
            <a:pPr lvl="1">
              <a:spcBef>
                <a:spcPts val="600"/>
              </a:spcBef>
            </a:pPr>
            <a:r>
              <a:rPr lang="en-US" sz="3200" dirty="0">
                <a:solidFill>
                  <a:srgbClr val="191919"/>
                </a:solidFill>
                <a:latin typeface="Calisto MT" panose="02040603050505030304" pitchFamily="18" charset="0"/>
              </a:rPr>
              <a:t>Fines and penalties resulting from violations of federal, state, or local laws and regulations</a:t>
            </a:r>
          </a:p>
          <a:p>
            <a:pPr algn="l"/>
            <a:r>
              <a:rPr lang="en-US" sz="4000" b="1" dirty="0">
                <a:solidFill>
                  <a:srgbClr val="191919"/>
                </a:solidFill>
                <a:latin typeface="Calisto MT" panose="02040603050505030304" pitchFamily="18" charset="0"/>
              </a:rPr>
              <a:t>Repair: </a:t>
            </a:r>
            <a:r>
              <a:rPr lang="en-US" sz="4000" dirty="0">
                <a:solidFill>
                  <a:srgbClr val="191919"/>
                </a:solidFill>
                <a:latin typeface="Calisto MT" panose="02040603050505030304" pitchFamily="18" charset="0"/>
              </a:rPr>
              <a:t>Routine repairs and maintenance that help an asset maintain the original useful life. These are defined as keeping the equipment functioning as normal with no additional benefits to equipment improvement. These repairs can be purchased from service centers operating funds.</a:t>
            </a:r>
          </a:p>
          <a:p>
            <a:pPr algn="l"/>
            <a:r>
              <a:rPr lang="en-US" sz="4000" b="1" dirty="0">
                <a:solidFill>
                  <a:srgbClr val="191919"/>
                </a:solidFill>
                <a:latin typeface="Calisto MT" panose="02040603050505030304" pitchFamily="18" charset="0"/>
              </a:rPr>
              <a:t>Capital Repairs / Improvements: </a:t>
            </a:r>
            <a:r>
              <a:rPr lang="en-US" sz="4000" dirty="0">
                <a:solidFill>
                  <a:srgbClr val="191919"/>
                </a:solidFill>
                <a:latin typeface="Calisto MT" panose="02040603050505030304" pitchFamily="18" charset="0"/>
              </a:rPr>
              <a:t>(a) Extend the estimated useful life; (b) increased capacity; (c) substantial improvements in the quality of output; or (d) substantial reduction in operating cost. These repairs are purchased from the service centers equipment reserve fund.</a:t>
            </a:r>
          </a:p>
          <a:p>
            <a:r>
              <a:rPr lang="en-US" sz="4000" b="1" dirty="0">
                <a:solidFill>
                  <a:srgbClr val="191919"/>
                </a:solidFill>
                <a:latin typeface="Calisto MT" panose="02040603050505030304" pitchFamily="18" charset="0"/>
              </a:rPr>
              <a:t>Depreciation: </a:t>
            </a:r>
            <a:r>
              <a:rPr lang="en-US" sz="4000" dirty="0">
                <a:solidFill>
                  <a:srgbClr val="191919"/>
                </a:solidFill>
                <a:latin typeface="Calisto MT" panose="02040603050505030304" pitchFamily="18" charset="0"/>
              </a:rPr>
              <a:t>The process of allocating the acquisition cost of a capital asset, over the useful life. </a:t>
            </a:r>
            <a:r>
              <a:rPr lang="en-US" sz="4000" dirty="0">
                <a:latin typeface="Calisto MT" panose="02040603050505030304" pitchFamily="18" charset="0"/>
              </a:rPr>
              <a:t>Depreciation is an artificial construct that accountants and the government uses to account for how its use affects the market value of equipment.  It allows for the cost of equipment to be spread out over the equipment’s useful life. </a:t>
            </a:r>
            <a:endParaRPr lang="en-US" sz="4000" dirty="0">
              <a:solidFill>
                <a:srgbClr val="191919"/>
              </a:solidFill>
              <a:latin typeface="Calisto MT" panose="02040603050505030304" pitchFamily="18" charset="0"/>
            </a:endParaRPr>
          </a:p>
          <a:p>
            <a:r>
              <a:rPr lang="en-US" sz="4000" b="1" dirty="0">
                <a:solidFill>
                  <a:srgbClr val="191919"/>
                </a:solidFill>
                <a:latin typeface="Calisto MT" panose="02040603050505030304" pitchFamily="18" charset="0"/>
              </a:rPr>
              <a:t>Unallowable Depreciation: </a:t>
            </a:r>
            <a:r>
              <a:rPr lang="en-US" sz="4000" dirty="0">
                <a:solidFill>
                  <a:srgbClr val="191919"/>
                </a:solidFill>
                <a:latin typeface="Calisto MT" panose="02040603050505030304" pitchFamily="18" charset="0"/>
              </a:rPr>
              <a:t>This is when equipment used by the service center is purchased with grant funds. The depreciation becomes unallowable to the allocation of the internal service center rates. </a:t>
            </a:r>
          </a:p>
          <a:p>
            <a:pPr algn="l"/>
            <a:r>
              <a:rPr lang="en-US" sz="4000" b="1" dirty="0">
                <a:solidFill>
                  <a:srgbClr val="191919"/>
                </a:solidFill>
                <a:latin typeface="Calisto MT" panose="02040603050505030304" pitchFamily="18" charset="0"/>
              </a:rPr>
              <a:t>Acquisition cost: </a:t>
            </a:r>
            <a:r>
              <a:rPr lang="en-US" sz="4000" dirty="0">
                <a:solidFill>
                  <a:srgbClr val="191919"/>
                </a:solidFill>
                <a:latin typeface="Calisto MT" panose="02040603050505030304" pitchFamily="18" charset="0"/>
              </a:rPr>
              <a:t>The initial price of the item or items (if constructed), shipping and handling, applicable taxes, installation and ancillary costs (cords, cables, pipes, etc.) necessary for the item to function for the purpose for which it was acquired.</a:t>
            </a:r>
          </a:p>
          <a:p>
            <a:pPr algn="l"/>
            <a:r>
              <a:rPr lang="en-US" sz="4000" b="1" dirty="0">
                <a:solidFill>
                  <a:srgbClr val="191919"/>
                </a:solidFill>
                <a:latin typeface="Calisto MT" panose="02040603050505030304" pitchFamily="18" charset="0"/>
              </a:rPr>
              <a:t>Useful Life (Depreciable life): </a:t>
            </a:r>
            <a:r>
              <a:rPr lang="en-US" sz="4000" dirty="0">
                <a:solidFill>
                  <a:srgbClr val="191919"/>
                </a:solidFill>
                <a:latin typeface="Calisto MT" panose="02040603050505030304" pitchFamily="18" charset="0"/>
              </a:rPr>
              <a:t>The time period or units of activity over which the value of a capital asset is distributed (e.g., years, miles driven for vehicles, etc.) to determine annual depreciation.</a:t>
            </a:r>
          </a:p>
          <a:p>
            <a:pPr lvl="1"/>
            <a:r>
              <a:rPr lang="en-US" sz="3200" dirty="0">
                <a:latin typeface="Calisto MT" panose="02040603050505030304" pitchFamily="18" charset="0"/>
              </a:rPr>
              <a:t>Note: if you have additional questions on assets or useful life, please review </a:t>
            </a:r>
            <a:r>
              <a:rPr lang="en-US" sz="3200" b="1" dirty="0">
                <a:latin typeface="Calisto MT" panose="02040603050505030304" pitchFamily="18" charset="0"/>
              </a:rPr>
              <a:t>APM 10.40 </a:t>
            </a:r>
            <a:r>
              <a:rPr lang="en-US" sz="3200" dirty="0">
                <a:latin typeface="Calisto MT" panose="02040603050505030304" pitchFamily="18" charset="0"/>
              </a:rPr>
              <a:t>or reach out to Asset Accounting, </a:t>
            </a:r>
            <a:r>
              <a:rPr lang="en-US" sz="3200" i="1" dirty="0">
                <a:latin typeface="Calisto MT" panose="02040603050505030304" pitchFamily="18" charset="0"/>
                <a:hlinkClick r:id="rId2"/>
              </a:rPr>
              <a:t>assetaccounting@uidaho.edu</a:t>
            </a:r>
            <a:endParaRPr lang="en-US" sz="3200" i="1" dirty="0">
              <a:latin typeface="Calisto MT" panose="02040603050505030304" pitchFamily="18" charset="0"/>
            </a:endParaRPr>
          </a:p>
        </p:txBody>
      </p:sp>
      <p:sp>
        <p:nvSpPr>
          <p:cNvPr id="6" name="Content Placeholder 5">
            <a:extLst>
              <a:ext uri="{FF2B5EF4-FFF2-40B4-BE49-F238E27FC236}">
                <a16:creationId xmlns:a16="http://schemas.microsoft.com/office/drawing/2014/main" id="{D42230DE-AD27-2082-6233-D239BBDC3E47}"/>
              </a:ext>
            </a:extLst>
          </p:cNvPr>
          <p:cNvSpPr>
            <a:spLocks noGrp="1"/>
          </p:cNvSpPr>
          <p:nvPr>
            <p:ph sz="quarter" idx="4"/>
          </p:nvPr>
        </p:nvSpPr>
        <p:spPr>
          <a:xfrm>
            <a:off x="5907338" y="1329114"/>
            <a:ext cx="5961814" cy="4552322"/>
          </a:xfrm>
        </p:spPr>
        <p:txBody>
          <a:bodyPr>
            <a:normAutofit fontScale="25000" lnSpcReduction="20000"/>
          </a:bodyPr>
          <a:lstStyle/>
          <a:p>
            <a:pPr algn="l"/>
            <a:r>
              <a:rPr lang="en-US" sz="4000" b="1" i="0" dirty="0">
                <a:solidFill>
                  <a:srgbClr val="191919"/>
                </a:solidFill>
                <a:effectLst/>
                <a:latin typeface="Calisto MT" panose="02040603050505030304" pitchFamily="18" charset="0"/>
              </a:rPr>
              <a:t>Direct cost:</a:t>
            </a:r>
            <a:r>
              <a:rPr lang="en-US" sz="4000" b="0" i="0" dirty="0">
                <a:solidFill>
                  <a:srgbClr val="191919"/>
                </a:solidFill>
                <a:effectLst/>
                <a:latin typeface="Calisto MT" panose="02040603050505030304" pitchFamily="18" charset="0"/>
              </a:rPr>
              <a:t> Costs directly associated with and allocable to service center products and services. Includes depreciation of centers capital equipment and actual expenditures incurred for salaries and wages, employee related expense, operations, and travel, regardless of funding source (i.e. service center account or subsidy).</a:t>
            </a:r>
          </a:p>
          <a:p>
            <a:pPr algn="l"/>
            <a:r>
              <a:rPr lang="en-US" sz="4000" b="1" dirty="0">
                <a:solidFill>
                  <a:srgbClr val="191919"/>
                </a:solidFill>
                <a:latin typeface="Calisto MT" panose="02040603050505030304" pitchFamily="18" charset="0"/>
              </a:rPr>
              <a:t>Institutional facilities and administrative costs (‘F&amp;A’): </a:t>
            </a:r>
            <a:r>
              <a:rPr lang="en-US" sz="4000" dirty="0">
                <a:solidFill>
                  <a:srgbClr val="191919"/>
                </a:solidFill>
                <a:latin typeface="Calisto MT" panose="02040603050505030304" pitchFamily="18" charset="0"/>
              </a:rPr>
              <a:t>Costs associated with general university support functions. The three largest categories are general and  administrative (institutional administration), operations and maintenance, and college/departmental administration. General and administrative costs include executive management, payroll, personnel, purchasing, etc.  Operations and maintenance costs include routine building maintenance and custodial services, utilities, etc.  Other institutional F&amp;A cost categories are sponsored projects administration, student administration and services, library, building depreciation, equipment depreciation, and interest expense related to capital.</a:t>
            </a:r>
          </a:p>
          <a:p>
            <a:pPr algn="l"/>
            <a:r>
              <a:rPr lang="en-US" sz="4000" b="1" i="0" dirty="0">
                <a:solidFill>
                  <a:srgbClr val="191919"/>
                </a:solidFill>
                <a:effectLst/>
                <a:latin typeface="Calisto MT" panose="02040603050505030304" pitchFamily="18" charset="0"/>
              </a:rPr>
              <a:t>Fixed cost:</a:t>
            </a:r>
            <a:r>
              <a:rPr lang="en-US" sz="4000" b="0" i="0" dirty="0">
                <a:solidFill>
                  <a:srgbClr val="191919"/>
                </a:solidFill>
                <a:effectLst/>
                <a:latin typeface="Calisto MT" panose="02040603050505030304" pitchFamily="18" charset="0"/>
              </a:rPr>
              <a:t> Cost remains the same regardless of the volume of products or services sold. For example, a technician’s salary or a service contract.</a:t>
            </a:r>
          </a:p>
          <a:p>
            <a:pPr algn="l"/>
            <a:r>
              <a:rPr lang="en-US" sz="4000" b="1" i="0" dirty="0">
                <a:solidFill>
                  <a:srgbClr val="191919"/>
                </a:solidFill>
                <a:effectLst/>
                <a:latin typeface="Calisto MT" panose="02040603050505030304" pitchFamily="18" charset="0"/>
              </a:rPr>
              <a:t>Variable costs:</a:t>
            </a:r>
            <a:r>
              <a:rPr lang="en-US" sz="4000" b="0" i="0" dirty="0">
                <a:solidFill>
                  <a:srgbClr val="191919"/>
                </a:solidFill>
                <a:effectLst/>
                <a:latin typeface="Calisto MT" panose="02040603050505030304" pitchFamily="18" charset="0"/>
              </a:rPr>
              <a:t> Costs that change proportionally to the volume of products or services sold. For example, supplies ordered as needed to perform an analysis.</a:t>
            </a:r>
            <a:endParaRPr lang="en-US" sz="4000" b="1" dirty="0">
              <a:solidFill>
                <a:srgbClr val="191919"/>
              </a:solidFill>
              <a:latin typeface="Calisto MT" panose="02040603050505030304" pitchFamily="18" charset="0"/>
            </a:endParaRPr>
          </a:p>
          <a:p>
            <a:pPr algn="l"/>
            <a:r>
              <a:rPr lang="en-US" sz="4000" b="1" i="0" dirty="0">
                <a:solidFill>
                  <a:srgbClr val="191919"/>
                </a:solidFill>
                <a:effectLst/>
                <a:latin typeface="Calisto MT" panose="02040603050505030304" pitchFamily="18" charset="0"/>
              </a:rPr>
              <a:t>External sales:</a:t>
            </a:r>
            <a:r>
              <a:rPr lang="en-US" sz="4000" b="0" i="0" dirty="0">
                <a:solidFill>
                  <a:srgbClr val="191919"/>
                </a:solidFill>
                <a:effectLst/>
                <a:latin typeface="Calisto MT" panose="02040603050505030304" pitchFamily="18" charset="0"/>
              </a:rPr>
              <a:t> Providing billable services/products to a Non-University of Idaho Customer / Department (e.g., DNA sequencing for Mayo Clinic researchers).</a:t>
            </a:r>
          </a:p>
          <a:p>
            <a:pPr algn="l"/>
            <a:r>
              <a:rPr lang="en-US" sz="4000" b="1" i="0" dirty="0">
                <a:solidFill>
                  <a:srgbClr val="191919"/>
                </a:solidFill>
                <a:effectLst/>
                <a:latin typeface="Calisto MT" panose="02040603050505030304" pitchFamily="18" charset="0"/>
              </a:rPr>
              <a:t>Interdepartmental Transfer (ID*):</a:t>
            </a:r>
            <a:r>
              <a:rPr lang="en-US" sz="4000" b="0" i="0" dirty="0">
                <a:solidFill>
                  <a:srgbClr val="191919"/>
                </a:solidFill>
                <a:effectLst/>
                <a:latin typeface="Calisto MT" panose="02040603050505030304" pitchFamily="18" charset="0"/>
              </a:rPr>
              <a:t> Transfers </a:t>
            </a:r>
            <a:r>
              <a:rPr lang="en-US" sz="4000" dirty="0">
                <a:solidFill>
                  <a:srgbClr val="191919"/>
                </a:solidFill>
                <a:latin typeface="Calisto MT" panose="02040603050505030304" pitchFamily="18" charset="0"/>
              </a:rPr>
              <a:t>that </a:t>
            </a:r>
            <a:r>
              <a:rPr lang="en-US" sz="4000" b="0" i="0" dirty="0">
                <a:solidFill>
                  <a:srgbClr val="191919"/>
                </a:solidFill>
                <a:effectLst/>
                <a:latin typeface="Calisto MT" panose="02040603050505030304" pitchFamily="18" charset="0"/>
              </a:rPr>
              <a:t>allow University departments to procure services/products provided by a service center and charge them to another University account. </a:t>
            </a:r>
            <a:r>
              <a:rPr lang="en-US" sz="4000" i="1" dirty="0">
                <a:solidFill>
                  <a:srgbClr val="191919"/>
                </a:solidFill>
                <a:latin typeface="Calisto MT" panose="02040603050505030304" pitchFamily="18" charset="0"/>
              </a:rPr>
              <a:t>These are completed for internal customers when a journal is processed for a billing invoice. </a:t>
            </a:r>
            <a:endParaRPr lang="en-US" sz="4000" b="0" i="1" dirty="0">
              <a:solidFill>
                <a:srgbClr val="191919"/>
              </a:solidFill>
              <a:effectLst/>
              <a:latin typeface="Calisto MT" panose="02040603050505030304" pitchFamily="18" charset="0"/>
            </a:endParaRPr>
          </a:p>
          <a:p>
            <a:pPr algn="l"/>
            <a:r>
              <a:rPr lang="en-US" sz="4000" b="1" i="0" dirty="0">
                <a:solidFill>
                  <a:srgbClr val="191919"/>
                </a:solidFill>
                <a:effectLst/>
                <a:latin typeface="Calisto MT" panose="02040603050505030304" pitchFamily="18" charset="0"/>
              </a:rPr>
              <a:t>Net income:</a:t>
            </a:r>
            <a:r>
              <a:rPr lang="en-US" sz="4000" b="0" i="0" dirty="0">
                <a:solidFill>
                  <a:srgbClr val="191919"/>
                </a:solidFill>
                <a:effectLst/>
                <a:latin typeface="Calisto MT" panose="02040603050505030304" pitchFamily="18" charset="0"/>
              </a:rPr>
              <a:t> Total annual revenue less total annual expenses.</a:t>
            </a:r>
          </a:p>
          <a:p>
            <a:pPr algn="l"/>
            <a:r>
              <a:rPr lang="en-US" sz="4000" b="1" i="0" dirty="0">
                <a:solidFill>
                  <a:srgbClr val="191919"/>
                </a:solidFill>
                <a:effectLst/>
                <a:latin typeface="Calisto MT" panose="02040603050505030304" pitchFamily="18" charset="0"/>
              </a:rPr>
              <a:t>Products and services:</a:t>
            </a:r>
            <a:r>
              <a:rPr lang="en-US" sz="4000" b="0" i="0" dirty="0">
                <a:solidFill>
                  <a:srgbClr val="191919"/>
                </a:solidFill>
                <a:effectLst/>
                <a:latin typeface="Calisto MT" panose="02040603050505030304" pitchFamily="18" charset="0"/>
              </a:rPr>
              <a:t> Tangible items and activities offered by the service center to which costs are allocated and billing rates are assigned.</a:t>
            </a:r>
          </a:p>
          <a:p>
            <a:endParaRPr lang="en-US" dirty="0"/>
          </a:p>
        </p:txBody>
      </p:sp>
    </p:spTree>
    <p:extLst>
      <p:ext uri="{BB962C8B-B14F-4D97-AF65-F5344CB8AC3E}">
        <p14:creationId xmlns:p14="http://schemas.microsoft.com/office/powerpoint/2010/main" val="340492866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9BEC-A926-5094-D8F4-ABF8B0402B3E}"/>
              </a:ext>
            </a:extLst>
          </p:cNvPr>
          <p:cNvSpPr>
            <a:spLocks noGrp="1"/>
          </p:cNvSpPr>
          <p:nvPr>
            <p:ph type="title"/>
          </p:nvPr>
        </p:nvSpPr>
        <p:spPr>
          <a:xfrm>
            <a:off x="839788" y="280737"/>
            <a:ext cx="3932237" cy="685800"/>
          </a:xfrm>
        </p:spPr>
        <p:txBody>
          <a:bodyPr/>
          <a:lstStyle/>
          <a:p>
            <a:r>
              <a:rPr lang="en-US" dirty="0">
                <a:latin typeface="Baskerville Old Face" panose="02020602080505020303" pitchFamily="18" charset="0"/>
              </a:rPr>
              <a:t>Subsidizing</a:t>
            </a:r>
          </a:p>
        </p:txBody>
      </p:sp>
      <p:sp>
        <p:nvSpPr>
          <p:cNvPr id="5" name="Text Placeholder 2"/>
          <p:cNvSpPr>
            <a:spLocks noGrp="1"/>
          </p:cNvSpPr>
          <p:nvPr>
            <p:ph type="body" sz="half" idx="2"/>
          </p:nvPr>
        </p:nvSpPr>
        <p:spPr>
          <a:xfrm>
            <a:off x="839788" y="1100887"/>
            <a:ext cx="10157075" cy="5612733"/>
          </a:xfrm>
        </p:spPr>
        <p:txBody>
          <a:bodyPr>
            <a:noAutofit/>
          </a:bodyPr>
          <a:lstStyle/>
          <a:p>
            <a:pPr algn="l"/>
            <a:r>
              <a:rPr lang="en-US" sz="1100" b="1" i="0" dirty="0">
                <a:solidFill>
                  <a:srgbClr val="191919"/>
                </a:solidFill>
                <a:effectLst/>
                <a:latin typeface="Calisto MT" panose="02040603050505030304" pitchFamily="18" charset="0"/>
              </a:rPr>
              <a:t>Subsidized (Subsidies):</a:t>
            </a:r>
            <a:r>
              <a:rPr lang="en-US" sz="1100" b="0" i="0" dirty="0">
                <a:solidFill>
                  <a:srgbClr val="191919"/>
                </a:solidFill>
                <a:effectLst/>
                <a:latin typeface="Calisto MT" panose="02040603050505030304" pitchFamily="18" charset="0"/>
              </a:rPr>
              <a:t> A rate that assumes </a:t>
            </a:r>
            <a:r>
              <a:rPr lang="en-US" sz="1100" b="0" i="0" dirty="0">
                <a:solidFill>
                  <a:srgbClr val="191919"/>
                </a:solidFill>
                <a:effectLst/>
                <a:highlight>
                  <a:srgbClr val="FFCC00"/>
                </a:highlight>
                <a:latin typeface="Calisto MT" panose="02040603050505030304" pitchFamily="18" charset="0"/>
              </a:rPr>
              <a:t>some portion of a service center’s cost is paid by external funds or any source of funds other than the service center account</a:t>
            </a:r>
            <a:r>
              <a:rPr lang="en-US" sz="1100" b="0" i="0" dirty="0">
                <a:solidFill>
                  <a:srgbClr val="191919"/>
                </a:solidFill>
                <a:effectLst/>
                <a:latin typeface="Calisto MT" panose="02040603050505030304" pitchFamily="18" charset="0"/>
              </a:rPr>
              <a:t>. These </a:t>
            </a:r>
            <a:r>
              <a:rPr lang="en-US" sz="1100" dirty="0">
                <a:solidFill>
                  <a:srgbClr val="191919"/>
                </a:solidFill>
                <a:latin typeface="Calisto MT" panose="02040603050505030304" pitchFamily="18" charset="0"/>
              </a:rPr>
              <a:t>outside portion of funds were not generated by the sale of a good or service of the service center. </a:t>
            </a:r>
            <a:r>
              <a:rPr lang="en-US" sz="1100" b="0" i="0" dirty="0">
                <a:solidFill>
                  <a:srgbClr val="191919"/>
                </a:solidFill>
                <a:effectLst/>
                <a:latin typeface="Calisto MT" panose="02040603050505030304" pitchFamily="18" charset="0"/>
              </a:rPr>
              <a:t>This </a:t>
            </a:r>
            <a:r>
              <a:rPr lang="en-US" sz="1100" b="0" i="0" dirty="0">
                <a:solidFill>
                  <a:srgbClr val="191919"/>
                </a:solidFill>
                <a:effectLst/>
                <a:highlight>
                  <a:srgbClr val="FFCC00"/>
                </a:highlight>
                <a:latin typeface="Calisto MT" panose="02040603050505030304" pitchFamily="18" charset="0"/>
              </a:rPr>
              <a:t>occurs when a center is not entirely self supported </a:t>
            </a:r>
            <a:r>
              <a:rPr lang="en-US" sz="1100" b="0" i="0" dirty="0">
                <a:solidFill>
                  <a:srgbClr val="191919"/>
                </a:solidFill>
                <a:effectLst/>
                <a:latin typeface="Calisto MT" panose="02040603050505030304" pitchFamily="18" charset="0"/>
              </a:rPr>
              <a:t>(e.g., receives partial support through State appropriations) as is characteristic of many Service Centers.</a:t>
            </a:r>
          </a:p>
          <a:p>
            <a:r>
              <a:rPr lang="en-US" sz="1100" dirty="0">
                <a:latin typeface="Calisto MT" panose="02040603050505030304" pitchFamily="18" charset="0"/>
              </a:rPr>
              <a:t>In some instances, the University may elect to subsidize the operations of a service center, either by intentionally charging billing rates lower than costs or by accidently leaving off cost that incur </a:t>
            </a:r>
            <a:r>
              <a:rPr lang="en-US" sz="1100" dirty="0">
                <a:highlight>
                  <a:srgbClr val="FFCC00"/>
                </a:highlight>
                <a:latin typeface="Calisto MT" panose="02040603050505030304" pitchFamily="18" charset="0"/>
              </a:rPr>
              <a:t>a deficit covered with their guarantee index</a:t>
            </a:r>
            <a:r>
              <a:rPr lang="en-US" sz="1100" dirty="0">
                <a:latin typeface="Calisto MT" panose="02040603050505030304" pitchFamily="18" charset="0"/>
              </a:rPr>
              <a:t>. </a:t>
            </a:r>
            <a:r>
              <a:rPr lang="en-US" sz="1100" b="1" dirty="0">
                <a:latin typeface="Calisto MT" panose="02040603050505030304" pitchFamily="18" charset="0"/>
              </a:rPr>
              <a:t>Since subsidies can result in a loss of funds to the University, they should be provided only when there is a sound programmatic reason. </a:t>
            </a:r>
          </a:p>
          <a:p>
            <a:pPr marL="171450" indent="-171450">
              <a:buFont typeface="Wingdings" panose="05000000000000000000" pitchFamily="2" charset="2"/>
              <a:buChar char="Ø"/>
            </a:pPr>
            <a:r>
              <a:rPr lang="en-US" sz="1100" i="1" dirty="0">
                <a:latin typeface="Calisto MT" panose="02040603050505030304" pitchFamily="18" charset="0"/>
              </a:rPr>
              <a:t>If the service center has estimated subsidy from discounts these will be noted on the Service Center “Rate Application” page prior to the Service Center’s Dean or Department Head’s approval (this is also imputed revenue).</a:t>
            </a:r>
          </a:p>
          <a:p>
            <a:endParaRPr lang="en-US" sz="1100" dirty="0">
              <a:latin typeface="Calisto MT" panose="02040603050505030304" pitchFamily="18" charset="0"/>
            </a:endParaRPr>
          </a:p>
          <a:p>
            <a:r>
              <a:rPr lang="en-US" sz="1100" dirty="0">
                <a:latin typeface="Calisto MT" panose="02040603050505030304" pitchFamily="18" charset="0"/>
              </a:rPr>
              <a:t>Most UI service centers (SCs) rates are subsidized slightly by their department or by the University. Working through our new rate template often reveals costs the department had not previously considered and may or may not wish to charge.</a:t>
            </a:r>
          </a:p>
          <a:p>
            <a:r>
              <a:rPr lang="en-US" sz="1100" dirty="0">
                <a:highlight>
                  <a:srgbClr val="FFCC00"/>
                </a:highlight>
                <a:latin typeface="Calisto MT" panose="02040603050505030304" pitchFamily="18" charset="0"/>
              </a:rPr>
              <a:t>Our goal is to help create transparency across all service center activity. </a:t>
            </a:r>
            <a:r>
              <a:rPr lang="en-US" sz="1100" dirty="0">
                <a:latin typeface="Calisto MT" panose="02040603050505030304" pitchFamily="18" charset="0"/>
              </a:rPr>
              <a:t>This will:</a:t>
            </a:r>
          </a:p>
          <a:p>
            <a:pPr marL="342900" indent="-342900">
              <a:buFont typeface="+mj-lt"/>
              <a:buAutoNum type="arabicPeriod"/>
            </a:pPr>
            <a:r>
              <a:rPr lang="en-US" sz="1100" dirty="0">
                <a:latin typeface="Calisto MT" panose="02040603050505030304" pitchFamily="18" charset="0"/>
              </a:rPr>
              <a:t>Allow departments to see the actual cost of providing the service and make decisions based on complete and accurate information.</a:t>
            </a:r>
          </a:p>
          <a:p>
            <a:pPr marL="342900" indent="-342900">
              <a:buFont typeface="+mj-lt"/>
              <a:buAutoNum type="arabicPeriod"/>
            </a:pPr>
            <a:r>
              <a:rPr lang="en-US" sz="1100" dirty="0">
                <a:latin typeface="Calisto MT" panose="02040603050505030304" pitchFamily="18" charset="0"/>
              </a:rPr>
              <a:t>Ensure compliance with federal regulations and in the event of an audit, we can remain confident that we are not overcharging our grants and contracts.</a:t>
            </a:r>
          </a:p>
          <a:p>
            <a:endParaRPr lang="en-US" sz="1100" u="sng" dirty="0">
              <a:latin typeface="Calisto MT" panose="02040603050505030304" pitchFamily="18" charset="0"/>
            </a:endParaRPr>
          </a:p>
          <a:p>
            <a:r>
              <a:rPr lang="en-US" sz="1100" u="sng" dirty="0">
                <a:latin typeface="Calisto MT" panose="02040603050505030304" pitchFamily="18" charset="0"/>
              </a:rPr>
              <a:t>Example of Subsidized Salary</a:t>
            </a:r>
            <a:r>
              <a:rPr lang="en-US" sz="1100" dirty="0">
                <a:latin typeface="Calisto MT" panose="02040603050505030304" pitchFamily="18" charset="0"/>
              </a:rPr>
              <a:t>:</a:t>
            </a:r>
          </a:p>
          <a:p>
            <a:pPr marL="0" indent="0">
              <a:buNone/>
            </a:pPr>
            <a:r>
              <a:rPr lang="en-US" sz="1100" dirty="0">
                <a:latin typeface="Calisto MT" panose="02040603050505030304" pitchFamily="18" charset="0"/>
              </a:rPr>
              <a:t>Jane is a programmer for a service center. She has 60% of her time spent programming for the service center, and 40% of her time spent programming for her department. </a:t>
            </a:r>
          </a:p>
          <a:p>
            <a:pPr lvl="1"/>
            <a:r>
              <a:rPr lang="en-US" sz="1100" dirty="0">
                <a:latin typeface="Calisto MT" panose="02040603050505030304" pitchFamily="18" charset="0"/>
              </a:rPr>
              <a:t>50% of Jane’s salary was paid by the service center</a:t>
            </a:r>
          </a:p>
          <a:p>
            <a:pPr lvl="1"/>
            <a:r>
              <a:rPr lang="en-US" sz="1100" dirty="0">
                <a:latin typeface="Calisto MT" panose="02040603050505030304" pitchFamily="18" charset="0"/>
              </a:rPr>
              <a:t>50% was paid by the department</a:t>
            </a:r>
          </a:p>
          <a:p>
            <a:pPr marL="0" indent="0">
              <a:buNone/>
            </a:pPr>
            <a:r>
              <a:rPr lang="en-US" sz="1100" dirty="0">
                <a:latin typeface="Calisto MT" panose="02040603050505030304" pitchFamily="18" charset="0"/>
              </a:rPr>
              <a:t>In this scenario, we can see that Jane’s salary does </a:t>
            </a:r>
            <a:r>
              <a:rPr lang="en-US" sz="1100" u="sng" dirty="0">
                <a:latin typeface="Calisto MT" panose="02040603050505030304" pitchFamily="18" charset="0"/>
              </a:rPr>
              <a:t>not</a:t>
            </a:r>
            <a:r>
              <a:rPr lang="en-US" sz="1100" dirty="0">
                <a:latin typeface="Calisto MT" panose="02040603050505030304" pitchFamily="18" charset="0"/>
              </a:rPr>
              <a:t> match how her time was spent…why?</a:t>
            </a:r>
          </a:p>
          <a:p>
            <a:pPr marL="628650" lvl="1" indent="-171450">
              <a:buFont typeface="Arial" panose="020B0604020202020204" pitchFamily="34" charset="0"/>
              <a:buChar char="•"/>
            </a:pPr>
            <a:r>
              <a:rPr lang="en-US" sz="1100" dirty="0">
                <a:latin typeface="Calisto MT" panose="02040603050505030304" pitchFamily="18" charset="0"/>
              </a:rPr>
              <a:t>The service center may not yet have a large enough customer base to cover the total cost of providing the service, or the full rate may be higher than the market will bear, so the department has chosen to pay more of her salary from departmental funds. </a:t>
            </a:r>
          </a:p>
          <a:p>
            <a:pPr marL="628650" lvl="1" indent="-171450">
              <a:buFont typeface="Arial" panose="020B0604020202020204" pitchFamily="34" charset="0"/>
              <a:buChar char="•"/>
            </a:pPr>
            <a:r>
              <a:rPr lang="en-US" sz="1100" dirty="0">
                <a:latin typeface="Calisto MT" panose="02040603050505030304" pitchFamily="18" charset="0"/>
              </a:rPr>
              <a:t>This causes a mismatch between the activity and how the expenses are paid, which is considered a subsidy.</a:t>
            </a:r>
          </a:p>
          <a:p>
            <a:pPr marL="628650" lvl="1" indent="-171450">
              <a:buFont typeface="Arial" panose="020B0604020202020204" pitchFamily="34" charset="0"/>
              <a:buChar char="•"/>
            </a:pPr>
            <a:r>
              <a:rPr lang="en-US" sz="1100" dirty="0">
                <a:highlight>
                  <a:srgbClr val="FFCC00"/>
                </a:highlight>
                <a:latin typeface="Calisto MT" panose="02040603050505030304" pitchFamily="18" charset="0"/>
              </a:rPr>
              <a:t>Subsidies are allowable to internal customers only.</a:t>
            </a:r>
          </a:p>
          <a:p>
            <a:endParaRPr lang="en-US" sz="900" dirty="0"/>
          </a:p>
        </p:txBody>
      </p:sp>
    </p:spTree>
    <p:extLst>
      <p:ext uri="{BB962C8B-B14F-4D97-AF65-F5344CB8AC3E}">
        <p14:creationId xmlns:p14="http://schemas.microsoft.com/office/powerpoint/2010/main" val="399706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0" y="1246172"/>
            <a:ext cx="3788917" cy="811227"/>
          </a:xfrm>
          <a:ln w="38100">
            <a:solidFill>
              <a:schemeClr val="accent1">
                <a:lumMod val="75000"/>
              </a:schemeClr>
            </a:solidFill>
          </a:ln>
        </p:spPr>
        <p:txBody>
          <a:bodyPr>
            <a:normAutofit/>
          </a:bodyPr>
          <a:lstStyle/>
          <a:p>
            <a:pPr algn="ctr"/>
            <a:r>
              <a:rPr lang="en-US" sz="2000" dirty="0">
                <a:latin typeface="Calisto MT" panose="02040603050505030304" pitchFamily="18" charset="0"/>
              </a:rPr>
              <a:t>Understanding the </a:t>
            </a:r>
            <a:r>
              <a:rPr lang="en-US" sz="2000" b="1" u="sng" dirty="0">
                <a:latin typeface="Calisto MT" panose="02040603050505030304" pitchFamily="18" charset="0"/>
              </a:rPr>
              <a:t>purpose</a:t>
            </a:r>
            <a:r>
              <a:rPr lang="en-US" sz="2000" dirty="0">
                <a:latin typeface="Calisto MT" panose="02040603050505030304" pitchFamily="18" charset="0"/>
              </a:rPr>
              <a:t> of each funding source</a:t>
            </a:r>
          </a:p>
        </p:txBody>
      </p:sp>
      <p:sp>
        <p:nvSpPr>
          <p:cNvPr id="4" name="Text Placeholder 3"/>
          <p:cNvSpPr>
            <a:spLocks noGrp="1"/>
          </p:cNvSpPr>
          <p:nvPr>
            <p:ph type="body" sz="half" idx="2"/>
          </p:nvPr>
        </p:nvSpPr>
        <p:spPr>
          <a:xfrm>
            <a:off x="491830" y="2144229"/>
            <a:ext cx="3932237" cy="3811588"/>
          </a:xfrm>
        </p:spPr>
        <p:txBody>
          <a:bodyPr>
            <a:normAutofit fontScale="92500" lnSpcReduction="10000"/>
          </a:bodyPr>
          <a:lstStyle/>
          <a:p>
            <a:r>
              <a:rPr lang="en-US" sz="1700" b="1" u="sng" dirty="0">
                <a:latin typeface="Baskerville Old Face" panose="02020602080505020303" pitchFamily="18" charset="0"/>
              </a:rPr>
              <a:t>Service Center</a:t>
            </a:r>
            <a:endParaRPr lang="en-US" sz="1700" b="1" dirty="0">
              <a:latin typeface="Baskerville Old Face" panose="02020602080505020303" pitchFamily="18" charset="0"/>
            </a:endParaRPr>
          </a:p>
          <a:p>
            <a:r>
              <a:rPr lang="en-US" sz="1300" dirty="0">
                <a:latin typeface="Calisto MT" panose="02040603050505030304" pitchFamily="18" charset="0"/>
              </a:rPr>
              <a:t>The primary purpose of a service center is to </a:t>
            </a:r>
            <a:r>
              <a:rPr lang="en-US" sz="1300" u="sng" dirty="0">
                <a:latin typeface="Calisto MT" panose="02040603050505030304" pitchFamily="18" charset="0"/>
              </a:rPr>
              <a:t>provide a service to departments within the University</a:t>
            </a:r>
            <a:r>
              <a:rPr lang="en-US" sz="1300" dirty="0">
                <a:latin typeface="Calisto MT" panose="02040603050505030304" pitchFamily="18" charset="0"/>
              </a:rPr>
              <a:t>. </a:t>
            </a:r>
          </a:p>
          <a:p>
            <a:r>
              <a:rPr lang="en-US" sz="1300" dirty="0">
                <a:latin typeface="Calisto MT" panose="02040603050505030304" pitchFamily="18" charset="0"/>
              </a:rPr>
              <a:t>This could be out of convenience or necessity if the service is not otherwise readily available. </a:t>
            </a:r>
          </a:p>
          <a:p>
            <a:r>
              <a:rPr lang="en-US" sz="1300" i="1" dirty="0">
                <a:latin typeface="Calisto MT" panose="02040603050505030304" pitchFamily="18" charset="0"/>
              </a:rPr>
              <a:t>The activity will be ongoing.</a:t>
            </a:r>
          </a:p>
          <a:p>
            <a:r>
              <a:rPr lang="en-US" b="1" dirty="0"/>
              <a:t> </a:t>
            </a:r>
          </a:p>
          <a:p>
            <a:r>
              <a:rPr lang="en-US" sz="1700" b="1" u="sng" dirty="0">
                <a:latin typeface="Baskerville Old Face" panose="02020602080505020303" pitchFamily="18" charset="0"/>
              </a:rPr>
              <a:t>University/College/Department</a:t>
            </a:r>
            <a:r>
              <a:rPr lang="en-US" sz="1700" b="1" dirty="0">
                <a:latin typeface="Baskerville Old Face" panose="02020602080505020303" pitchFamily="18" charset="0"/>
              </a:rPr>
              <a:t> </a:t>
            </a:r>
            <a:r>
              <a:rPr lang="en-US" sz="1700" dirty="0">
                <a:latin typeface="Baskerville Old Face" panose="02020602080505020303" pitchFamily="18" charset="0"/>
              </a:rPr>
              <a:t> </a:t>
            </a:r>
          </a:p>
          <a:p>
            <a:r>
              <a:rPr lang="en-US" sz="1300" dirty="0">
                <a:latin typeface="Calisto MT" panose="02040603050505030304" pitchFamily="18" charset="0"/>
              </a:rPr>
              <a:t>The primary purpose of these funds as they relate to service centers is to </a:t>
            </a:r>
            <a:r>
              <a:rPr lang="en-US" sz="1300" u="sng" dirty="0">
                <a:latin typeface="Calisto MT" panose="02040603050505030304" pitchFamily="18" charset="0"/>
              </a:rPr>
              <a:t>supplement service center funds</a:t>
            </a:r>
            <a:r>
              <a:rPr lang="en-US" sz="1300" dirty="0">
                <a:latin typeface="Calisto MT" panose="02040603050505030304" pitchFamily="18" charset="0"/>
              </a:rPr>
              <a:t>. </a:t>
            </a:r>
          </a:p>
          <a:p>
            <a:r>
              <a:rPr lang="en-US" sz="1300" dirty="0">
                <a:latin typeface="Calisto MT" panose="02040603050505030304" pitchFamily="18" charset="0"/>
              </a:rPr>
              <a:t>This is often desirable because the services are a necessity for the faculty and on-going research projects and the department can not pay the higher cost. </a:t>
            </a:r>
          </a:p>
          <a:p>
            <a:r>
              <a:rPr lang="en-US" sz="1300" i="1" dirty="0">
                <a:latin typeface="Calisto MT" panose="02040603050505030304" pitchFamily="18" charset="0"/>
              </a:rPr>
              <a:t>Types of funding sources can include:</a:t>
            </a:r>
          </a:p>
          <a:p>
            <a:pPr marL="742950" lvl="1" indent="-285750">
              <a:buFont typeface="Arial" panose="020B0604020202020204" pitchFamily="34" charset="0"/>
              <a:buChar char="•"/>
            </a:pPr>
            <a:r>
              <a:rPr lang="en-US" sz="1000" dirty="0">
                <a:latin typeface="Calisto MT" panose="02040603050505030304" pitchFamily="18" charset="0"/>
              </a:rPr>
              <a:t>Gift Accounts</a:t>
            </a:r>
          </a:p>
          <a:p>
            <a:pPr marL="742950" lvl="1" indent="-285750">
              <a:buFont typeface="Arial" panose="020B0604020202020204" pitchFamily="34" charset="0"/>
              <a:buChar char="•"/>
            </a:pPr>
            <a:r>
              <a:rPr lang="en-US" sz="1000" dirty="0">
                <a:latin typeface="Calisto MT" panose="02040603050505030304" pitchFamily="18" charset="0"/>
              </a:rPr>
              <a:t>F&amp;A Recovery Accounts</a:t>
            </a:r>
          </a:p>
          <a:p>
            <a:pPr marL="742950" lvl="1" indent="-285750">
              <a:buFont typeface="Arial" panose="020B0604020202020204" pitchFamily="34" charset="0"/>
              <a:buChar char="•"/>
            </a:pPr>
            <a:r>
              <a:rPr lang="en-US" sz="1000" dirty="0">
                <a:latin typeface="Calisto MT" panose="02040603050505030304" pitchFamily="18" charset="0"/>
              </a:rPr>
              <a:t>Other unrestricted accounts</a:t>
            </a:r>
          </a:p>
          <a:p>
            <a:pPr marL="285750" indent="-285750">
              <a:buFont typeface="Arial" panose="020B0604020202020204" pitchFamily="34" charset="0"/>
              <a:buChar char="•"/>
            </a:pPr>
            <a:endParaRPr lang="en-US" dirty="0"/>
          </a:p>
        </p:txBody>
      </p:sp>
      <p:sp>
        <p:nvSpPr>
          <p:cNvPr id="7" name="TextBox 6"/>
          <p:cNvSpPr txBox="1"/>
          <p:nvPr/>
        </p:nvSpPr>
        <p:spPr>
          <a:xfrm>
            <a:off x="914401" y="574567"/>
            <a:ext cx="10335126" cy="584775"/>
          </a:xfrm>
          <a:prstGeom prst="rect">
            <a:avLst/>
          </a:prstGeom>
          <a:noFill/>
        </p:spPr>
        <p:txBody>
          <a:bodyPr wrap="square" rtlCol="0">
            <a:spAutoFit/>
          </a:bodyPr>
          <a:lstStyle/>
          <a:p>
            <a:pPr algn="ctr"/>
            <a:r>
              <a:rPr lang="en-US" sz="3200" b="1" dirty="0">
                <a:latin typeface="Baskerville Old Face" panose="02020602080505020303" pitchFamily="18" charset="0"/>
              </a:rPr>
              <a:t>Total Cost to Provide a Service</a:t>
            </a:r>
          </a:p>
        </p:txBody>
      </p:sp>
      <p:sp>
        <p:nvSpPr>
          <p:cNvPr id="10" name="TextBox 9"/>
          <p:cNvSpPr txBox="1"/>
          <p:nvPr/>
        </p:nvSpPr>
        <p:spPr>
          <a:xfrm>
            <a:off x="7812506" y="2139412"/>
            <a:ext cx="3565890" cy="988284"/>
          </a:xfrm>
          <a:prstGeom prst="rect">
            <a:avLst/>
          </a:prstGeom>
          <a:noFill/>
        </p:spPr>
        <p:txBody>
          <a:bodyPr wrap="square" rtlCol="0">
            <a:spAutoFit/>
          </a:bodyPr>
          <a:lstStyle/>
          <a:p>
            <a:r>
              <a:rPr lang="en-US" sz="1600" b="1" u="sng" dirty="0">
                <a:latin typeface="Baskerville Old Face" panose="02020602080505020303" pitchFamily="18" charset="0"/>
              </a:rPr>
              <a:t>Service Center</a:t>
            </a:r>
          </a:p>
          <a:p>
            <a:pPr>
              <a:lnSpc>
                <a:spcPct val="70000"/>
              </a:lnSpc>
              <a:spcBef>
                <a:spcPts val="1000"/>
              </a:spcBef>
            </a:pPr>
            <a:r>
              <a:rPr lang="en-US" sz="1200" dirty="0">
                <a:latin typeface="Calisto MT" panose="02040603050505030304" pitchFamily="18" charset="0"/>
              </a:rPr>
              <a:t>Once a service center is developed, </a:t>
            </a:r>
            <a:r>
              <a:rPr lang="en-US" sz="1200" u="sng" dirty="0">
                <a:latin typeface="Calisto MT" panose="02040603050505030304" pitchFamily="18" charset="0"/>
              </a:rPr>
              <a:t>it should become self-supporting</a:t>
            </a:r>
            <a:r>
              <a:rPr lang="en-US" sz="1200" dirty="0">
                <a:latin typeface="Calisto MT" panose="02040603050505030304" pitchFamily="18" charset="0"/>
              </a:rPr>
              <a:t> and will be able to absorb costs from other funding sources as financial resources diminish over time.</a:t>
            </a:r>
          </a:p>
        </p:txBody>
      </p:sp>
      <p:sp>
        <p:nvSpPr>
          <p:cNvPr id="11" name="TextBox 10"/>
          <p:cNvSpPr txBox="1"/>
          <p:nvPr/>
        </p:nvSpPr>
        <p:spPr>
          <a:xfrm>
            <a:off x="7812168" y="3850725"/>
            <a:ext cx="3528129" cy="1095236"/>
          </a:xfrm>
          <a:prstGeom prst="rect">
            <a:avLst/>
          </a:prstGeom>
          <a:noFill/>
        </p:spPr>
        <p:txBody>
          <a:bodyPr wrap="square" rtlCol="0">
            <a:spAutoFit/>
          </a:bodyPr>
          <a:lstStyle/>
          <a:p>
            <a:pPr>
              <a:lnSpc>
                <a:spcPct val="90000"/>
              </a:lnSpc>
              <a:spcBef>
                <a:spcPts val="1000"/>
              </a:spcBef>
            </a:pPr>
            <a:r>
              <a:rPr lang="en-US" sz="1600" b="1" u="sng" dirty="0">
                <a:latin typeface="Baskerville Old Face" panose="02020602080505020303" pitchFamily="18" charset="0"/>
              </a:rPr>
              <a:t>University/College/Department</a:t>
            </a:r>
            <a:r>
              <a:rPr lang="en-US" sz="1600" dirty="0">
                <a:latin typeface="Baskerville Old Face" panose="02020602080505020303" pitchFamily="18" charset="0"/>
              </a:rPr>
              <a:t> </a:t>
            </a:r>
          </a:p>
          <a:p>
            <a:pPr>
              <a:lnSpc>
                <a:spcPct val="70000"/>
              </a:lnSpc>
              <a:spcBef>
                <a:spcPts val="1000"/>
              </a:spcBef>
            </a:pPr>
            <a:r>
              <a:rPr lang="en-US" sz="1200" dirty="0">
                <a:latin typeface="Calisto MT" panose="02040603050505030304" pitchFamily="18" charset="0"/>
              </a:rPr>
              <a:t>Funding used to supplement service center costs in order to </a:t>
            </a:r>
            <a:r>
              <a:rPr lang="en-US" sz="1200" u="sng" dirty="0">
                <a:latin typeface="Calisto MT" panose="02040603050505030304" pitchFamily="18" charset="0"/>
              </a:rPr>
              <a:t>offer the necessary service at a reasonable rate</a:t>
            </a:r>
            <a:r>
              <a:rPr lang="en-US" sz="1200" dirty="0">
                <a:latin typeface="Calisto MT" panose="02040603050505030304" pitchFamily="18" charset="0"/>
              </a:rPr>
              <a:t>. </a:t>
            </a:r>
          </a:p>
          <a:p>
            <a:pPr>
              <a:lnSpc>
                <a:spcPct val="70000"/>
              </a:lnSpc>
              <a:spcBef>
                <a:spcPts val="1000"/>
              </a:spcBef>
            </a:pPr>
            <a:r>
              <a:rPr lang="en-US" sz="1200" i="1" dirty="0">
                <a:latin typeface="Calisto MT" panose="02040603050505030304" pitchFamily="18" charset="0"/>
              </a:rPr>
              <a:t>These supplements are at the discretion of the department.</a:t>
            </a:r>
          </a:p>
        </p:txBody>
      </p:sp>
      <p:sp>
        <p:nvSpPr>
          <p:cNvPr id="8" name="Title 1"/>
          <p:cNvSpPr txBox="1">
            <a:spLocks/>
          </p:cNvSpPr>
          <p:nvPr/>
        </p:nvSpPr>
        <p:spPr>
          <a:xfrm>
            <a:off x="7633547" y="1246172"/>
            <a:ext cx="3857145" cy="811227"/>
          </a:xfrm>
          <a:prstGeom prst="rect">
            <a:avLst/>
          </a:prstGeom>
          <a:ln w="38100">
            <a:solidFill>
              <a:schemeClr val="accent1">
                <a:lumMod val="75000"/>
              </a:schemeClr>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alisto MT" panose="02040603050505030304" pitchFamily="18" charset="0"/>
              </a:rPr>
              <a:t>Understanding the </a:t>
            </a:r>
            <a:r>
              <a:rPr lang="en-US" sz="2000" b="1" u="sng" dirty="0">
                <a:latin typeface="Calisto MT" panose="02040603050505030304" pitchFamily="18" charset="0"/>
              </a:rPr>
              <a:t>function</a:t>
            </a:r>
            <a:r>
              <a:rPr lang="en-US" sz="2000" dirty="0">
                <a:latin typeface="Calisto MT" panose="02040603050505030304" pitchFamily="18" charset="0"/>
              </a:rPr>
              <a:t> of each funding source</a:t>
            </a:r>
            <a:endParaRPr lang="en-US" sz="2800" dirty="0">
              <a:latin typeface="Calisto MT" panose="02040603050505030304" pitchFamily="18" charset="0"/>
            </a:endParaRPr>
          </a:p>
        </p:txBody>
      </p:sp>
      <p:pic>
        <p:nvPicPr>
          <p:cNvPr id="6" name="Picture 5">
            <a:extLst>
              <a:ext uri="{FF2B5EF4-FFF2-40B4-BE49-F238E27FC236}">
                <a16:creationId xmlns:a16="http://schemas.microsoft.com/office/drawing/2014/main" id="{CAFB061B-36A7-859B-745B-42660B8F9F2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4478243" y="1498651"/>
            <a:ext cx="2870009" cy="34473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7798626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365125"/>
            <a:ext cx="10515600" cy="1403517"/>
          </a:xfrm>
        </p:spPr>
        <p:txBody>
          <a:bodyPr>
            <a:normAutofit/>
          </a:bodyPr>
          <a:lstStyle/>
          <a:p>
            <a:pPr algn="ctr"/>
            <a:r>
              <a:rPr lang="en-US" sz="3200" b="1" dirty="0">
                <a:latin typeface="Baskerville Old Face" panose="02020602080505020303" pitchFamily="18" charset="0"/>
              </a:rPr>
              <a:t>Each service center has three basic cost components</a:t>
            </a:r>
          </a:p>
        </p:txBody>
      </p:sp>
      <p:sp>
        <p:nvSpPr>
          <p:cNvPr id="11" name="Content Placeholder 10"/>
          <p:cNvSpPr>
            <a:spLocks noGrp="1"/>
          </p:cNvSpPr>
          <p:nvPr>
            <p:ph idx="1"/>
          </p:nvPr>
        </p:nvSpPr>
        <p:spPr>
          <a:xfrm>
            <a:off x="1391245" y="1697304"/>
            <a:ext cx="9800129" cy="3463392"/>
          </a:xfrm>
        </p:spPr>
        <p:txBody>
          <a:bodyPr>
            <a:normAutofit/>
          </a:bodyPr>
          <a:lstStyle/>
          <a:p>
            <a:pPr lvl="1"/>
            <a:r>
              <a:rPr lang="en-US" dirty="0">
                <a:latin typeface="Calisto MT" panose="02040603050505030304" pitchFamily="18" charset="0"/>
              </a:rPr>
              <a:t>Salary &amp; fringe benefits</a:t>
            </a:r>
          </a:p>
          <a:p>
            <a:pPr lvl="1"/>
            <a:r>
              <a:rPr lang="en-US" dirty="0">
                <a:latin typeface="Calisto MT" panose="02040603050505030304" pitchFamily="18" charset="0"/>
              </a:rPr>
              <a:t>Operating expenses</a:t>
            </a:r>
          </a:p>
          <a:p>
            <a:pPr lvl="1"/>
            <a:r>
              <a:rPr lang="en-US" dirty="0">
                <a:latin typeface="Calisto MT" panose="02040603050505030304" pitchFamily="18" charset="0"/>
              </a:rPr>
              <a:t>Capital Equipment &amp; Depreciation</a:t>
            </a:r>
          </a:p>
          <a:p>
            <a:pPr marL="0" indent="0">
              <a:buNone/>
            </a:pPr>
            <a:endParaRPr lang="en-US" dirty="0"/>
          </a:p>
          <a:p>
            <a:pPr marL="0" indent="0">
              <a:buNone/>
            </a:pPr>
            <a:endParaRPr lang="en-US" dirty="0"/>
          </a:p>
          <a:p>
            <a:pPr marL="0" indent="0">
              <a:buNone/>
            </a:pPr>
            <a:r>
              <a:rPr lang="en-US" dirty="0">
                <a:latin typeface="Calisto MT" panose="02040603050505030304" pitchFamily="18" charset="0"/>
              </a:rPr>
              <a:t>Let’s break it down…..</a:t>
            </a:r>
          </a:p>
        </p:txBody>
      </p:sp>
      <p:pic>
        <p:nvPicPr>
          <p:cNvPr id="3" name="Picture 2">
            <a:extLst>
              <a:ext uri="{FF2B5EF4-FFF2-40B4-BE49-F238E27FC236}">
                <a16:creationId xmlns:a16="http://schemas.microsoft.com/office/drawing/2014/main" id="{48585700-F727-3FEB-E91A-D3668E6AD6D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184716" y="3294761"/>
            <a:ext cx="4143953" cy="2124371"/>
          </a:xfrm>
          <a:prstGeom prst="rect">
            <a:avLst/>
          </a:prstGeom>
          <a:ln>
            <a:noFill/>
          </a:ln>
          <a:effectLst>
            <a:softEdge rad="112500"/>
          </a:effectLst>
        </p:spPr>
      </p:pic>
    </p:spTree>
    <p:extLst>
      <p:ext uri="{BB962C8B-B14F-4D97-AF65-F5344CB8AC3E}">
        <p14:creationId xmlns:p14="http://schemas.microsoft.com/office/powerpoint/2010/main" val="3212154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24410</TotalTime>
  <Words>6211</Words>
  <Application>Microsoft Office PowerPoint</Application>
  <PresentationFormat>Widescreen</PresentationFormat>
  <Paragraphs>358</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Baskerville Old Face</vt:lpstr>
      <vt:lpstr>Calibri</vt:lpstr>
      <vt:lpstr>Calibri Light</vt:lpstr>
      <vt:lpstr>Calisto MT</vt:lpstr>
      <vt:lpstr>Public Sans</vt:lpstr>
      <vt:lpstr>Wingdings</vt:lpstr>
      <vt:lpstr>Office Theme</vt:lpstr>
      <vt:lpstr>Understanding Service Centers and Rate Development  Training Video – Session 1</vt:lpstr>
      <vt:lpstr>Agenda</vt:lpstr>
      <vt:lpstr>Defining Service Centers APM 20.20 Service Center Policies and Practices 20.20 – Service Center Policies and Practices (uidaho.edu)</vt:lpstr>
      <vt:lpstr>Service Center Definitions</vt:lpstr>
      <vt:lpstr>Service Center Definitions – Cont.</vt:lpstr>
      <vt:lpstr>Service Center Definitions – Cont.</vt:lpstr>
      <vt:lpstr>Subsidizing</vt:lpstr>
      <vt:lpstr>Understanding the purpose of each funding source</vt:lpstr>
      <vt:lpstr>Each service center has three basic cost components</vt:lpstr>
      <vt:lpstr>Salaries &amp; Fringe Benefits</vt:lpstr>
      <vt:lpstr>Operating Expenses  (all expenses other than salary and equipment &gt; 5k which are included in separate sections)</vt:lpstr>
      <vt:lpstr>How the operating expenses are paid: </vt:lpstr>
      <vt:lpstr>Capital Equipment</vt:lpstr>
      <vt:lpstr>Equipment Purchases and Use</vt:lpstr>
      <vt:lpstr>Full Rate Example: Total Cost of Providing Services: The fully burdened rate will be charged to customers who are not part of the University (external customers) to ensure that we are not subsidizing the activity, and they are paying what it actually costs the university to supply the service.</vt:lpstr>
      <vt:lpstr>Subsidized rate example:  University departments (internal customers) can be charged a lower (subsidized) rate than external customers to make the services more affordable to researchers.</vt:lpstr>
      <vt:lpstr>What is OSP- Cost Accounting Unit’s role?</vt:lpstr>
      <vt:lpstr>Rate Development Process</vt:lpstr>
      <vt:lpstr>Rate Development Process – Cont.</vt:lpstr>
      <vt:lpstr>Documentation and Links</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business</dc:title>
  <dc:creator>Taff, Heather (htaff@uidaho.edu)</dc:creator>
  <cp:lastModifiedBy>Shumard, Shannon (sshumard@uidaho.edu)</cp:lastModifiedBy>
  <cp:revision>148</cp:revision>
  <dcterms:created xsi:type="dcterms:W3CDTF">2014-09-22T15:22:19Z</dcterms:created>
  <dcterms:modified xsi:type="dcterms:W3CDTF">2024-11-04T19:05:48Z</dcterms:modified>
</cp:coreProperties>
</file>