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handoutMasterIdLst>
    <p:handoutMasterId r:id="rId28"/>
  </p:handoutMasterIdLst>
  <p:sldIdLst>
    <p:sldId id="258" r:id="rId4"/>
    <p:sldId id="283" r:id="rId5"/>
    <p:sldId id="259" r:id="rId6"/>
    <p:sldId id="273" r:id="rId7"/>
    <p:sldId id="276" r:id="rId8"/>
    <p:sldId id="269" r:id="rId9"/>
    <p:sldId id="271" r:id="rId10"/>
    <p:sldId id="270" r:id="rId11"/>
    <p:sldId id="292" r:id="rId12"/>
    <p:sldId id="302" r:id="rId13"/>
    <p:sldId id="268" r:id="rId14"/>
    <p:sldId id="277" r:id="rId15"/>
    <p:sldId id="299" r:id="rId16"/>
    <p:sldId id="278" r:id="rId17"/>
    <p:sldId id="279" r:id="rId18"/>
    <p:sldId id="296" r:id="rId19"/>
    <p:sldId id="294" r:id="rId20"/>
    <p:sldId id="295" r:id="rId21"/>
    <p:sldId id="300" r:id="rId22"/>
    <p:sldId id="301" r:id="rId23"/>
    <p:sldId id="284" r:id="rId24"/>
    <p:sldId id="285" r:id="rId25"/>
    <p:sldId id="297" r:id="rId26"/>
    <p:sldId id="29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6143" autoAdjust="0"/>
  </p:normalViewPr>
  <p:slideViewPr>
    <p:cSldViewPr snapToGrid="0">
      <p:cViewPr varScale="1">
        <p:scale>
          <a:sx n="93" d="100"/>
          <a:sy n="93" d="100"/>
        </p:scale>
        <p:origin x="84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57805541964099"/>
          <c:y val="4.7739953000753871E-2"/>
          <c:w val="0.6168437400316541"/>
          <c:h val="0.80120078192613231"/>
        </c:manualLayout>
      </c:layout>
      <c:pieChart>
        <c:varyColors val="1"/>
        <c:ser>
          <c:idx val="0"/>
          <c:order val="0"/>
          <c:spPr>
            <a:ln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4B-4992-8315-90105CE2AD7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4B-4992-8315-90105CE2AD74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4B-4992-8315-90105CE2AD74}"/>
              </c:ext>
            </c:extLst>
          </c:dPt>
          <c:dPt>
            <c:idx val="3"/>
            <c:bubble3D val="0"/>
            <c:spPr>
              <a:solidFill>
                <a:srgbClr val="CC990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4B-4992-8315-90105CE2AD74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4B-4992-8315-90105CE2AD74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4B-4992-8315-90105CE2AD74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74B-4992-8315-90105CE2AD74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74B-4992-8315-90105CE2AD74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74B-4992-8315-90105CE2AD74}"/>
              </c:ext>
            </c:extLst>
          </c:dPt>
          <c:dPt>
            <c:idx val="9"/>
            <c:bubble3D val="0"/>
            <c:spPr>
              <a:solidFill>
                <a:srgbClr val="CC990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74B-4992-8315-90105CE2AD74}"/>
              </c:ext>
            </c:extLst>
          </c:dPt>
          <c:dPt>
            <c:idx val="1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74B-4992-8315-90105CE2AD74}"/>
              </c:ext>
            </c:extLst>
          </c:dPt>
          <c:dLbls>
            <c:dLbl>
              <c:idx val="0"/>
              <c:layout>
                <c:manualLayout>
                  <c:x val="8.8872718293331418E-2"/>
                  <c:y val="9.644364074743821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25634838696788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272531127336686"/>
                  <c:y val="-0.1084802874452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30230351085978"/>
                  <c:y val="1.4338397573721001E-2"/>
                </c:manualLayout>
              </c:layout>
              <c:tx>
                <c:rich>
                  <a:bodyPr/>
                  <a:lstStyle/>
                  <a:p>
                    <a:fld id="{A4D98C77-986D-4CB5-A3F6-269F5343D01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B6E6AB2-F9D1-47AB-9E7F-BEC5F3759120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4B-4992-8315-90105CE2AD7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0755636247839165"/>
                  <c:y val="-5.53715595677131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4421623490596245E-2"/>
                  <c:y val="6.44558670672495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543410795515187E-2"/>
                  <c:y val="-5.89934169621202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74B-4992-8315-90105CE2AD74}"/>
                </c:ext>
                <c:ext xmlns:c15="http://schemas.microsoft.com/office/drawing/2012/chart" uri="{CE6537A1-D6FC-4f65-9D91-7224C49458BB}">
                  <c15:layout>
                    <c:manualLayout>
                      <c:w val="0.1684949423516334"/>
                      <c:h val="0.2132610006027727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2.8753143077676485E-2"/>
                  <c:y val="-0.198312236286919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0213051018660486E-2"/>
                  <c:y val="-0.167932679301163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74B-4992-8315-90105CE2AD7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55688741270457E-3"/>
                  <c:y val="1.08499095840867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74B-4992-8315-90105CE2AD74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A27E55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'GE Revenue'!$A$6:$A$9</c:f>
              <c:strCache>
                <c:ptCount val="4"/>
                <c:pt idx="0">
                  <c:v>State General Fund - Base</c:v>
                </c:pt>
                <c:pt idx="1">
                  <c:v>Land Grant Endowment</c:v>
                </c:pt>
                <c:pt idx="2">
                  <c:v>State General Fund - One Time</c:v>
                </c:pt>
                <c:pt idx="3">
                  <c:v>Tuition &amp; Fees</c:v>
                </c:pt>
              </c:strCache>
            </c:strRef>
          </c:cat>
          <c:val>
            <c:numRef>
              <c:f>'GE Revenue'!$B$6:$B$9</c:f>
              <c:numCache>
                <c:formatCode>_(* #,##0_);_(* \(#,##0\);_(* "-"??_);_(@_)</c:formatCode>
                <c:ptCount val="4"/>
                <c:pt idx="0" formatCode="_(&quot;$&quot;* #,##0_);_(&quot;$&quot;* \(#,##0\);_(&quot;$&quot;* &quot;-&quot;??_);_(@_)">
                  <c:v>90696100</c:v>
                </c:pt>
                <c:pt idx="1">
                  <c:v>10099200</c:v>
                </c:pt>
                <c:pt idx="2">
                  <c:v>735000</c:v>
                </c:pt>
                <c:pt idx="3">
                  <c:v>74369700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74B-4992-8315-90105CE2AD7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99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CF-4C56-8C7F-C1CF30F0429A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CF-4C56-8C7F-C1CF30F0429A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CF-4C56-8C7F-C1CF30F0429A}"/>
              </c:ext>
            </c:extLst>
          </c:dPt>
          <c:dLbls>
            <c:dLbl>
              <c:idx val="0"/>
              <c:layout>
                <c:manualLayout>
                  <c:x val="6.2276059866343429E-2"/>
                  <c:y val="-4.20236014395416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CF-4C56-8C7F-C1CF30F042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891733728459918"/>
                  <c:y val="0.182821793956697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CF-4C56-8C7F-C1CF30F0429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368889357488631"/>
                  <c:y val="7.34290377731690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CF-4C56-8C7F-C1CF30F0429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787160954014893"/>
                  <c:y val="9.001819098094536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CF-4C56-8C7F-C1CF30F0429A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8C6E4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'GE Exp FY18'!$A$6:$A$9</c:f>
              <c:strCache>
                <c:ptCount val="4"/>
                <c:pt idx="0">
                  <c:v>Salaries &amp; Benefits</c:v>
                </c:pt>
                <c:pt idx="1">
                  <c:v>Operating</c:v>
                </c:pt>
                <c:pt idx="2">
                  <c:v>One-Time</c:v>
                </c:pt>
                <c:pt idx="3">
                  <c:v>Capital Outlay</c:v>
                </c:pt>
              </c:strCache>
            </c:strRef>
          </c:cat>
          <c:val>
            <c:numRef>
              <c:f>'GE Exp FY18'!$B$6:$B$9</c:f>
              <c:numCache>
                <c:formatCode>_(* #,##0_);_(* \(#,##0\);_(* "-"??_);_(@_)</c:formatCode>
                <c:ptCount val="4"/>
                <c:pt idx="0">
                  <c:v>136146102</c:v>
                </c:pt>
                <c:pt idx="1">
                  <c:v>32215939</c:v>
                </c:pt>
                <c:pt idx="2">
                  <c:v>735000</c:v>
                </c:pt>
                <c:pt idx="3">
                  <c:v>6802959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CCF-4C56-8C7F-C1CF30F0429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04435213169724"/>
          <c:y val="9.3740717713324234E-2"/>
          <c:w val="0.5779054683857815"/>
          <c:h val="0.81772535726490048"/>
        </c:manualLayout>
      </c:layout>
      <c:pieChart>
        <c:varyColors val="1"/>
        <c:ser>
          <c:idx val="0"/>
          <c:order val="0"/>
          <c:spPr>
            <a:ln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B0-462A-B82A-B59DE779F698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B0-462A-B82A-B59DE779F69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B0-462A-B82A-B59DE779F69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B0-462A-B82A-B59DE779F698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B0-462A-B82A-B59DE779F698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B0-462A-B82A-B59DE779F698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DB0-462A-B82A-B59DE779F698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DB0-462A-B82A-B59DE779F698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DB0-462A-B82A-B59DE779F698}"/>
              </c:ext>
            </c:extLst>
          </c:dPt>
          <c:dPt>
            <c:idx val="9"/>
            <c:bubble3D val="0"/>
            <c:spPr>
              <a:solidFill>
                <a:srgbClr val="CC990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DB0-462A-B82A-B59DE779F698}"/>
              </c:ext>
            </c:extLst>
          </c:dPt>
          <c:dPt>
            <c:idx val="1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DB0-462A-B82A-B59DE779F698}"/>
              </c:ext>
            </c:extLst>
          </c:dPt>
          <c:dLbls>
            <c:dLbl>
              <c:idx val="0"/>
              <c:layout>
                <c:manualLayout>
                  <c:x val="7.866863802712544E-2"/>
                  <c:y val="2.1699819168173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643946831117511E-4"/>
                  <c:y val="6.0364036773884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632725288884609E-2"/>
                  <c:y val="2.89330922242314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880192313435069E-2"/>
                  <c:y val="4.80936718353242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755636247839165"/>
                  <c:y val="-5.53715595677131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4421623490596245E-2"/>
                  <c:y val="6.44558670672495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244090839882849E-2"/>
                  <c:y val="-2.04159606631449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B0-462A-B82A-B59DE779F698}"/>
                </c:ext>
                <c:ext xmlns:c15="http://schemas.microsoft.com/office/drawing/2012/chart" uri="{CE6537A1-D6FC-4f65-9D91-7224C49458BB}">
                  <c15:layout>
                    <c:manualLayout>
                      <c:w val="0.1684949423516334"/>
                      <c:h val="0.2132610006027727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9.217453889261211E-2"/>
                  <c:y val="-0.148256247177518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9069306193515157E-3"/>
                  <c:y val="-0.148643951151675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DB0-462A-B82A-B59DE779F69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9220414980910592E-2"/>
                  <c:y val="4.362226616032728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DB0-462A-B82A-B59DE779F698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A27E55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'GE Expense'!$A$6:$A$15</c:f>
              <c:strCache>
                <c:ptCount val="10"/>
                <c:pt idx="0">
                  <c:v>Institutional Support</c:v>
                </c:pt>
                <c:pt idx="1">
                  <c:v>Instruction</c:v>
                </c:pt>
                <c:pt idx="2">
                  <c:v>Academic Support</c:v>
                </c:pt>
                <c:pt idx="3">
                  <c:v>One-Time</c:v>
                </c:pt>
                <c:pt idx="4">
                  <c:v>Research</c:v>
                </c:pt>
                <c:pt idx="5">
                  <c:v>Library</c:v>
                </c:pt>
                <c:pt idx="6">
                  <c:v>Auxiliary Enterprises (Athletics)</c:v>
                </c:pt>
                <c:pt idx="7">
                  <c:v>Public Service</c:v>
                </c:pt>
                <c:pt idx="8">
                  <c:v>Student Services</c:v>
                </c:pt>
                <c:pt idx="9">
                  <c:v>Physical Plant</c:v>
                </c:pt>
              </c:strCache>
            </c:strRef>
          </c:cat>
          <c:val>
            <c:numRef>
              <c:f>'GE Expense'!$B$6:$B$15</c:f>
              <c:numCache>
                <c:formatCode>_(* #,##0_);_(* \(#,##0\);_(* "-"??_);_(@_)</c:formatCode>
                <c:ptCount val="10"/>
                <c:pt idx="0" formatCode="_(&quot;$&quot;* #,##0_);_(&quot;$&quot;* \(#,##0\);_(&quot;$&quot;* &quot;-&quot;??_);_(@_)">
                  <c:v>32345602</c:v>
                </c:pt>
                <c:pt idx="1">
                  <c:v>72034153</c:v>
                </c:pt>
                <c:pt idx="2">
                  <c:v>12061513</c:v>
                </c:pt>
                <c:pt idx="3">
                  <c:v>735000</c:v>
                </c:pt>
                <c:pt idx="4">
                  <c:v>9216196</c:v>
                </c:pt>
                <c:pt idx="5">
                  <c:v>10208012</c:v>
                </c:pt>
                <c:pt idx="6">
                  <c:v>4352000</c:v>
                </c:pt>
                <c:pt idx="7">
                  <c:v>181626</c:v>
                </c:pt>
                <c:pt idx="8">
                  <c:v>10530140</c:v>
                </c:pt>
                <c:pt idx="9">
                  <c:v>24235758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DB0-462A-B82A-B59DE779F69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1A69-D85F-42BE-B04D-D33343A4FA5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88AFB-FE43-4EEA-BC56-5232D62C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0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7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2332" y="835492"/>
            <a:ext cx="285751" cy="423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65457" y="1774225"/>
            <a:ext cx="5870575" cy="305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2332" y="473022"/>
            <a:ext cx="285751" cy="7863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0347" y="390168"/>
            <a:ext cx="4432300" cy="373112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65457" y="1774225"/>
            <a:ext cx="5870575" cy="305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EAA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7265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sz="half" idx="13"/>
          </p:nvPr>
        </p:nvSpPr>
        <p:spPr>
          <a:xfrm>
            <a:off x="2653605" y="446484"/>
            <a:ext cx="6875861" cy="4161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2416969" y="4723805"/>
            <a:ext cx="7358064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2416969" y="5759648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2798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296763" y="2857500"/>
            <a:ext cx="6402082" cy="703310"/>
          </a:xfrm>
          <a:prstGeom prst="rect">
            <a:avLst/>
          </a:prstGeom>
        </p:spPr>
        <p:txBody>
          <a:bodyPr lIns="128566" tIns="128566" rIns="128566" bIns="128566" anchor="t"/>
          <a:lstStyle>
            <a:lvl1pPr marL="0" indent="0" algn="r" defTabSz="482203">
              <a:lnSpc>
                <a:spcPct val="10000"/>
              </a:lnSpc>
              <a:spcBef>
                <a:spcPts val="0"/>
              </a:spcBef>
              <a:buSzTx/>
              <a:buNone/>
              <a:defRPr sz="3000" b="1">
                <a:solidFill>
                  <a:srgbClr val="CA2437"/>
                </a:solidFill>
                <a:latin typeface="Mr Eaves Mod OT Reg"/>
                <a:ea typeface="Mr Eaves Mod OT Reg"/>
                <a:cs typeface="Mr Eaves Mod OT Reg"/>
                <a:sym typeface="Mr Eaves Mod OT Reg"/>
              </a:defRPr>
            </a:lvl1pPr>
            <a:lvl2pPr marL="592666" indent="-370416" algn="r" defTabSz="482203">
              <a:lnSpc>
                <a:spcPct val="10000"/>
              </a:lnSpc>
              <a:spcBef>
                <a:spcPts val="0"/>
              </a:spcBef>
              <a:defRPr sz="3000" b="1">
                <a:solidFill>
                  <a:srgbClr val="CA2437"/>
                </a:solidFill>
                <a:latin typeface="Mr Eaves Mod OT Reg"/>
                <a:ea typeface="Mr Eaves Mod OT Reg"/>
                <a:cs typeface="Mr Eaves Mod OT Reg"/>
                <a:sym typeface="Mr Eaves Mod OT Reg"/>
              </a:defRPr>
            </a:lvl2pPr>
            <a:lvl3pPr marL="814916" indent="-370416" algn="r" defTabSz="482203">
              <a:lnSpc>
                <a:spcPct val="10000"/>
              </a:lnSpc>
              <a:spcBef>
                <a:spcPts val="0"/>
              </a:spcBef>
              <a:defRPr sz="3000" b="1">
                <a:solidFill>
                  <a:srgbClr val="CA2437"/>
                </a:solidFill>
                <a:latin typeface="Mr Eaves Mod OT Reg"/>
                <a:ea typeface="Mr Eaves Mod OT Reg"/>
                <a:cs typeface="Mr Eaves Mod OT Reg"/>
                <a:sym typeface="Mr Eaves Mod OT Reg"/>
              </a:defRPr>
            </a:lvl3pPr>
            <a:lvl4pPr marL="1037166" indent="-370416" algn="r" defTabSz="482203">
              <a:lnSpc>
                <a:spcPct val="10000"/>
              </a:lnSpc>
              <a:spcBef>
                <a:spcPts val="0"/>
              </a:spcBef>
              <a:defRPr sz="3000" b="1">
                <a:solidFill>
                  <a:srgbClr val="CA2437"/>
                </a:solidFill>
                <a:latin typeface="Mr Eaves Mod OT Reg"/>
                <a:ea typeface="Mr Eaves Mod OT Reg"/>
                <a:cs typeface="Mr Eaves Mod OT Reg"/>
                <a:sym typeface="Mr Eaves Mod OT Reg"/>
              </a:defRPr>
            </a:lvl4pPr>
            <a:lvl5pPr marL="1259416" indent="-370416" algn="r" defTabSz="482203">
              <a:lnSpc>
                <a:spcPct val="10000"/>
              </a:lnSpc>
              <a:spcBef>
                <a:spcPts val="0"/>
              </a:spcBef>
              <a:defRPr sz="3000" b="1">
                <a:solidFill>
                  <a:srgbClr val="CA2437"/>
                </a:solidFill>
                <a:latin typeface="Mr Eaves Mod OT Reg"/>
                <a:ea typeface="Mr Eaves Mod OT Reg"/>
                <a:cs typeface="Mr Eaves Mod OT Reg"/>
                <a:sym typeface="Mr Eaves Mod OT Reg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6731000" y="3054678"/>
            <a:ext cx="1834697" cy="198439"/>
          </a:xfrm>
          <a:prstGeom prst="rect">
            <a:avLst/>
          </a:prstGeom>
        </p:spPr>
        <p:txBody>
          <a:bodyPr/>
          <a:lstStyle>
            <a:lvl1pPr marL="0" marR="311824" indent="0" defTabSz="311824">
              <a:spcBef>
                <a:spcPts val="0"/>
              </a:spcBef>
              <a:buSzTx/>
              <a:buNone/>
              <a:defRPr sz="1746" b="1">
                <a:solidFill>
                  <a:srgbClr val="53585F"/>
                </a:solidFill>
                <a:latin typeface="Mr Eaves Mod OT Reg"/>
                <a:sym typeface="Mr Eaves Mod OT Reg"/>
              </a:defRPr>
            </a:lvl1pPr>
          </a:lstStyle>
          <a:p>
            <a:pPr marL="0" marR="623648" indent="0" defTabSz="623648">
              <a:spcBef>
                <a:spcPts val="0"/>
              </a:spcBef>
              <a:buSzTx/>
              <a:buNone/>
              <a:defRPr sz="1746" b="1">
                <a:solidFill>
                  <a:srgbClr val="53585F"/>
                </a:solidFill>
                <a:latin typeface="Mr Eaves Mod OT Reg"/>
                <a:ea typeface="Mr Eaves Mod OT Reg"/>
                <a:cs typeface="Mr Eaves Mod OT Reg"/>
                <a:sym typeface="Mr Eaves Mod OT Reg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8172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261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sz="half" idx="13"/>
          </p:nvPr>
        </p:nvSpPr>
        <p:spPr>
          <a:xfrm>
            <a:off x="6247805" y="446484"/>
            <a:ext cx="3750470" cy="57864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193727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2193727" y="3348632"/>
            <a:ext cx="3750470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122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623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2193727" y="1835050"/>
            <a:ext cx="7804547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0451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sz="quarter" idx="13"/>
          </p:nvPr>
        </p:nvSpPr>
        <p:spPr>
          <a:xfrm>
            <a:off x="6247805" y="1830586"/>
            <a:ext cx="3750470" cy="44201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2193727" y="276820"/>
            <a:ext cx="7804547" cy="15180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70" cy="4420197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04132" indent="-232682">
              <a:spcBef>
                <a:spcPts val="2250"/>
              </a:spcBef>
              <a:defRPr sz="19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575582" indent="-232682">
              <a:spcBef>
                <a:spcPts val="2250"/>
              </a:spcBef>
              <a:defRPr sz="19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747032" indent="-232682">
              <a:spcBef>
                <a:spcPts val="2250"/>
              </a:spcBef>
              <a:defRPr sz="19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918482" indent="-232682">
              <a:spcBef>
                <a:spcPts val="2250"/>
              </a:spcBef>
              <a:defRPr sz="19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61339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2193727" y="892968"/>
            <a:ext cx="7804547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78994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sz="half" idx="13"/>
          </p:nvPr>
        </p:nvSpPr>
        <p:spPr>
          <a:xfrm>
            <a:off x="2193727" y="625078"/>
            <a:ext cx="3750470" cy="56078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6247805" y="3580805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6252177" y="625078"/>
            <a:ext cx="3750470" cy="26521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00574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2416969" y="4473773"/>
            <a:ext cx="7358064" cy="3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19805" indent="-197555" algn="ctr">
              <a:spcBef>
                <a:spcPts val="0"/>
              </a:spcBef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642055" indent="-197555" algn="ctr">
              <a:spcBef>
                <a:spcPts val="0"/>
              </a:spcBef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864305" indent="-197555" algn="ctr">
              <a:spcBef>
                <a:spcPts val="0"/>
              </a:spcBef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086555" indent="-197555" algn="ctr">
              <a:spcBef>
                <a:spcPts val="0"/>
              </a:spcBef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2416969" y="3000177"/>
            <a:ext cx="7358064" cy="4826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Helvetica Light"/>
                <a:sym typeface="Helvetica Light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2332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0216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0448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8910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AF30-4B06-4C23-B2FB-2C6EE78F5DF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5068-AEB1-43C7-80B0-FBBE8D22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67577" y="1776550"/>
            <a:ext cx="6180199" cy="3037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52585"/>
            <a:ext cx="12192000" cy="1005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logo_W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33" y="6222095"/>
            <a:ext cx="2691328" cy="360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6293" y="5099562"/>
            <a:ext cx="773281" cy="1483863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441135" y="656946"/>
            <a:ext cx="10972800" cy="762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sz="48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ts val="2880"/>
        </a:lnSpc>
        <a:spcBef>
          <a:spcPts val="0"/>
        </a:spcBef>
        <a:spcAft>
          <a:spcPts val="1200"/>
        </a:spcAft>
        <a:buClr>
          <a:srgbClr val="A27E55"/>
        </a:buClr>
        <a:buFont typeface="Wingdings" charset="2"/>
        <a:buNone/>
        <a:defRPr sz="24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502907" indent="-228594" algn="l" defTabSz="457189" rtl="0" eaLnBrk="1" latinLnBrk="0" hangingPunct="1">
        <a:lnSpc>
          <a:spcPts val="2280"/>
        </a:lnSpc>
        <a:spcBef>
          <a:spcPts val="0"/>
        </a:spcBef>
        <a:spcAft>
          <a:spcPts val="1200"/>
        </a:spcAft>
        <a:buClr>
          <a:srgbClr val="A27E55"/>
        </a:buClr>
        <a:buFont typeface="Wingdings" charset="2"/>
        <a:buChar char="§"/>
        <a:defRPr sz="20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685783" indent="-164588" algn="l" defTabSz="457189" rtl="0" eaLnBrk="1" latinLnBrk="0" hangingPunct="1">
        <a:lnSpc>
          <a:spcPts val="2080"/>
        </a:lnSpc>
        <a:spcBef>
          <a:spcPts val="0"/>
        </a:spcBef>
        <a:spcAft>
          <a:spcPts val="600"/>
        </a:spcAft>
        <a:buClr>
          <a:srgbClr val="A27E55"/>
        </a:buClr>
        <a:buFont typeface="Wingdings" charset="2"/>
        <a:buChar char="§"/>
        <a:defRPr sz="1867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923521" indent="-192019" algn="l" defTabSz="457189" rtl="0" eaLnBrk="1" latinLnBrk="0" hangingPunct="1">
        <a:lnSpc>
          <a:spcPts val="1980"/>
        </a:lnSpc>
        <a:spcBef>
          <a:spcPts val="0"/>
        </a:spcBef>
        <a:spcAft>
          <a:spcPts val="600"/>
        </a:spcAft>
        <a:buClr>
          <a:srgbClr val="A27E55"/>
        </a:buClr>
        <a:buFont typeface="Wingdings" charset="2"/>
        <a:buChar char="§"/>
        <a:defRPr sz="16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1197834" indent="-155444" algn="l" defTabSz="457189" rtl="0" eaLnBrk="1" latinLnBrk="0" hangingPunct="1">
        <a:lnSpc>
          <a:spcPts val="168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467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2285943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64928" y="6493724"/>
            <a:ext cx="6250164" cy="21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900"/>
              <a:t>University of Idaho </a:t>
            </a:r>
            <a:r>
              <a:rPr sz="900">
                <a:solidFill>
                  <a:srgbClr val="DCDEE0"/>
                </a:solidFill>
              </a:rPr>
              <a:t> |</a:t>
            </a:r>
            <a:r>
              <a:rPr sz="900"/>
              <a:t>  Brand platform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826683" y="979211"/>
            <a:ext cx="9753601" cy="124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805083" y="2229126"/>
            <a:ext cx="4775201" cy="438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967907" y="6505277"/>
            <a:ext cx="247257" cy="255588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normAutofit/>
          </a:bodyPr>
          <a:lstStyle>
            <a:lvl1pPr algn="ctr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98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20372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42597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64822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87047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109272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131497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153722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175947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1981729" marR="0" indent="-203729" algn="l" defTabSz="410765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7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8694" y="12123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Budget and Finance Update – Fall 2017</a:t>
            </a:r>
          </a:p>
          <a:p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Please ask questions as we go – don’t feel obligated to wait until the end of the presentation!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88" y="164577"/>
            <a:ext cx="10972800" cy="76211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general education trends – which revenue source is growing in importance in financing university activities?</a:t>
            </a:r>
            <a:endParaRPr lang="en-US" sz="2400" b="1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0" y="1373869"/>
            <a:ext cx="7978775" cy="4464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891" y="4155790"/>
            <a:ext cx="1602769" cy="1175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8853" y="3884623"/>
            <a:ext cx="1592495" cy="1447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3739793" y="5763258"/>
            <a:ext cx="3359650" cy="82247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5564886" y="5800923"/>
            <a:ext cx="3359650" cy="87727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Budget vs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revenue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vs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cash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What’s the difference?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What really matters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?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Budget = spending authority on a shared fund like Gen Ed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What happens to unspent Gen Ed budget balances?</a:t>
            </a:r>
          </a:p>
          <a:p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What is carryforward authority?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Revenue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budget and variability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How do we set the state appropriations budget?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How do we set the student tuition budget?</a:t>
            </a:r>
          </a:p>
          <a:p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State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appropriations – annual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budget variance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is essentially zero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Student tuition – annual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budget variance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is…well…greater than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zero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849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Enrollment – The October Surprise – What does this have to do with the Gen Ed fund???</a:t>
            </a:r>
            <a:endParaRPr lang="en-US" sz="2400" b="1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62" y="794583"/>
            <a:ext cx="6792799" cy="49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Tuition Collections – The October Surprise – $2.1M Shortfall for FY18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602" y="1221740"/>
            <a:ext cx="6720401" cy="43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What </a:t>
            </a:r>
            <a:r>
              <a:rPr lang="en-US" b="1" u="sng" dirty="0">
                <a:latin typeface="Calibri" charset="0"/>
                <a:ea typeface="Calibri" charset="0"/>
                <a:cs typeface="Times New Roman" charset="0"/>
              </a:rPr>
              <a:t>should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happen when tuition collections fall short of the budgeted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amount?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What </a:t>
            </a:r>
            <a:r>
              <a:rPr lang="en-US" b="1" u="sng" dirty="0" smtClean="0">
                <a:latin typeface="Calibri" charset="0"/>
                <a:ea typeface="Calibri" charset="0"/>
                <a:cs typeface="Times New Roman" charset="0"/>
              </a:rPr>
              <a:t>actually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happens when tuition collections fall short of the budgeted amount?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Whose problem is a tuition collection shortfall?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Who </a:t>
            </a:r>
            <a:r>
              <a:rPr lang="en-US" b="1" u="sng" dirty="0" smtClean="0">
                <a:latin typeface="Calibri" charset="0"/>
                <a:ea typeface="Calibri" charset="0"/>
                <a:cs typeface="Times New Roman" charset="0"/>
              </a:rPr>
              <a:t>should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cover a tuition collection shortfall?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Who </a:t>
            </a:r>
            <a:r>
              <a:rPr lang="en-US" b="1" u="sng" dirty="0" smtClean="0">
                <a:latin typeface="Calibri" charset="0"/>
                <a:ea typeface="Calibri" charset="0"/>
                <a:cs typeface="Times New Roman" charset="0"/>
              </a:rPr>
              <a:t>has been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covering tuition collection shortfalls for the last decade?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Enter the Central Reserve (a Gen Ed fund belonging to “the Center”)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What happens when you combine unit carryforward authority with central tuition collection shortfalls?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What is the cumulative impact of this policy over the last decade?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$12.4M cumulative shortfall means an effective transfer of $12.4M from the center to the units.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71" y="3186210"/>
            <a:ext cx="1883454" cy="1412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 rot="20784772">
            <a:off x="7699872" y="4052237"/>
            <a:ext cx="1172955" cy="5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74369"/>
              </p:ext>
            </p:extLst>
          </p:nvPr>
        </p:nvGraphicFramePr>
        <p:xfrm>
          <a:off x="2535125" y="1054635"/>
          <a:ext cx="6515756" cy="4423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866">
                  <a:extLst>
                    <a:ext uri="{9D8B030D-6E8A-4147-A177-3AD203B41FA5}">
                      <a16:colId xmlns="" xmlns:a16="http://schemas.microsoft.com/office/drawing/2014/main" val="2447700227"/>
                    </a:ext>
                  </a:extLst>
                </a:gridCol>
                <a:gridCol w="847578">
                  <a:extLst>
                    <a:ext uri="{9D8B030D-6E8A-4147-A177-3AD203B41FA5}">
                      <a16:colId xmlns="" xmlns:a16="http://schemas.microsoft.com/office/drawing/2014/main" val="2582207218"/>
                    </a:ext>
                  </a:extLst>
                </a:gridCol>
                <a:gridCol w="847578">
                  <a:extLst>
                    <a:ext uri="{9D8B030D-6E8A-4147-A177-3AD203B41FA5}">
                      <a16:colId xmlns="" xmlns:a16="http://schemas.microsoft.com/office/drawing/2014/main" val="1242735812"/>
                    </a:ext>
                  </a:extLst>
                </a:gridCol>
                <a:gridCol w="847578">
                  <a:extLst>
                    <a:ext uri="{9D8B030D-6E8A-4147-A177-3AD203B41FA5}">
                      <a16:colId xmlns="" xmlns:a16="http://schemas.microsoft.com/office/drawing/2014/main" val="2700925838"/>
                    </a:ext>
                  </a:extLst>
                </a:gridCol>
                <a:gridCol w="847578">
                  <a:extLst>
                    <a:ext uri="{9D8B030D-6E8A-4147-A177-3AD203B41FA5}">
                      <a16:colId xmlns="" xmlns:a16="http://schemas.microsoft.com/office/drawing/2014/main" val="852492363"/>
                    </a:ext>
                  </a:extLst>
                </a:gridCol>
                <a:gridCol w="847578">
                  <a:extLst>
                    <a:ext uri="{9D8B030D-6E8A-4147-A177-3AD203B41FA5}">
                      <a16:colId xmlns="" xmlns:a16="http://schemas.microsoft.com/office/drawing/2014/main" val="149337107"/>
                    </a:ext>
                  </a:extLst>
                </a:gridCol>
              </a:tblGrid>
              <a:tr h="27584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GEN ED BUDGET - SIMPLIFIED EXAMPLE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762110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55383376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Budget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Actual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Variance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94287743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State Appropriations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698263955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Student Tuition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800455035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737807160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876385603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Expenses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349663454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Dept Biology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953514722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Payroll Office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120010706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Provost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35498610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Dept Business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76344792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Human Resources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456674651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432412573"/>
                  </a:ext>
                </a:extLst>
              </a:tr>
              <a:tr h="2758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05132807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Surplus/Deficit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???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870137834"/>
                  </a:ext>
                </a:extLst>
              </a:tr>
            </a:tbl>
          </a:graphicData>
        </a:graphic>
      </p:graphicFrame>
      <p:sp>
        <p:nvSpPr>
          <p:cNvPr id="12" name="Right Brace 11"/>
          <p:cNvSpPr/>
          <p:nvPr/>
        </p:nvSpPr>
        <p:spPr>
          <a:xfrm>
            <a:off x="9106164" y="1910206"/>
            <a:ext cx="146618" cy="7945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4717" y="2153608"/>
            <a:ext cx="211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happens to this?</a:t>
            </a:r>
            <a:endParaRPr lang="en-US" sz="1400" dirty="0"/>
          </a:p>
        </p:txBody>
      </p:sp>
      <p:sp>
        <p:nvSpPr>
          <p:cNvPr id="14" name="Right Brace 13"/>
          <p:cNvSpPr/>
          <p:nvPr/>
        </p:nvSpPr>
        <p:spPr>
          <a:xfrm>
            <a:off x="9106164" y="3266151"/>
            <a:ext cx="146618" cy="16526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64717" y="3908940"/>
            <a:ext cx="242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owns these balances?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51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Central Reserves vs Unit Reserves – What it Actually Looks Like Today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97" y="1341731"/>
            <a:ext cx="8466206" cy="45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Times New Roman" charset="0"/>
              </a:rPr>
              <a:t>Central Reserves vs Unit Reserves – What </a:t>
            </a:r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it Would Have Looked Like If…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20" y="1304012"/>
            <a:ext cx="7856159" cy="45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Central Reserves vs Unit Reserves – Which approach is best for U of I?</a:t>
            </a:r>
          </a:p>
          <a:p>
            <a:r>
              <a:rPr lang="en-US" sz="2000" i="1" dirty="0" smtClean="0">
                <a:latin typeface="Calibri" charset="0"/>
                <a:ea typeface="Calibri" charset="0"/>
                <a:cs typeface="Times New Roman" charset="0"/>
              </a:rPr>
              <a:t>Perhaps somewhere in the middle of these two extremes?</a:t>
            </a:r>
            <a:endParaRPr lang="en-US" sz="2000" i="1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78" y="1538358"/>
            <a:ext cx="5524001" cy="3198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85" y="1538358"/>
            <a:ext cx="6004193" cy="31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1" y="386665"/>
            <a:ext cx="5630238" cy="62504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7235" y="402077"/>
            <a:ext cx="5784351" cy="10363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Education Year-End Balances: 7-Year Trend  (FY2010 – FY2017)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1348" y="1797979"/>
            <a:ext cx="5322014" cy="43507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 average, all Units across campus experienced an 89% increase in Gen Ed year-end balances, while…</a:t>
            </a:r>
          </a:p>
          <a:p>
            <a:r>
              <a:rPr lang="en-US" sz="2000" dirty="0" smtClean="0"/>
              <a:t>Central University reserves decreased by 85%</a:t>
            </a:r>
          </a:p>
          <a:p>
            <a:r>
              <a:rPr lang="en-US" sz="2000" dirty="0" smtClean="0"/>
              <a:t>At the end of FY2017, Central reserves were equal to only 0.2% of the total FY18 Gen Ed revenues</a:t>
            </a:r>
          </a:p>
          <a:p>
            <a:r>
              <a:rPr lang="en-US" sz="2000" dirty="0" smtClean="0"/>
              <a:t>Overall Gen Ed balances = 14% of FY18 Gen Ed revenues</a:t>
            </a:r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7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797630"/>
            <a:ext cx="7314773" cy="4952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79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Provost and SEM have offered to cover the $2.1M shortfall from their carryforward balances.  But this is a one-time fix, and we can’t keep doing this in the future.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This solves the problem for one year only (FY18), and keeps us from having to cut budgets in a time when we are trying to invest in people and programs in order to grow enrollment.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At the same time, it creates a challenge and an opportunity.  Absent significant growth and/or right-sizing budget cuts, we’ll face a similar tuition collection shortfall at this same time next year.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What can we do to redesign our accounting systems and budget policies to encourage us to shift our thinking from a group of confederated units to a single university?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Without a change, we’ll continually run from fiscal crisis to fiscal crisis.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Current policies and practices create the need for things like gainsharing, and impose opportunity costs on the institution.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If we each continue to stare at our own small piles of cash, the University will never have the resources it needs to effect change.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The current financial structure sets us up for conflict, implies disparity, encourages silo mentality, does not support university-wide thinking.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With the Chart of Accounts project going live for FY19, we have an opportunity to redesign business practices and budget policies to support a university-wide mindset.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We need an increase in financial transparency, and we want to involve you in the conversation about achieving long-term viability.  Let’s work together to develop a path forward.  Otherwise, we’ll simply continue to run from fiscal crisis to fiscal crisis.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27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Who should we involve in the conversation?  Who should be represented on a committee?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What current financial policies, practices, and processes should be considered?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How long should a committee need to complete this work?  When should a change be implemented?</a:t>
            </a:r>
          </a:p>
          <a:p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Have we missed anything?  What else should we consider?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 – sli.do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898" y="3990695"/>
            <a:ext cx="5753528" cy="7598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5358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SLI.DO  Event #J331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29252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4533" y="1304542"/>
            <a:ext cx="98266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What is it?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Who owns it?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Who finances/supports it?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Who manages it?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What is it used for?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How can it be spent?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How much is it?</a:t>
            </a:r>
          </a:p>
          <a:p>
            <a:endParaRPr lang="en-US" b="1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One-to-many relationship (a shared fund)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46" y="1630608"/>
            <a:ext cx="3481308" cy="2829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8339" y="2200781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6088" y="2200781"/>
            <a:ext cx="269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Appropriations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061197" y="2385447"/>
            <a:ext cx="2017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 flipV="1">
            <a:off x="7929004" y="2384782"/>
            <a:ext cx="21006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0704" y="4787733"/>
            <a:ext cx="273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 Ed Revenue Budgets</a:t>
            </a:r>
          </a:p>
          <a:p>
            <a:pPr algn="ctr"/>
            <a:r>
              <a:rPr lang="en-US" dirty="0" smtClean="0"/>
              <a:t>(Central Oversight)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6073139" y="4582192"/>
            <a:ext cx="45719" cy="205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011"/>
            <a:ext cx="12192000" cy="182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333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552" y="592970"/>
            <a:ext cx="99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Times New Roman" charset="0"/>
              </a:rPr>
              <a:t>The General Education Fund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6734" y="4787733"/>
            <a:ext cx="287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 Ed Expense Budgets</a:t>
            </a:r>
          </a:p>
          <a:p>
            <a:pPr algn="ctr"/>
            <a:r>
              <a:rPr lang="en-US" dirty="0" smtClean="0"/>
              <a:t>(Unit Oversight)</a:t>
            </a:r>
          </a:p>
          <a:p>
            <a:pPr algn="ctr"/>
            <a:r>
              <a:rPr lang="en-US" dirty="0" smtClean="0"/>
              <a:t>Tuition or Appropriations???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6073139" y="4582192"/>
            <a:ext cx="45719" cy="205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97" y="1302913"/>
            <a:ext cx="4247599" cy="31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88" y="164577"/>
            <a:ext cx="10972800" cy="762119"/>
          </a:xfrm>
        </p:spPr>
        <p:txBody>
          <a:bodyPr/>
          <a:lstStyle/>
          <a:p>
            <a:pPr defTabSz="914400"/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FY18 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General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Education 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Revenue Budget (Projection Made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in 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April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86428"/>
              </p:ext>
            </p:extLst>
          </p:nvPr>
        </p:nvGraphicFramePr>
        <p:xfrm>
          <a:off x="503434" y="1972639"/>
          <a:ext cx="4116693" cy="200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4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Source</a:t>
                      </a:r>
                      <a:endParaRPr lang="en-US" sz="1400" b="1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solidFill>
                            <a:srgbClr val="8C6E43"/>
                          </a:solidFill>
                          <a:effectLst/>
                        </a:rPr>
                        <a:t> Total </a:t>
                      </a:r>
                      <a:endParaRPr lang="en-US" sz="1400" b="1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State General Fund - Base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$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90,696,100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State General Fund - One Time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735,000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Land Grant Endowment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8C6E43"/>
                          </a:solidFill>
                          <a:effectLst/>
                        </a:rPr>
                        <a:t>        10,099,200 </a:t>
                      </a:r>
                      <a:endParaRPr lang="en-US" sz="1400" b="0" i="0" u="none" strike="noStrike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Tuition &amp; Fees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solidFill>
                            <a:srgbClr val="8C6E43"/>
                          </a:solidFill>
                          <a:effectLst/>
                        </a:rPr>
                        <a:t>        </a:t>
                      </a:r>
                      <a:r>
                        <a:rPr lang="en-US" sz="1400" u="sng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74,369,700 </a:t>
                      </a:r>
                      <a:endParaRPr lang="en-US" sz="1400" b="0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8C6E43"/>
                          </a:solidFill>
                          <a:effectLst/>
                        </a:rPr>
                        <a:t>Total General Education</a:t>
                      </a:r>
                      <a:endParaRPr lang="en-US" sz="1400" b="1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8C6E43"/>
                          </a:solidFill>
                          <a:effectLst/>
                        </a:rPr>
                        <a:t> $  </a:t>
                      </a:r>
                      <a:r>
                        <a:rPr lang="en-US" sz="1400" b="1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175,900,000</a:t>
                      </a:r>
                      <a:endParaRPr lang="en-US" sz="1400" b="1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659971"/>
              </p:ext>
            </p:extLst>
          </p:nvPr>
        </p:nvGraphicFramePr>
        <p:xfrm>
          <a:off x="5103446" y="683360"/>
          <a:ext cx="6705601" cy="516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5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88" y="164577"/>
            <a:ext cx="10972800" cy="762119"/>
          </a:xfrm>
        </p:spPr>
        <p:txBody>
          <a:bodyPr/>
          <a:lstStyle/>
          <a:p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FY18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G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eneral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ducation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xpense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B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udget (Authority to Spend as of July 1)</a:t>
            </a:r>
            <a:b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16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By Natural </a:t>
            </a:r>
            <a:r>
              <a:rPr lang="en-US" sz="16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C</a:t>
            </a:r>
            <a:r>
              <a:rPr lang="en-US" sz="16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lassification</a:t>
            </a:r>
            <a:endParaRPr lang="en-US" sz="1600" b="1" cap="none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37840"/>
              </p:ext>
            </p:extLst>
          </p:nvPr>
        </p:nvGraphicFramePr>
        <p:xfrm>
          <a:off x="698643" y="1910992"/>
          <a:ext cx="3673976" cy="1792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4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8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solidFill>
                            <a:srgbClr val="8C6E43"/>
                          </a:solidFill>
                          <a:effectLst/>
                        </a:rPr>
                        <a:t>Cost Category</a:t>
                      </a:r>
                      <a:endParaRPr lang="en-US" sz="1400" b="1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solidFill>
                            <a:srgbClr val="8C6E43"/>
                          </a:solidFill>
                          <a:effectLst/>
                        </a:rPr>
                        <a:t> Total </a:t>
                      </a:r>
                      <a:endParaRPr lang="en-US" sz="1400" b="1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Salaries &amp; Benefits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$   136,146,102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Operating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32,215,939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One-Time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      735,000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Capital Outlay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solidFill>
                            <a:srgbClr val="8C6E43"/>
                          </a:solidFill>
                          <a:effectLst/>
                        </a:rPr>
                        <a:t>          6,802,959 </a:t>
                      </a:r>
                      <a:endParaRPr lang="en-US" sz="1400" b="0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1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$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  </a:t>
                      </a:r>
                      <a:r>
                        <a:rPr lang="en-US" sz="1400" b="1" u="none" strike="noStrike" dirty="0">
                          <a:solidFill>
                            <a:srgbClr val="8C6E43"/>
                          </a:solidFill>
                          <a:effectLst/>
                        </a:rPr>
                        <a:t>175,900,000</a:t>
                      </a:r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966722"/>
              </p:ext>
            </p:extLst>
          </p:nvPr>
        </p:nvGraphicFramePr>
        <p:xfrm>
          <a:off x="4890552" y="1052993"/>
          <a:ext cx="6980608" cy="461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2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88" y="164577"/>
            <a:ext cx="10972800" cy="762119"/>
          </a:xfrm>
        </p:spPr>
        <p:txBody>
          <a:bodyPr/>
          <a:lstStyle/>
          <a:p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FY18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G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eneral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ducation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E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xpense </a:t>
            </a:r>
            <a:r>
              <a:rPr lang="en-US" sz="24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B</a:t>
            </a:r>
            <a: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udget (Authority to Spend as of July 1)</a:t>
            </a:r>
            <a:br>
              <a:rPr lang="en-US" sz="24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16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B</a:t>
            </a:r>
            <a:r>
              <a:rPr lang="en-US" sz="16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y Functional </a:t>
            </a:r>
            <a:r>
              <a:rPr lang="en-US" sz="1600" b="1" cap="none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C</a:t>
            </a:r>
            <a:r>
              <a:rPr lang="en-US" sz="1600" b="1" cap="none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lassification</a:t>
            </a:r>
            <a:endParaRPr lang="en-US" sz="1600" b="1" cap="none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12910"/>
              </p:ext>
            </p:extLst>
          </p:nvPr>
        </p:nvGraphicFramePr>
        <p:xfrm>
          <a:off x="539262" y="1688817"/>
          <a:ext cx="4212492" cy="311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5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solidFill>
                            <a:srgbClr val="8C6E43"/>
                          </a:solidFill>
                          <a:effectLst/>
                        </a:rPr>
                        <a:t>Program</a:t>
                      </a:r>
                      <a:endParaRPr lang="en-US" sz="1400" b="1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solidFill>
                            <a:srgbClr val="8C6E43"/>
                          </a:solidFill>
                          <a:effectLst/>
                        </a:rPr>
                        <a:t> Total </a:t>
                      </a:r>
                      <a:endParaRPr lang="en-US" sz="1400" b="1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Institutional Support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$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32,345,602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8C6E43"/>
                          </a:solidFill>
                          <a:effectLst/>
                        </a:rPr>
                        <a:t>Instruction</a:t>
                      </a:r>
                      <a:endParaRPr lang="en-US" sz="1400" b="0" i="0" u="none" strike="noStrike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72,034,153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Academic Support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12,061,513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8C6E43"/>
                          </a:solidFill>
                          <a:effectLst/>
                        </a:rPr>
                        <a:t>One-Time</a:t>
                      </a:r>
                      <a:endParaRPr lang="en-US" sz="1400" b="0" i="0" u="none" strike="noStrike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735,000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Research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9,216,196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8C6E43"/>
                          </a:solidFill>
                          <a:effectLst/>
                        </a:rPr>
                        <a:t>Library</a:t>
                      </a:r>
                      <a:endParaRPr lang="en-US" sz="1400" b="0" i="0" u="none" strike="noStrike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10,208,012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8C6E43"/>
                          </a:solidFill>
                          <a:effectLst/>
                        </a:rPr>
                        <a:t>Auxiliary Enterprises (Athletics)</a:t>
                      </a:r>
                      <a:endParaRPr lang="en-US" sz="1400" b="0" i="0" u="none" strike="noStrike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4,352,000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Public Service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      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181,626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Student Services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        </a:t>
                      </a:r>
                      <a:r>
                        <a:rPr lang="en-US" sz="1400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10,530,140 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8C6E43"/>
                          </a:solidFill>
                          <a:effectLst/>
                        </a:rPr>
                        <a:t>Physical Plant</a:t>
                      </a:r>
                      <a:endParaRPr lang="en-US" sz="1400" b="0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85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solidFill>
                            <a:srgbClr val="8C6E43"/>
                          </a:solidFill>
                          <a:effectLst/>
                        </a:rPr>
                        <a:t>        </a:t>
                      </a:r>
                      <a:r>
                        <a:rPr lang="en-US" sz="1400" u="sng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24,235,758 </a:t>
                      </a:r>
                      <a:endParaRPr lang="en-US" sz="1400" b="0" i="0" u="sng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8C6E43"/>
                          </a:solidFill>
                          <a:effectLst/>
                        </a:rPr>
                        <a:t>Total General Education</a:t>
                      </a:r>
                      <a:endParaRPr lang="en-US" sz="1400" b="1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372" marR="10132" marT="101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8C6E43"/>
                          </a:solidFill>
                          <a:effectLst/>
                        </a:rPr>
                        <a:t> $  </a:t>
                      </a:r>
                      <a:r>
                        <a:rPr lang="en-US" sz="1400" b="1" u="none" strike="noStrike" dirty="0" smtClean="0">
                          <a:solidFill>
                            <a:srgbClr val="8C6E43"/>
                          </a:solidFill>
                          <a:effectLst/>
                        </a:rPr>
                        <a:t>175,900,000 </a:t>
                      </a:r>
                      <a:endParaRPr lang="en-US" sz="1400" b="1" i="0" u="none" strike="noStrike" dirty="0">
                        <a:solidFill>
                          <a:srgbClr val="8C6E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2" marR="10132" marT="101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568799"/>
              </p:ext>
            </p:extLst>
          </p:nvPr>
        </p:nvGraphicFramePr>
        <p:xfrm>
          <a:off x="5113099" y="803543"/>
          <a:ext cx="6902622" cy="487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6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88" y="164577"/>
            <a:ext cx="10972800" cy="76211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general education trends – which revenue source is growing in importance in financing university activities?</a:t>
            </a:r>
            <a:endParaRPr lang="en-US" sz="2400" b="1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31" y="1369107"/>
            <a:ext cx="5917914" cy="44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1006</Words>
  <Application>Microsoft Office PowerPoint</Application>
  <PresentationFormat>Widescreen</PresentationFormat>
  <Paragraphs>210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Helvetica Light</vt:lpstr>
      <vt:lpstr>Mr Eaves Mod OT Reg</vt:lpstr>
      <vt:lpstr>Rockwell</vt:lpstr>
      <vt:lpstr>Times New Roman</vt:lpstr>
      <vt:lpstr>Wingdings</vt:lpstr>
      <vt:lpstr>Office Theme</vt:lpstr>
      <vt:lpstr>Title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FY18 General Education Revenue Budget (Projection Made in April)</vt:lpstr>
      <vt:lpstr> FY18 General Education Expense Budget (Authority to Spend as of July 1) By Natural Classification</vt:lpstr>
      <vt:lpstr> FY18 General Education Expense Budget (Authority to Spend as of July 1) By Functional Classification</vt:lpstr>
      <vt:lpstr> general education trends – which revenue source is growing in importance in financing university activities?</vt:lpstr>
      <vt:lpstr> general education trends – which revenue source is growing in importance in financing university activities?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Education Year-End Balances: 7-Year Trend  (FY2010 – FY2017)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Gerry, Bobbi (bgerry@uidaho.edu)</dc:creator>
  <cp:lastModifiedBy>Campos, Linda (lcampos@uidaho.edu)</cp:lastModifiedBy>
  <cp:revision>149</cp:revision>
  <cp:lastPrinted>2017-12-11T20:21:13Z</cp:lastPrinted>
  <dcterms:created xsi:type="dcterms:W3CDTF">2017-06-27T15:08:49Z</dcterms:created>
  <dcterms:modified xsi:type="dcterms:W3CDTF">2017-12-12T18:19:09Z</dcterms:modified>
</cp:coreProperties>
</file>