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8"/>
  </p:notesMasterIdLst>
  <p:handoutMasterIdLst>
    <p:handoutMasterId r:id="rId39"/>
  </p:handoutMasterIdLst>
  <p:sldIdLst>
    <p:sldId id="691" r:id="rId3"/>
    <p:sldId id="692" r:id="rId4"/>
    <p:sldId id="693" r:id="rId5"/>
    <p:sldId id="694" r:id="rId6"/>
    <p:sldId id="695" r:id="rId7"/>
    <p:sldId id="306" r:id="rId8"/>
    <p:sldId id="322" r:id="rId9"/>
    <p:sldId id="548" r:id="rId10"/>
    <p:sldId id="653" r:id="rId11"/>
    <p:sldId id="655" r:id="rId12"/>
    <p:sldId id="656" r:id="rId13"/>
    <p:sldId id="483" r:id="rId14"/>
    <p:sldId id="408" r:id="rId15"/>
    <p:sldId id="659" r:id="rId16"/>
    <p:sldId id="335" r:id="rId17"/>
    <p:sldId id="546" r:id="rId18"/>
    <p:sldId id="518" r:id="rId19"/>
    <p:sldId id="660" r:id="rId20"/>
    <p:sldId id="519" r:id="rId21"/>
    <p:sldId id="661" r:id="rId22"/>
    <p:sldId id="543" r:id="rId23"/>
    <p:sldId id="544" r:id="rId24"/>
    <p:sldId id="545" r:id="rId25"/>
    <p:sldId id="560" r:id="rId26"/>
    <p:sldId id="521" r:id="rId27"/>
    <p:sldId id="662" r:id="rId28"/>
    <p:sldId id="577" r:id="rId29"/>
    <p:sldId id="666" r:id="rId30"/>
    <p:sldId id="672" r:id="rId31"/>
    <p:sldId id="671" r:id="rId32"/>
    <p:sldId id="670" r:id="rId33"/>
    <p:sldId id="667" r:id="rId34"/>
    <p:sldId id="668" r:id="rId35"/>
    <p:sldId id="669" r:id="rId36"/>
    <p:sldId id="696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FF"/>
    <a:srgbClr val="FFC000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B28B3690-553E-4DD0-8F8E-E84D79418012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76CA06FC-A2A0-4A13-B833-045AC9262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45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46991C39-7233-49B2-969B-30066210D09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888F9693-223E-4C6A-90FC-8325CCB3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8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F949C-DC3C-41DD-9FA5-2D19193BC180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5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9693-223E-4C6A-90FC-8325CCB3F3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99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68361-1F35-4837-9B49-57267C865592}" type="slidenum">
              <a:rPr lang="en-US"/>
              <a:pPr/>
              <a:t>13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3437" cy="3482975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17" tIns="44858" rIns="89717" bIns="44858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487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68361-1F35-4837-9B49-57267C865592}" type="slidenum">
              <a:rPr lang="en-US"/>
              <a:pPr/>
              <a:t>14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3437" cy="3482975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17" tIns="44858" rIns="89717" bIns="44858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284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9693-223E-4C6A-90FC-8325CCB3F3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5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237F1-3E25-4404-A5BE-98A3192015F4}" type="slidenum">
              <a:rPr lang="en-US"/>
              <a:pPr/>
              <a:t>16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68361-1F35-4837-9B49-57267C865592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3437" cy="3482975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17" tIns="44858" rIns="89717" bIns="44858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4607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68361-1F35-4837-9B49-57267C865592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3437" cy="3482975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17" tIns="44858" rIns="89717" bIns="44858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446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68361-1F35-4837-9B49-57267C865592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3437" cy="3482975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17" tIns="44858" rIns="89717" bIns="44858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7497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68361-1F35-4837-9B49-57267C865592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3437" cy="3482975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17" tIns="44858" rIns="89717" bIns="44858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9529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9693-223E-4C6A-90FC-8325CCB3F3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F949C-DC3C-41DD-9FA5-2D19193BC18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94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9693-223E-4C6A-90FC-8325CCB3F3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2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9693-223E-4C6A-90FC-8325CCB3F3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61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9693-223E-4C6A-90FC-8325CCB3F3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72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6D4381-D437-467A-8001-6F976F676D1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1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6D4381-D437-467A-8001-6F976F676D1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92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9693-223E-4C6A-90FC-8325CCB3F31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8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9DB1-96AC-4D63-90BD-E767E054F0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3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F949C-DC3C-41DD-9FA5-2D19193BC180}" type="slidenum">
              <a:rPr lang="en-US"/>
              <a:pPr/>
              <a:t>6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4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F949C-DC3C-41DD-9FA5-2D19193BC180}" type="slidenum">
              <a:rPr lang="en-US"/>
              <a:pPr/>
              <a:t>7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3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F949C-DC3C-41DD-9FA5-2D19193BC180}" type="slidenum">
              <a:rPr lang="en-US"/>
              <a:pPr/>
              <a:t>8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9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237F1-3E25-4404-A5BE-98A3192015F4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2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237F1-3E25-4404-A5BE-98A3192015F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21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237F1-3E25-4404-A5BE-98A3192015F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7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6D89-D9B9-4217-97D1-82045EBB299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BE2E-B9F9-43C6-91E9-EDE17240B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6D89-D9B9-4217-97D1-82045EBB299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BE2E-B9F9-43C6-91E9-EDE17240B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6D89-D9B9-4217-97D1-82045EBB299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BE2E-B9F9-43C6-91E9-EDE17240B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3DDB0-5BA3-49DF-B48D-6491305593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68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3F6E-0139-4E05-846A-6C13C1400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5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6036A-6677-403F-A250-B34975BE88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8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5EF1D-1E61-43AA-BDE2-BC0579708B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43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F395E-948D-403D-AD16-AB49C7369E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32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C721D-7762-47E0-90AB-6FC24BA02A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26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73E4C-326D-4E91-B693-4E8265BEFB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33550-40A5-4531-BEEE-0A43E80A5A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6D89-D9B9-4217-97D1-82045EBB299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BE2E-B9F9-43C6-91E9-EDE17240B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B6DF5-4700-4F1B-8861-51C553A19E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90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C49CE-D796-43FE-B41F-F47D0274D3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8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4AC5A-AEE2-407D-96F2-F2714141D3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3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6D89-D9B9-4217-97D1-82045EBB299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BE2E-B9F9-43C6-91E9-EDE17240B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6D89-D9B9-4217-97D1-82045EBB299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BE2E-B9F9-43C6-91E9-EDE17240B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6D89-D9B9-4217-97D1-82045EBB299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BE2E-B9F9-43C6-91E9-EDE17240B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6D89-D9B9-4217-97D1-82045EBB299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BE2E-B9F9-43C6-91E9-EDE17240B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6D89-D9B9-4217-97D1-82045EBB299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BE2E-B9F9-43C6-91E9-EDE17240B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6D89-D9B9-4217-97D1-82045EBB299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BE2E-B9F9-43C6-91E9-EDE17240B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6D89-D9B9-4217-97D1-82045EBB299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BE2E-B9F9-43C6-91E9-EDE17240B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46D89-D9B9-4217-97D1-82045EBB299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BE2E-B9F9-43C6-91E9-EDE17240B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A2CB6F-F97D-4D30-83B4-96961F1B585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9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7FA2-4C86-44F5-8424-A1C3C723377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05800" cy="584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C0504D"/>
                </a:solidFill>
                <a:latin typeface="Times New Roman" charset="0"/>
              </a:rPr>
              <a:t>Cost of Potato Production in Idaho Project</a:t>
            </a:r>
            <a:endParaRPr lang="en-US" altLang="en-US" sz="3200" dirty="0">
              <a:solidFill>
                <a:srgbClr val="C0504D"/>
              </a:solidFill>
              <a:latin typeface="Times New Roman" charset="0"/>
            </a:endParaRPr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228600" y="914400"/>
            <a:ext cx="86868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>
              <a:spcBef>
                <a:spcPct val="20000"/>
              </a:spcBef>
            </a:pPr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1066800"/>
            <a:ext cx="8610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lang="en-US" sz="28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Objective 1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Collect data annually from input suppliers, and as necessary equipment dealers and potato growers.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231571"/>
            <a:ext cx="86106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lang="en-US" sz="28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Objective 2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Revise &amp; update existing potato costs &amp; returns estimates to reflect current input costs and production practices.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3733800"/>
            <a:ext cx="86106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lang="en-US" sz="28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Objective 3.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 develop cost of production estimates for new varieties or new or proposed production systems as needed or as requested.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07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autoUpdateAnimBg="0"/>
      <p:bldP spid="6" grpId="0" autoUpdateAnimBg="0"/>
      <p:bldP spid="7" grpId="0" autoUpdateAnimBg="0"/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9FA1-46C5-44A0-9CB6-233330680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9042" name="Text Box 2"/>
          <p:cNvSpPr txBox="1">
            <a:spLocks noChangeArrowheads="1"/>
          </p:cNvSpPr>
          <p:nvPr/>
        </p:nvSpPr>
        <p:spPr bwMode="auto">
          <a:xfrm>
            <a:off x="914400" y="330883"/>
            <a:ext cx="7086600" cy="64633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C00000"/>
                </a:solidFill>
                <a:latin typeface="Times New Roman" charset="0"/>
              </a:rPr>
              <a:t>Budget Changes: 2015</a:t>
            </a:r>
            <a:endParaRPr lang="en-US" altLang="en-US" sz="36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99045" name="Rectangle 5"/>
          <p:cNvSpPr>
            <a:spLocks noChangeArrowheads="1"/>
          </p:cNvSpPr>
          <p:nvPr/>
        </p:nvSpPr>
        <p:spPr bwMode="auto">
          <a:xfrm>
            <a:off x="152401" y="1219200"/>
            <a:ext cx="8719458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200" u="sng" dirty="0" smtClean="0"/>
              <a:t>Southcentral Idaho: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Foliar Fungicides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Increased applications from 5 to 7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Increased products applied from 7 to 8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Foliar Insecticides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Increased applications from </a:t>
            </a:r>
            <a:r>
              <a:rPr lang="en-US" sz="2200" dirty="0" smtClean="0">
                <a:solidFill>
                  <a:srgbClr val="FF0000"/>
                </a:solidFill>
              </a:rPr>
              <a:t>4 </a:t>
            </a:r>
            <a:r>
              <a:rPr lang="en-US" sz="2200" dirty="0" smtClean="0"/>
              <a:t>to 7 (correction to p. 10 &amp; 3x in Appendix B for </a:t>
            </a:r>
            <a:r>
              <a:rPr lang="en-US" sz="2200" dirty="0" err="1" smtClean="0"/>
              <a:t>Agri-Mek</a:t>
            </a:r>
            <a:r>
              <a:rPr lang="en-US" sz="2200" dirty="0" smtClean="0"/>
              <a:t>)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Increased products from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4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/>
              <a:t>to 7 (correction to p. 10 &amp; 3x in Appendix B for </a:t>
            </a:r>
            <a:r>
              <a:rPr lang="en-US" sz="2200" dirty="0" err="1" smtClean="0"/>
              <a:t>Agri-Mek</a:t>
            </a:r>
            <a:r>
              <a:rPr lang="en-US" sz="2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58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9FA1-46C5-44A0-9CB6-233330680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9042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086600" cy="64633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C00000"/>
                </a:solidFill>
                <a:latin typeface="Times New Roman" charset="0"/>
              </a:rPr>
              <a:t>Budget Changes: 2015</a:t>
            </a:r>
            <a:endParaRPr lang="en-US" altLang="en-US" sz="36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99045" name="Rectangle 5"/>
          <p:cNvSpPr>
            <a:spLocks noChangeArrowheads="1"/>
          </p:cNvSpPr>
          <p:nvPr/>
        </p:nvSpPr>
        <p:spPr bwMode="auto">
          <a:xfrm>
            <a:off x="228601" y="1219200"/>
            <a:ext cx="8643257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200" u="sng" dirty="0" smtClean="0"/>
              <a:t>Eastern Idaho - South: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Foliar Fungicides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Increased applications from 5 to 6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Increased products applied from 7 to 8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Foliar Insecticides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Increased applications from 3 to 4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Increased products from 3 to 4</a:t>
            </a:r>
          </a:p>
        </p:txBody>
      </p:sp>
    </p:spTree>
    <p:extLst>
      <p:ext uri="{BB962C8B-B14F-4D97-AF65-F5344CB8AC3E}">
        <p14:creationId xmlns:p14="http://schemas.microsoft.com/office/powerpoint/2010/main" val="21032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much did it cost to grow, harvest and sort potatoes in 2015?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93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336907"/>
              </p:ext>
            </p:extLst>
          </p:nvPr>
        </p:nvGraphicFramePr>
        <p:xfrm>
          <a:off x="380999" y="523927"/>
          <a:ext cx="8229601" cy="5382260"/>
        </p:xfrm>
        <a:graphic>
          <a:graphicData uri="http://schemas.openxmlformats.org/drawingml/2006/table">
            <a:tbl>
              <a:tblPr/>
              <a:tblGrid>
                <a:gridCol w="2971800"/>
                <a:gridCol w="1752600"/>
                <a:gridCol w="1371600"/>
                <a:gridCol w="2133601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Fumigated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Cost/ac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 Cwt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SWI – Operating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$2,511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$4.88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SCI – Operating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$2,228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$4.74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EI-S – Operating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$1,993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$4.34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SWI –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 charset="0"/>
                        </a:rPr>
                        <a:t>Ownership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 charset="0"/>
                        </a:rPr>
                        <a:t>$1,223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 charset="0"/>
                        </a:rPr>
                        <a:t>$2.37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SCI – Ownership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 charset="0"/>
                        </a:rPr>
                        <a:t>$1,073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 charset="0"/>
                        </a:rPr>
                        <a:t>$2.28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EI-S – Ownership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 charset="0"/>
                        </a:rPr>
                        <a:t>$938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 charset="0"/>
                        </a:rPr>
                        <a:t>$2.39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SWI – Total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$3,734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$7.25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SCI – Total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$3,301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$7.02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EI-S – Total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$2,931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$6.73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474664" y="-21065"/>
            <a:ext cx="813593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2015 Russet Burbank: Cost of Production</a:t>
            </a:r>
            <a:endParaRPr lang="en-US" sz="28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6019800"/>
            <a:ext cx="6781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Cost to grow, harvest &amp; sort. Table 11-A &amp; 11-B and 12-A &amp; 12-B.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93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12070"/>
              </p:ext>
            </p:extLst>
          </p:nvPr>
        </p:nvGraphicFramePr>
        <p:xfrm>
          <a:off x="380999" y="523927"/>
          <a:ext cx="8229601" cy="5382260"/>
        </p:xfrm>
        <a:graphic>
          <a:graphicData uri="http://schemas.openxmlformats.org/drawingml/2006/table">
            <a:tbl>
              <a:tblPr/>
              <a:tblGrid>
                <a:gridCol w="2971800"/>
                <a:gridCol w="1752600"/>
                <a:gridCol w="1371600"/>
                <a:gridCol w="2133601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Non-Fumigated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Cost/ac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 Cwt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SCI – Operating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$1,868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$4.40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EI-S – Operating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$1,669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385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$4.34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EI-N – Operating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$1,554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$4.32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SCI – Ownership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 charset="0"/>
                        </a:rPr>
                        <a:t>$1,061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 charset="0"/>
                        </a:rPr>
                        <a:t>$2.50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EI-S – Ownership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 charset="0"/>
                        </a:rPr>
                        <a:t>$930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 charset="0"/>
                        </a:rPr>
                        <a:t>$2.42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EI-N – Ownership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 charset="0"/>
                        </a:rPr>
                        <a:t>$818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 charset="0"/>
                        </a:rPr>
                        <a:t>$2.27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SCI – Total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$2,929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$6.90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EI-S – Total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$2,599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$6.76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EI-N – Total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$2,372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$6.59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474664" y="-21065"/>
            <a:ext cx="813593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2015 Russet Burbank: Cost of Production</a:t>
            </a:r>
            <a:endParaRPr lang="en-US" sz="28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6019800"/>
            <a:ext cx="6705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Cost to grow, harvest &amp; sort. Table 11-A &amp; 11-B and 12-A- and 12-B.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97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much did costs change in 2015?</a:t>
            </a:r>
            <a:endParaRPr lang="en-US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057400"/>
            <a:ext cx="82296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smtClean="0">
                <a:solidFill>
                  <a:srgbClr val="0000CC"/>
                </a:solidFill>
              </a:rPr>
              <a:t>It Depends: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smtClean="0">
                <a:solidFill>
                  <a:srgbClr val="0000CC"/>
                </a:solidFill>
              </a:rPr>
              <a:t>Region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smtClean="0">
                <a:solidFill>
                  <a:srgbClr val="0000CC"/>
                </a:solidFill>
              </a:rPr>
              <a:t>Acre vs. Cwt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smtClean="0">
                <a:solidFill>
                  <a:srgbClr val="0000CC"/>
                </a:solidFill>
              </a:rPr>
              <a:t>Which inputs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000" dirty="0" smtClean="0">
              <a:solidFill>
                <a:srgbClr val="0000CC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9FA1-46C5-44A0-9CB6-233330680D1F}" type="slidenum">
              <a:rPr lang="en-US"/>
              <a:pPr/>
              <a:t>16</a:t>
            </a:fld>
            <a:endParaRPr lang="en-US"/>
          </a:p>
        </p:txBody>
      </p:sp>
      <p:sp>
        <p:nvSpPr>
          <p:cNvPr id="59904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153400" cy="64633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 eaLnBrk="0" hangingPunct="0">
              <a:spcBef>
                <a:spcPct val="50000"/>
              </a:spcBef>
            </a:pPr>
            <a:r>
              <a:rPr lang="en-US" altLang="en-US" sz="3600" dirty="0" smtClean="0">
                <a:solidFill>
                  <a:schemeClr val="accent2"/>
                </a:solidFill>
                <a:latin typeface="Times New Roman" charset="0"/>
              </a:rPr>
              <a:t>Potato Cost Changes: 2014 to 2015</a:t>
            </a:r>
            <a:endParaRPr lang="en-US" altLang="en-US" sz="3600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599043" name="Rectangle 3"/>
          <p:cNvSpPr>
            <a:spLocks noChangeArrowheads="1"/>
          </p:cNvSpPr>
          <p:nvPr/>
        </p:nvSpPr>
        <p:spPr bwMode="auto">
          <a:xfrm>
            <a:off x="228600" y="1066800"/>
            <a:ext cx="3276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 Acre Changes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99044" name="Rectangle 4"/>
          <p:cNvSpPr>
            <a:spLocks noChangeArrowheads="1"/>
          </p:cNvSpPr>
          <p:nvPr/>
        </p:nvSpPr>
        <p:spPr bwMode="auto">
          <a:xfrm>
            <a:off x="0" y="1828800"/>
            <a:ext cx="4343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Total cost/acre: $ change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+$41 to +$101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99045" name="Rectangle 5"/>
          <p:cNvSpPr>
            <a:spLocks noChangeArrowheads="1"/>
          </p:cNvSpPr>
          <p:nvPr/>
        </p:nvSpPr>
        <p:spPr bwMode="auto">
          <a:xfrm>
            <a:off x="0" y="2971800"/>
            <a:ext cx="42672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Total cost/acre: % Change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.6% to +3.6%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24400" y="1905000"/>
            <a:ext cx="4419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 Total Cost/ Cwt $ change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$0.13 </a:t>
            </a:r>
            <a:r>
              <a:rPr lang="en-US" sz="2800" dirty="0" smtClean="0"/>
              <a:t>to </a:t>
            </a:r>
            <a:r>
              <a:rPr lang="en-US" sz="2800" dirty="0">
                <a:solidFill>
                  <a:srgbClr val="0000FF"/>
                </a:solidFill>
              </a:rPr>
              <a:t>+</a:t>
            </a:r>
            <a:r>
              <a:rPr lang="en-US" sz="2800" dirty="0" smtClean="0">
                <a:solidFill>
                  <a:srgbClr val="0000FF"/>
                </a:solidFill>
              </a:rPr>
              <a:t>$0.26</a:t>
            </a:r>
            <a:endParaRPr lang="en-US" sz="2800" dirty="0">
              <a:solidFill>
                <a:srgbClr val="0000FF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0" y="3124200"/>
            <a:ext cx="42672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Total cost/Cwt: % Change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-1.9%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to </a:t>
            </a:r>
            <a:r>
              <a:rPr lang="en-US" sz="2800" dirty="0" smtClean="0">
                <a:solidFill>
                  <a:srgbClr val="0000FF"/>
                </a:solidFill>
              </a:rPr>
              <a:t>+3.7%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600" y="4114800"/>
            <a:ext cx="8610600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Yield changes: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SWI	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-10 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cwt	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-1.9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%	*Adjusted RB Yield (Avg. -4%)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SCI	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+5 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cwt	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+1.1 to +1.2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%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SEI-S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+5 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cwt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+1.2 to +1.3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%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SEI-N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+5 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cwt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+1.3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%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724400" y="1143000"/>
            <a:ext cx="3276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 Cwt Changes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8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autoUpdateAnimBg="0"/>
      <p:bldP spid="599044" grpId="0" autoUpdateAnimBg="0"/>
      <p:bldP spid="599045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93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33187"/>
              </p:ext>
            </p:extLst>
          </p:nvPr>
        </p:nvGraphicFramePr>
        <p:xfrm>
          <a:off x="351630" y="512338"/>
          <a:ext cx="8229601" cy="5446502"/>
        </p:xfrm>
        <a:graphic>
          <a:graphicData uri="http://schemas.openxmlformats.org/drawingml/2006/table">
            <a:tbl>
              <a:tblPr/>
              <a:tblGrid>
                <a:gridCol w="2971800"/>
                <a:gridCol w="1477171"/>
                <a:gridCol w="1752600"/>
                <a:gridCol w="202803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Categories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SEI-S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2014 Operating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$2,457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$1,956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2015 Operating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$2,511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$2,228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%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+2.9%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+2.1%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+1.9%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2014 Ownership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$1,214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2015 Ownership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%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+0.7%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+3.7%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+3.0%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2014 Total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$3,671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$3,217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$2,867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2015 Total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$3,734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$3,301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$2,931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%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+1.7%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+2.6%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+2.2%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228600" y="-21770"/>
            <a:ext cx="876299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Idaho Fumigated RB Production Costs per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Acre </a:t>
            </a:r>
            <a:endParaRPr lang="en-US" sz="28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6019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to grow, harvest &amp; sort. Table 11-A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15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93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15865"/>
              </p:ext>
            </p:extLst>
          </p:nvPr>
        </p:nvGraphicFramePr>
        <p:xfrm>
          <a:off x="351630" y="512338"/>
          <a:ext cx="8229601" cy="5446502"/>
        </p:xfrm>
        <a:graphic>
          <a:graphicData uri="http://schemas.openxmlformats.org/drawingml/2006/table">
            <a:tbl>
              <a:tblPr/>
              <a:tblGrid>
                <a:gridCol w="2971800"/>
                <a:gridCol w="1477171"/>
                <a:gridCol w="1752600"/>
                <a:gridCol w="202803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Categories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SEI-S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SEI-N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2014 Operating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$1,803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$1,656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$1,508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2015 Operating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$1,669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$1,554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%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+3.6%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+0.8%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+3.1%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2014 Ownership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2015 Ownership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+28$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%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+3.5%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+3.1%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+2.9%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2014 Total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$2,828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$2,558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$2,303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2015 Total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$2,929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$2,599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$2,372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%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+3.6%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+1.6%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+3.0%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228600" y="-21770"/>
            <a:ext cx="876299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ID Non-Fumigated RB Production Costs per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Acre </a:t>
            </a:r>
            <a:endParaRPr lang="en-US" sz="28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6019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to grow, harvest &amp; sort. Table 11-B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59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93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995496"/>
              </p:ext>
            </p:extLst>
          </p:nvPr>
        </p:nvGraphicFramePr>
        <p:xfrm>
          <a:off x="351630" y="512338"/>
          <a:ext cx="8229601" cy="5431263"/>
        </p:xfrm>
        <a:graphic>
          <a:graphicData uri="http://schemas.openxmlformats.org/drawingml/2006/table">
            <a:tbl>
              <a:tblPr/>
              <a:tblGrid>
                <a:gridCol w="2971800"/>
                <a:gridCol w="1477171"/>
                <a:gridCol w="1752600"/>
                <a:gridCol w="202803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Categories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SEI-S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2014 Operating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2015 Operating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-$0.14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+4.3%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+1.1%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2014 Ownership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2015 Ownership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%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+2.6%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+2.2%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+0.4%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2014 Total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2015 Total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-$0.13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+3.7%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+1.4%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351630" y="-21770"/>
            <a:ext cx="848756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Idaho Fumigated RB Production Costs per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Cwt</a:t>
            </a:r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endParaRPr lang="en-US" sz="28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6019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Cost to grow, harvest &amp; sort. Table 12-A.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13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7FA2-4C86-44F5-8424-A1C3C723377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05800" cy="584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C0504D"/>
                </a:solidFill>
                <a:latin typeface="Times New Roman" charset="0"/>
              </a:rPr>
              <a:t>Cost of Potato Production in Idaho Project</a:t>
            </a:r>
            <a:endParaRPr lang="en-US" altLang="en-US" sz="3200" dirty="0">
              <a:solidFill>
                <a:srgbClr val="C0504D"/>
              </a:solidFill>
              <a:latin typeface="Times New Roman" charset="0"/>
            </a:endParaRPr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228600" y="914400"/>
            <a:ext cx="86868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>
              <a:spcBef>
                <a:spcPct val="20000"/>
              </a:spcBef>
            </a:pPr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838200"/>
            <a:ext cx="86106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lang="en-US" sz="28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Objective 4.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 calculate changes in production cost per acre and per hundredweight from the previous year and 5-year trend.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286000"/>
            <a:ext cx="8610600" cy="18288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lang="en-US" sz="28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Objective 5.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 develop an annual report on changes in cost of production and make this available to the Idaho potato industry &amp; present the information at the Idaho Potato Conference &amp; elsewhere as requested.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4158344"/>
            <a:ext cx="86106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lang="en-US" sz="28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Objective 6.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 maintain an advisory committee that represents different segments of the Idaho potato industry, to meet annually to obtain input and to review &amp; discuss the cost of production estimates.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46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autoUpdateAnimBg="0"/>
      <p:bldP spid="6" grpId="0" autoUpdateAnimBg="0"/>
      <p:bldP spid="7" grpId="0" autoUpdateAnimBg="0"/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93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1462"/>
              </p:ext>
            </p:extLst>
          </p:nvPr>
        </p:nvGraphicFramePr>
        <p:xfrm>
          <a:off x="351630" y="512338"/>
          <a:ext cx="8229601" cy="5431263"/>
        </p:xfrm>
        <a:graphic>
          <a:graphicData uri="http://schemas.openxmlformats.org/drawingml/2006/table">
            <a:tbl>
              <a:tblPr/>
              <a:tblGrid>
                <a:gridCol w="2971800"/>
                <a:gridCol w="1477171"/>
                <a:gridCol w="1752600"/>
                <a:gridCol w="202803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Categories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SEI-S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SEI-N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2014 Operating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2015 Operating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-$0.02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+2.6%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-0.5%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+1.6%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2014 Ownership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2015 Ownership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%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+2.5%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+2.1%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+1.3%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2014 Total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2015 Total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+$0.10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%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+2.5%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+0.4%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+1.5%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228600" y="-40915"/>
            <a:ext cx="848757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ID Non-Fumigated RB Production Costs per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Cwt </a:t>
            </a:r>
            <a:endParaRPr lang="en-US" sz="28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6019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Cost to grow, harvest &amp; sort. Table 12-B.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62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Which input cost categories changed in 2015 and by how much?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580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Cost change summary for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363173"/>
              </p:ext>
            </p:extLst>
          </p:nvPr>
        </p:nvGraphicFramePr>
        <p:xfrm>
          <a:off x="457200" y="1066801"/>
          <a:ext cx="8229600" cy="448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FFFF00"/>
                          </a:solidFill>
                        </a:rPr>
                        <a:t>Operating Expense</a:t>
                      </a:r>
                      <a:r>
                        <a:rPr lang="en-US" sz="19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900" dirty="0" smtClean="0">
                          <a:solidFill>
                            <a:srgbClr val="FFFF00"/>
                          </a:solidFill>
                        </a:rPr>
                        <a:t>Category</a:t>
                      </a:r>
                      <a:endParaRPr lang="en-US" sz="19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FF00"/>
                          </a:solidFill>
                        </a:rPr>
                        <a:t>$ Change/acre</a:t>
                      </a:r>
                      <a:endParaRPr lang="en-US" sz="19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FF00"/>
                          </a:solidFill>
                        </a:rPr>
                        <a:t>% Change/acre</a:t>
                      </a:r>
                      <a:endParaRPr lang="en-US" sz="19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+$0 to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 +$1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/ac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-0.4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+0%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Fertilizer</a:t>
                      </a:r>
                      <a:endParaRPr lang="en-US" sz="1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+$4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+$27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/ac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+0.8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+6.0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Pesticides &amp; Chemicals</a:t>
                      </a:r>
                      <a:endParaRPr lang="en-US" sz="1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+$15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+$48</a:t>
                      </a:r>
                      <a:r>
                        <a:rPr lang="en-US" sz="1900" dirty="0" smtClean="0"/>
                        <a:t>/ac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+4.9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+23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Custom &amp; Consultant</a:t>
                      </a:r>
                      <a:endParaRPr lang="en-US" sz="1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+$6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+$38</a:t>
                      </a:r>
                      <a:r>
                        <a:rPr lang="en-US" sz="1900" dirty="0" smtClean="0"/>
                        <a:t>/ac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+5.0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+31</a:t>
                      </a:r>
                      <a:r>
                        <a:rPr lang="en-US" sz="1900" dirty="0" smtClean="0"/>
                        <a:t>%</a:t>
                      </a:r>
                      <a:endParaRPr lang="en-US" sz="1900" dirty="0"/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Irrig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ation</a:t>
                      </a:r>
                      <a:endParaRPr lang="en-US" sz="1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Flat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Machinery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FOL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-$30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-$35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-18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-20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Labor</a:t>
                      </a:r>
                      <a:endParaRPr lang="en-US" sz="1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+$3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 +$5/</a:t>
                      </a:r>
                      <a:r>
                        <a:rPr lang="en-US" sz="1900" dirty="0" smtClean="0">
                          <a:solidFill>
                            <a:schemeClr val="tx2"/>
                          </a:solidFill>
                        </a:rPr>
                        <a:t>ac</a:t>
                      </a:r>
                      <a:endParaRPr lang="en-US" sz="1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+2.1</a:t>
                      </a:r>
                      <a:r>
                        <a:rPr lang="en-US" sz="19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900" baseline="0" dirty="0" smtClean="0">
                          <a:solidFill>
                            <a:srgbClr val="0000FF"/>
                          </a:solidFill>
                        </a:rPr>
                        <a:t> 3.3</a:t>
                      </a:r>
                      <a:r>
                        <a:rPr lang="en-US" sz="1900" dirty="0" smtClean="0">
                          <a:solidFill>
                            <a:schemeClr val="tx2"/>
                          </a:solidFill>
                        </a:rPr>
                        <a:t>%</a:t>
                      </a:r>
                      <a:endParaRPr lang="en-US" sz="1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Other</a:t>
                      </a:r>
                      <a:endParaRPr lang="en-US" sz="1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-$2 </a:t>
                      </a:r>
                      <a:r>
                        <a:rPr lang="en-US" sz="1900" dirty="0" smtClean="0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 +$2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/ac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-1.1</a:t>
                      </a:r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 to +1.2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Operating interest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Flat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5791200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Table 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Cost change summary for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61456"/>
              </p:ext>
            </p:extLst>
          </p:nvPr>
        </p:nvGraphicFramePr>
        <p:xfrm>
          <a:off x="457200" y="1066801"/>
          <a:ext cx="8229600" cy="448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FFFF00"/>
                          </a:solidFill>
                        </a:rPr>
                        <a:t>Ownership Expense Category</a:t>
                      </a:r>
                      <a:endParaRPr lang="en-US" sz="19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FF00"/>
                          </a:solidFill>
                        </a:rPr>
                        <a:t>$ Change/acre</a:t>
                      </a:r>
                      <a:endParaRPr lang="en-US" sz="19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FF00"/>
                          </a:solidFill>
                        </a:rPr>
                        <a:t>% Change/acre</a:t>
                      </a:r>
                      <a:endParaRPr lang="en-US" sz="19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Field Equipment</a:t>
                      </a:r>
                      <a:endParaRPr lang="en-US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+$2 </a:t>
                      </a:r>
                      <a:r>
                        <a:rPr lang="en-US" sz="19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 +$5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/ac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+1.2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2.8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Overhead </a:t>
                      </a:r>
                      <a:endParaRPr lang="en-US" sz="19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+$1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+$2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/ac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+1.2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+3.3</a:t>
                      </a:r>
                      <a:r>
                        <a:rPr lang="en-US" sz="1900" dirty="0" smtClean="0"/>
                        <a:t>%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Land</a:t>
                      </a:r>
                      <a:r>
                        <a:rPr lang="en-US" sz="1900" dirty="0" smtClean="0"/>
                        <a:t>	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+$0 to + 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$25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/ac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+0 to 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+4.2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Handling/Sorting</a:t>
                      </a:r>
                      <a:r>
                        <a:rPr lang="en-US" sz="1900" baseline="0" dirty="0" smtClean="0">
                          <a:solidFill>
                            <a:srgbClr val="0000CC"/>
                          </a:solidFill>
                        </a:rPr>
                        <a:t> Equip.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+$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1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</a:rPr>
                        <a:t>+$3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/ac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+4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Storage System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CC"/>
                          </a:solidFill>
                        </a:rPr>
                        <a:t> +2.5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5791200"/>
            <a:ext cx="2362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Table 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295400"/>
          </a:xfrm>
        </p:spPr>
        <p:txBody>
          <a:bodyPr>
            <a:normAutofit/>
          </a:bodyPr>
          <a:lstStyle/>
          <a:p>
            <a:r>
              <a:rPr lang="en-US" b="1" dirty="0" smtClean="0"/>
              <a:t>Field-run vs. Paid Yield</a:t>
            </a:r>
            <a:endParaRPr lang="en-US" b="1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1295400"/>
            <a:ext cx="86868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What percentage of the potatoes that you deliver do you get paid for?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Does it vary by market?</a:t>
            </a:r>
          </a:p>
        </p:txBody>
      </p:sp>
    </p:spTree>
    <p:extLst>
      <p:ext uri="{BB962C8B-B14F-4D97-AF65-F5344CB8AC3E}">
        <p14:creationId xmlns:p14="http://schemas.microsoft.com/office/powerpoint/2010/main" val="112901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2015 Production Costs, Storage Ownership &amp; Repair Costs, &amp; Monthly Storage Operating Costs (Tables A-2, B-2 andC-2)</a:t>
            </a:r>
            <a:endParaRPr lang="en-US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17924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43013"/>
              </p:ext>
            </p:extLst>
          </p:nvPr>
        </p:nvGraphicFramePr>
        <p:xfrm>
          <a:off x="152402" y="762000"/>
          <a:ext cx="8762999" cy="5090154"/>
        </p:xfrm>
        <a:graphic>
          <a:graphicData uri="http://schemas.openxmlformats.org/drawingml/2006/table">
            <a:tbl>
              <a:tblPr/>
              <a:tblGrid>
                <a:gridCol w="1676399"/>
                <a:gridCol w="1143000"/>
                <a:gridCol w="1219200"/>
                <a:gridCol w="1143000"/>
                <a:gridCol w="1295400"/>
                <a:gridCol w="1143000"/>
                <a:gridCol w="1143000"/>
              </a:tblGrid>
              <a:tr h="583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Field-Run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Paid-Yield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Field-Run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Paid-Yield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EI-S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Field-Run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EI-S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Paid-Yield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 COP: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$6.90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Storage Owner.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Storage Repairs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92"/>
          <p:cNvSpPr>
            <a:spLocks noChangeArrowheads="1"/>
          </p:cNvSpPr>
          <p:nvPr/>
        </p:nvSpPr>
        <p:spPr bwMode="auto">
          <a:xfrm>
            <a:off x="449580" y="5981694"/>
            <a:ext cx="525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</a:rPr>
              <a:t>Paid-Yield = 95% of Field-Run Yield	Fumigated</a:t>
            </a:r>
          </a:p>
          <a:p>
            <a:r>
              <a:rPr lang="en-US" sz="1000" dirty="0" smtClean="0">
                <a:latin typeface="Times New Roman" pitchFamily="18" charset="0"/>
              </a:rPr>
              <a:t>*Sprout inhibitor applied</a:t>
            </a:r>
          </a:p>
          <a:p>
            <a:r>
              <a:rPr lang="en-US" sz="1000" dirty="0" smtClean="0">
                <a:latin typeface="Times New Roman" pitchFamily="18" charset="0"/>
              </a:rPr>
              <a:t>Storage Operating Costs: labor, power, chemicals, interest, shrink and insurance</a:t>
            </a:r>
          </a:p>
          <a:p>
            <a:r>
              <a:rPr lang="en-US" sz="1000" dirty="0" smtClean="0">
                <a:latin typeface="Times New Roman" pitchFamily="18" charset="0"/>
              </a:rPr>
              <a:t>SWI = Southwestern Idaho, SCI = Southcentral Idaho, EI = Eastern Idaho</a:t>
            </a:r>
          </a:p>
        </p:txBody>
      </p:sp>
    </p:spTree>
    <p:extLst>
      <p:ext uri="{BB962C8B-B14F-4D97-AF65-F5344CB8AC3E}">
        <p14:creationId xmlns:p14="http://schemas.microsoft.com/office/powerpoint/2010/main" val="39883322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2015 Production Costs, Storage Ownership &amp; Repair Costs, &amp; Monthly Storage Operating Costs (Tables D-2, E-2 andF-2)</a:t>
            </a:r>
            <a:endParaRPr lang="en-US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17924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364044"/>
              </p:ext>
            </p:extLst>
          </p:nvPr>
        </p:nvGraphicFramePr>
        <p:xfrm>
          <a:off x="152402" y="762000"/>
          <a:ext cx="8762999" cy="5090154"/>
        </p:xfrm>
        <a:graphic>
          <a:graphicData uri="http://schemas.openxmlformats.org/drawingml/2006/table">
            <a:tbl>
              <a:tblPr/>
              <a:tblGrid>
                <a:gridCol w="1676399"/>
                <a:gridCol w="1143000"/>
                <a:gridCol w="1219200"/>
                <a:gridCol w="1143000"/>
                <a:gridCol w="1295400"/>
                <a:gridCol w="1143000"/>
                <a:gridCol w="1143000"/>
              </a:tblGrid>
              <a:tr h="583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Field-Run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Paid-Yield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EI-S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Field-Run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EI-S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Paid-Yield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EI-N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Field-Run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EI-N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Paid-Yield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 COP: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$6.89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$6.75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$6.59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Storage Owner.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$6.95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Storage Repairs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$6.99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$7.98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$8.10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92"/>
          <p:cNvSpPr>
            <a:spLocks noChangeArrowheads="1"/>
          </p:cNvSpPr>
          <p:nvPr/>
        </p:nvSpPr>
        <p:spPr bwMode="auto">
          <a:xfrm>
            <a:off x="457200" y="6004554"/>
            <a:ext cx="525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</a:rPr>
              <a:t>Paid-Yield = 95% of Field-Run Yield	Non-Fumigated</a:t>
            </a:r>
          </a:p>
          <a:p>
            <a:r>
              <a:rPr lang="en-US" sz="1000" dirty="0" smtClean="0">
                <a:latin typeface="Times New Roman" pitchFamily="18" charset="0"/>
              </a:rPr>
              <a:t>*Sprout inhibitor applied</a:t>
            </a:r>
          </a:p>
          <a:p>
            <a:r>
              <a:rPr lang="en-US" sz="1000" dirty="0" smtClean="0">
                <a:latin typeface="Times New Roman" pitchFamily="18" charset="0"/>
              </a:rPr>
              <a:t>Storage Operating Costs: labor, power, chemicals, interest, shrink and insurance</a:t>
            </a:r>
          </a:p>
          <a:p>
            <a:r>
              <a:rPr lang="en-US" sz="1000" dirty="0" smtClean="0">
                <a:latin typeface="Times New Roman" pitchFamily="18" charset="0"/>
              </a:rPr>
              <a:t>SWI = Southwestern Idaho, SCI = Southcentral Idaho, EI = Eastern Idaho</a:t>
            </a:r>
          </a:p>
        </p:txBody>
      </p:sp>
    </p:spTree>
    <p:extLst>
      <p:ext uri="{BB962C8B-B14F-4D97-AF65-F5344CB8AC3E}">
        <p14:creationId xmlns:p14="http://schemas.microsoft.com/office/powerpoint/2010/main" val="180891095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72" y="277095"/>
            <a:ext cx="8681456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have costs changed over time?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2003 to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612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514859"/>
            <a:ext cx="8571719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5372101"/>
            <a:ext cx="2133600" cy="526256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09600" y="990601"/>
            <a:ext cx="81534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Idaho Potato Production Costs  Review</a:t>
            </a:r>
          </a:p>
          <a:p>
            <a:pPr algn="ctr" eaLnBrk="0" hangingPunct="0"/>
            <a:endParaRPr lang="en-US" sz="2000" b="1" dirty="0">
              <a:cs typeface="Times New Roman" pitchFamily="18" charset="0"/>
            </a:endParaRPr>
          </a:p>
          <a:p>
            <a:pPr algn="ctr" eaLnBrk="0" hangingPunct="0"/>
            <a:r>
              <a:rPr lang="en-US" sz="2800" b="1" dirty="0">
                <a:cs typeface="Times New Roman" pitchFamily="18" charset="0"/>
              </a:rPr>
              <a:t>Idaho Potato Conference</a:t>
            </a:r>
          </a:p>
          <a:p>
            <a:pPr algn="ctr" eaLnBrk="0" hangingPunct="0"/>
            <a:endParaRPr lang="en-US" sz="2400" b="1" dirty="0">
              <a:cs typeface="Times New Roman" pitchFamily="18" charset="0"/>
            </a:endParaRPr>
          </a:p>
          <a:p>
            <a:pPr algn="ctr" eaLnBrk="0" hangingPunct="0"/>
            <a:r>
              <a:rPr lang="en-US" sz="2000" b="1" dirty="0">
                <a:cs typeface="Times New Roman" pitchFamily="18" charset="0"/>
              </a:rPr>
              <a:t>January 21, 2016</a:t>
            </a:r>
          </a:p>
          <a:p>
            <a:pPr algn="ctr" eaLnBrk="0" hangingPunct="0"/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4600" y="3824387"/>
            <a:ext cx="434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Paul </a:t>
            </a:r>
            <a:r>
              <a:rPr lang="en-US" sz="2400" b="1" dirty="0" smtClean="0"/>
              <a:t>Patterson </a:t>
            </a:r>
            <a:endParaRPr lang="en-US" sz="2400" b="1" dirty="0" smtClean="0"/>
          </a:p>
          <a:p>
            <a:pPr algn="ctr" eaLnBrk="0" hangingPunct="0"/>
            <a:r>
              <a:rPr lang="en-US" sz="2400" b="1" dirty="0" smtClean="0"/>
              <a:t>Ben </a:t>
            </a:r>
            <a:r>
              <a:rPr lang="en-US" sz="2400" b="1" dirty="0" err="1" smtClean="0"/>
              <a:t>Eborn</a:t>
            </a:r>
            <a:endParaRPr lang="en-US" sz="2400" b="1" dirty="0"/>
          </a:p>
          <a:p>
            <a:pPr algn="ctr" eaLnBrk="0" hangingPunct="0"/>
            <a:r>
              <a:rPr lang="en-US" dirty="0"/>
              <a:t>Extension Agricultural Economist</a:t>
            </a:r>
          </a:p>
          <a:p>
            <a:pPr algn="ctr" eaLnBrk="0" hangingPunct="0"/>
            <a:r>
              <a:rPr lang="en-US" i="1" dirty="0"/>
              <a:t>beborn@uidaho.edu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8900" y="5312063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/>
              <a:t>Idaho </a:t>
            </a:r>
            <a:r>
              <a:rPr lang="en-US" b="1" dirty="0" err="1"/>
              <a:t>AgBiz</a:t>
            </a:r>
            <a:endParaRPr lang="en-US" b="1" dirty="0"/>
          </a:p>
          <a:p>
            <a:pPr algn="ctr" eaLnBrk="0" hangingPunct="0"/>
            <a:r>
              <a:rPr lang="en-US" b="1" dirty="0">
                <a:solidFill>
                  <a:srgbClr val="0000FF"/>
                </a:solidFill>
              </a:rPr>
              <a:t>www.uidaho.edu/cals/idaho-agbiz</a:t>
            </a:r>
          </a:p>
        </p:txBody>
      </p:sp>
    </p:spTree>
    <p:extLst>
      <p:ext uri="{BB962C8B-B14F-4D97-AF65-F5344CB8AC3E}">
        <p14:creationId xmlns:p14="http://schemas.microsoft.com/office/powerpoint/2010/main" val="36934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514859"/>
            <a:ext cx="8571719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44" y="508763"/>
            <a:ext cx="8583912" cy="58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8382000" cy="51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728851" cy="57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4748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456"/>
          <a:stretch/>
        </p:blipFill>
        <p:spPr>
          <a:xfrm rot="20955464">
            <a:off x="539273" y="2117953"/>
            <a:ext cx="3446534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9914">
            <a:off x="4933623" y="2114221"/>
            <a:ext cx="36576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Paul’s boots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2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7955280" cy="41148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371600" y="992109"/>
            <a:ext cx="2057400" cy="533400"/>
          </a:xfrm>
          <a:prstGeom prst="wedgeRoundRectCallout">
            <a:avLst>
              <a:gd name="adj1" fmla="val 25623"/>
              <a:gd name="adj2" fmla="val 930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The Mailman = me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867400" y="685800"/>
            <a:ext cx="2057400" cy="839709"/>
          </a:xfrm>
          <a:prstGeom prst="wedgeRoundRectCallout">
            <a:avLst>
              <a:gd name="adj1" fmla="val -25862"/>
              <a:gd name="adj2" fmla="val 773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Record for most career assists = Paul Patterson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9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7FA2-4C86-44F5-8424-A1C3C7233774}" type="slidenum">
              <a:rPr lang="en-US"/>
              <a:pPr/>
              <a:t>6</a:t>
            </a:fld>
            <a:endParaRPr lang="en-US"/>
          </a:p>
        </p:txBody>
      </p:sp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086600" cy="64633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eaLnBrk="0" hangingPunct="0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C00000"/>
                </a:solidFill>
                <a:latin typeface="Times New Roman" charset="0"/>
              </a:rPr>
              <a:t>Cost </a:t>
            </a:r>
            <a:r>
              <a:rPr lang="en-US" altLang="en-US" sz="3600" dirty="0">
                <a:solidFill>
                  <a:srgbClr val="C00000"/>
                </a:solidFill>
                <a:latin typeface="Times New Roman" charset="0"/>
              </a:rPr>
              <a:t>of Production Estimates</a:t>
            </a:r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228600" y="1447800"/>
            <a:ext cx="86868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Typical or representative costs of production estimates, not average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Model farm for each region or sub region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Based on grower surveys, sequence of operations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Economic costs, not accounting (cash) costs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Opportunity cost for all resources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CC"/>
                </a:solidFill>
              </a:rPr>
              <a:t>Machinery: 75% of replacement cost new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Management depreciation, not tax depreciation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7FA2-4C86-44F5-8424-A1C3C7233774}" type="slidenum">
              <a:rPr lang="en-US"/>
              <a:pPr/>
              <a:t>7</a:t>
            </a:fld>
            <a:endParaRPr lang="en-US"/>
          </a:p>
        </p:txBody>
      </p:sp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086600" cy="64633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eaLnBrk="0" hangingPunct="0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C00000"/>
                </a:solidFill>
                <a:latin typeface="Times New Roman" charset="0"/>
              </a:rPr>
              <a:t>Procedures and Assumptions</a:t>
            </a:r>
            <a:endParaRPr lang="en-US" altLang="en-US" sz="36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228600" y="1371600"/>
            <a:ext cx="86868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Management: ~5% of total expenses (gross receipts)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CC"/>
                </a:solidFill>
              </a:rPr>
              <a:t>Overhead: ~2.5% of cash operating expenses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Land: crop specific 1-year cash rental value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CC"/>
                </a:solidFill>
              </a:rPr>
              <a:t>Surface water, avg. price by region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Pressurization only, per acre-inch water applied, using Idaho Power Ag. Irrigation Service rate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7FA2-4C86-44F5-8424-A1C3C7233774}" type="slidenum">
              <a:rPr lang="en-US"/>
              <a:pPr/>
              <a:t>8</a:t>
            </a:fld>
            <a:endParaRPr lang="en-US"/>
          </a:p>
        </p:txBody>
      </p:sp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001000" cy="64633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 eaLnBrk="0" hangingPunct="0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C00000"/>
                </a:solidFill>
                <a:latin typeface="Times New Roman" charset="0"/>
              </a:rPr>
              <a:t>Annual Crop Input Cost Summary</a:t>
            </a:r>
            <a:endParaRPr lang="en-US" altLang="en-US" sz="36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228600" y="1447800"/>
            <a:ext cx="86868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Annual survey: February through October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Ag Lenders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Seed dealers (seed potato growers)</a:t>
            </a:r>
            <a:endParaRPr lang="en-US" sz="2800" dirty="0"/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Chemical Fertilizer Dealers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Custom Applicators *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Fuel Suppliers: February, April, June, August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Irrigation Districts / Canal Companies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Idaho Power Irrigation Service Rate (Schedule 24)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385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9FA1-46C5-44A0-9CB6-233330680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9042" name="Text Box 2"/>
          <p:cNvSpPr txBox="1">
            <a:spLocks noChangeArrowheads="1"/>
          </p:cNvSpPr>
          <p:nvPr/>
        </p:nvSpPr>
        <p:spPr bwMode="auto">
          <a:xfrm>
            <a:off x="914400" y="254683"/>
            <a:ext cx="7086600" cy="64633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C00000"/>
                </a:solidFill>
                <a:latin typeface="Times New Roman" charset="0"/>
              </a:rPr>
              <a:t>Budget Changes: 2015</a:t>
            </a:r>
            <a:endParaRPr lang="en-US" altLang="en-US" sz="36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99045" name="Rectangle 5"/>
          <p:cNvSpPr>
            <a:spLocks noChangeArrowheads="1"/>
          </p:cNvSpPr>
          <p:nvPr/>
        </p:nvSpPr>
        <p:spPr bwMode="auto">
          <a:xfrm>
            <a:off x="228601" y="1371600"/>
            <a:ext cx="8643257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u="sng" dirty="0" smtClean="0"/>
              <a:t>Specific changes by region - 2015: see pages 10-11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No change in herbicides, either product or # of applications for any region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200" u="sng" dirty="0" smtClean="0"/>
              <a:t>Southwestern Idaho: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Foliar Fungicides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Increased applications from 6 to 8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Increased products applied from 7 to 10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Foliar Insecticides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Increased applications from 5 to 7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/>
              <a:t>Increased products from 5 to 7</a:t>
            </a:r>
          </a:p>
        </p:txBody>
      </p:sp>
    </p:spTree>
    <p:extLst>
      <p:ext uri="{BB962C8B-B14F-4D97-AF65-F5344CB8AC3E}">
        <p14:creationId xmlns:p14="http://schemas.microsoft.com/office/powerpoint/2010/main" val="28945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5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29124</TotalTime>
  <Words>2039</Words>
  <Application>Microsoft Office PowerPoint</Application>
  <PresentationFormat>On-screen Show (4:3)</PresentationFormat>
  <Paragraphs>684</Paragraphs>
  <Slides>35</Slides>
  <Notes>25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Rounded MT Bold</vt:lpstr>
      <vt:lpstr>Calibri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Paul’s boots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much did it cost to grow, harvest and sort potatoes in 2015?</vt:lpstr>
      <vt:lpstr>PowerPoint Presentation</vt:lpstr>
      <vt:lpstr>PowerPoint Presentation</vt:lpstr>
      <vt:lpstr>How much did costs change in 2015?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input cost categories changed in 2015 and by how much?</vt:lpstr>
      <vt:lpstr>Cost change summary for 2015</vt:lpstr>
      <vt:lpstr>Cost change summary for 2015</vt:lpstr>
      <vt:lpstr>Field-run vs. Paid Yield</vt:lpstr>
      <vt:lpstr>PowerPoint Presentation</vt:lpstr>
      <vt:lpstr>PowerPoint Presentation</vt:lpstr>
      <vt:lpstr>PowerPoint Presentation</vt:lpstr>
      <vt:lpstr>How have costs changed over time?  2003 to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University of Idaho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Gross Margin Analysis</dc:title>
  <dc:creator>Paul Patterson</dc:creator>
  <cp:lastModifiedBy>Ben</cp:lastModifiedBy>
  <cp:revision>1237</cp:revision>
  <cp:lastPrinted>2015-01-14T00:41:29Z</cp:lastPrinted>
  <dcterms:created xsi:type="dcterms:W3CDTF">2008-01-17T20:53:09Z</dcterms:created>
  <dcterms:modified xsi:type="dcterms:W3CDTF">2016-01-21T12:31:21Z</dcterms:modified>
</cp:coreProperties>
</file>