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5" r:id="rId19"/>
    <p:sldId id="272" r:id="rId20"/>
    <p:sldId id="273" r:id="rId21"/>
    <p:sldId id="274" r:id="rId22"/>
    <p:sldId id="276" r:id="rId23"/>
    <p:sldId id="277" r:id="rId24"/>
    <p:sldId id="278" r:id="rId25"/>
    <p:sldId id="281" r:id="rId26"/>
    <p:sldId id="282" r:id="rId27"/>
    <p:sldId id="283" r:id="rId2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827"/>
    <a:srgbClr val="6E6E6E"/>
    <a:srgbClr val="A5A5A5"/>
    <a:srgbClr val="888888"/>
    <a:srgbClr val="A27E55"/>
    <a:srgbClr val="8C6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6433" autoAdjust="0"/>
  </p:normalViewPr>
  <p:slideViewPr>
    <p:cSldViewPr snapToGrid="0">
      <p:cViewPr varScale="1">
        <p:scale>
          <a:sx n="50" d="100"/>
          <a:sy n="50" d="100"/>
        </p:scale>
        <p:origin x="640" y="28"/>
      </p:cViewPr>
      <p:guideLst>
        <p:guide orient="horz" pos="2160"/>
        <p:guide pos="3840"/>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7" d="100"/>
        <a:sy n="87" d="100"/>
      </p:scale>
      <p:origin x="0" y="-184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4395-F4BB-4776-AD1A-E1F7520CF444}" type="datetimeFigureOut">
              <a:rPr lang="en-US" smtClean="0"/>
              <a:t>9/22/2016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993E8-77CB-4CE8-8134-9D98A3510F3A}" type="slidenum">
              <a:rPr lang="en-US" smtClean="0"/>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Black</a:t>
            </a:r>
            <a:r>
              <a:rPr lang="en-US" baseline="0" dirty="0"/>
              <a:t> coat is popular with consumers for marketing of product, but red coat handles hot sunny days better</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a:t>
            </a:fld>
            <a:endParaRPr lang="en-US" dirty="0"/>
          </a:p>
        </p:txBody>
      </p:sp>
    </p:spTree>
    <p:extLst>
      <p:ext uri="{BB962C8B-B14F-4D97-AF65-F5344CB8AC3E}">
        <p14:creationId xmlns:p14="http://schemas.microsoft.com/office/powerpoint/2010/main" val="223820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Allows</a:t>
            </a:r>
            <a:r>
              <a:rPr lang="en-US" baseline="0" dirty="0"/>
              <a:t> for larger calves and better calving ease</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5</a:t>
            </a:fld>
            <a:endParaRPr lang="en-US" dirty="0"/>
          </a:p>
        </p:txBody>
      </p:sp>
    </p:spTree>
    <p:extLst>
      <p:ext uri="{BB962C8B-B14F-4D97-AF65-F5344CB8AC3E}">
        <p14:creationId xmlns:p14="http://schemas.microsoft.com/office/powerpoint/2010/main" val="339392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When cattle are horned there is higher incidence of carcass bruising to other animals</a:t>
            </a:r>
          </a:p>
        </p:txBody>
      </p:sp>
      <p:sp>
        <p:nvSpPr>
          <p:cNvPr id="4" name="Slide Number Placeholder 3"/>
          <p:cNvSpPr>
            <a:spLocks noGrp="1"/>
          </p:cNvSpPr>
          <p:nvPr>
            <p:ph type="sldNum" sz="quarter" idx="10"/>
          </p:nvPr>
        </p:nvSpPr>
        <p:spPr/>
        <p:txBody>
          <a:bodyPr/>
          <a:lstStyle/>
          <a:p>
            <a:fld id="{8B0993E8-77CB-4CE8-8134-9D98A3510F3A}" type="slidenum">
              <a:rPr lang="en-US" smtClean="0"/>
              <a:t>7</a:t>
            </a:fld>
            <a:endParaRPr lang="en-US" dirty="0"/>
          </a:p>
        </p:txBody>
      </p:sp>
    </p:spTree>
    <p:extLst>
      <p:ext uri="{BB962C8B-B14F-4D97-AF65-F5344CB8AC3E}">
        <p14:creationId xmlns:p14="http://schemas.microsoft.com/office/powerpoint/2010/main" val="338510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The more offspring produced by one individual sow the more animals a producer has to sell</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12</a:t>
            </a:fld>
            <a:endParaRPr lang="en-US" dirty="0"/>
          </a:p>
        </p:txBody>
      </p:sp>
    </p:spTree>
    <p:extLst>
      <p:ext uri="{BB962C8B-B14F-4D97-AF65-F5344CB8AC3E}">
        <p14:creationId xmlns:p14="http://schemas.microsoft.com/office/powerpoint/2010/main" val="215095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a:t>
            </a:r>
            <a:r>
              <a:rPr lang="en-US" baseline="0" dirty="0"/>
              <a:t> pounds of feed required to put on one pound of gain, typically about 3 for the swine</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15</a:t>
            </a:fld>
            <a:endParaRPr lang="en-US" dirty="0"/>
          </a:p>
        </p:txBody>
      </p:sp>
    </p:spTree>
    <p:extLst>
      <p:ext uri="{BB962C8B-B14F-4D97-AF65-F5344CB8AC3E}">
        <p14:creationId xmlns:p14="http://schemas.microsoft.com/office/powerpoint/2010/main" val="150957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48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1749" y="626619"/>
            <a:ext cx="214313"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2">
                  <a:lumMod val="50000"/>
                </a:schemeClr>
              </a:solidFill>
            </a:endParaRPr>
          </a:p>
        </p:txBody>
      </p:sp>
      <p:sp>
        <p:nvSpPr>
          <p:cNvPr id="23" name="Text Placeholder 22"/>
          <p:cNvSpPr>
            <a:spLocks noGrp="1"/>
          </p:cNvSpPr>
          <p:nvPr>
            <p:ph type="body" sz="quarter" idx="10"/>
          </p:nvPr>
        </p:nvSpPr>
        <p:spPr>
          <a:xfrm>
            <a:off x="281356" y="1322201"/>
            <a:ext cx="4402931" cy="22883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057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11" name="Text Placeholder 10"/>
          <p:cNvSpPr>
            <a:spLocks noGrp="1"/>
          </p:cNvSpPr>
          <p:nvPr>
            <p:ph type="body" sz="quarter" idx="10" hasCustomPrompt="1"/>
          </p:nvPr>
        </p:nvSpPr>
        <p:spPr>
          <a:xfrm>
            <a:off x="337760" y="292626"/>
            <a:ext cx="3324225" cy="279834"/>
          </a:xfrm>
        </p:spPr>
        <p:txBody>
          <a:bodyPr lIns="0"/>
          <a:lstStyle>
            <a:lvl1pPr>
              <a:defRPr baseline="0">
                <a:solidFill>
                  <a:schemeClr val="bg1">
                    <a:lumMod val="65000"/>
                  </a:schemeClr>
                </a:solidFill>
              </a:defRPr>
            </a:lvl1pPr>
          </a:lstStyle>
          <a:p>
            <a:pPr lvl="0"/>
            <a:r>
              <a:rPr lang="en-US" dirty="0"/>
              <a:t>CLICK TO ADD SUBTITLE</a:t>
            </a:r>
          </a:p>
        </p:txBody>
      </p:sp>
      <p:sp>
        <p:nvSpPr>
          <p:cNvPr id="12" name="Text Placeholder 22"/>
          <p:cNvSpPr>
            <a:spLocks noGrp="1"/>
          </p:cNvSpPr>
          <p:nvPr>
            <p:ph type="body" sz="quarter" idx="11"/>
          </p:nvPr>
        </p:nvSpPr>
        <p:spPr>
          <a:xfrm>
            <a:off x="281356" y="1322201"/>
            <a:ext cx="4402931" cy="22883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175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4385733"/>
          </a:xfrm>
          <a:prstGeom prst="rect">
            <a:avLst/>
          </a:prstGeom>
          <a:solidFill>
            <a:srgbClr val="2728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stretch>
            <a:fillRect/>
          </a:stretch>
        </p:blipFill>
        <p:spPr>
          <a:xfrm>
            <a:off x="297220" y="3824672"/>
            <a:ext cx="579961" cy="1112897"/>
          </a:xfrm>
          <a:prstGeom prst="rect">
            <a:avLst/>
          </a:prstGeom>
        </p:spPr>
      </p:pic>
      <p:sp>
        <p:nvSpPr>
          <p:cNvPr id="14" name="Title Placeholder 13"/>
          <p:cNvSpPr>
            <a:spLocks noGrp="1"/>
          </p:cNvSpPr>
          <p:nvPr>
            <p:ph type="title"/>
          </p:nvPr>
        </p:nvSpPr>
        <p:spPr>
          <a:xfrm>
            <a:off x="605260" y="1711614"/>
            <a:ext cx="5104958" cy="1170886"/>
          </a:xfrm>
          <a:prstGeom prst="rect">
            <a:avLst/>
          </a:prstGeom>
        </p:spPr>
        <p:txBody>
          <a:bodyPr vert="horz" lIns="0" tIns="0" rIns="0" bIns="0" rtlCol="0" anchor="t" anchorCtr="0">
            <a:noAutofit/>
          </a:bodyPr>
          <a:lstStyle/>
          <a:p>
            <a:r>
              <a:rPr lang="en-US" dirty="0"/>
              <a:t>Click to edit Master title style</a:t>
            </a:r>
          </a:p>
        </p:txBody>
      </p:sp>
      <p:pic>
        <p:nvPicPr>
          <p:cNvPr id="3" name="Picture 2" descr="UI_Seal_white.png"/>
          <p:cNvPicPr>
            <a:picLocks noChangeAspect="1"/>
          </p:cNvPicPr>
          <p:nvPr userDrawn="1"/>
        </p:nvPicPr>
        <p:blipFill rotWithShape="1">
          <a:blip r:embed="rId4">
            <a:alphaModFix amt="6000"/>
            <a:extLst>
              <a:ext uri="{28A0092B-C50C-407E-A947-70E740481C1C}">
                <a14:useLocalDpi xmlns:a14="http://schemas.microsoft.com/office/drawing/2010/main" val="0"/>
              </a:ext>
            </a:extLst>
          </a:blip>
          <a:srcRect t="9218" r="4445" b="5350"/>
          <a:stretch/>
        </p:blipFill>
        <p:spPr>
          <a:xfrm>
            <a:off x="4229100" y="-1"/>
            <a:ext cx="4914900" cy="4394201"/>
          </a:xfrm>
          <a:prstGeom prst="rect">
            <a:avLst/>
          </a:prstGeom>
        </p:spPr>
      </p:pic>
      <p:pic>
        <p:nvPicPr>
          <p:cNvPr id="1026" name="Picture 2" descr="http://www.extension.uidaho.edu/branding/materials/Logos/unoffical4H/4H_UIEXT_comb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54847" y="4651313"/>
            <a:ext cx="2115082" cy="30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228524"/>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685800" rtl="0" eaLnBrk="1" latinLnBrk="0" hangingPunct="1">
        <a:lnSpc>
          <a:spcPct val="90000"/>
        </a:lnSpc>
        <a:spcBef>
          <a:spcPct val="0"/>
        </a:spcBef>
        <a:buNone/>
        <a:defRPr sz="3200" kern="1200" cap="all">
          <a:solidFill>
            <a:schemeClr val="bg1"/>
          </a:solidFill>
          <a:latin typeface="Rockwell"/>
          <a:ea typeface="+mj-ea"/>
          <a:cs typeface="Rockwel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316814" y="1332412"/>
            <a:ext cx="4635149" cy="2278427"/>
          </a:xfrm>
          <a:prstGeom prst="rect">
            <a:avLst/>
          </a:prstGeom>
        </p:spPr>
        <p:txBody>
          <a:bodyPr vert="horz" lIns="68580" tIns="0" rIns="0" bIns="0" rtlCol="0" anchor="t" anchorCtr="0">
            <a:noAutofit/>
          </a:bodyPr>
          <a:lstStyle/>
          <a:p>
            <a:pPr lvl="0"/>
            <a:r>
              <a:rPr lang="en-US" dirty="0"/>
              <a:t>Click to edit Master text styles </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389438"/>
            <a:ext cx="9144000" cy="75406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65000"/>
                </a:schemeClr>
              </a:solidFill>
            </a:endParaRPr>
          </a:p>
        </p:txBody>
      </p:sp>
      <p:pic>
        <p:nvPicPr>
          <p:cNvPr id="11" name="Picture 10"/>
          <p:cNvPicPr>
            <a:picLocks noChangeAspect="1"/>
          </p:cNvPicPr>
          <p:nvPr userDrawn="1"/>
        </p:nvPicPr>
        <p:blipFill>
          <a:blip r:embed="rId4"/>
          <a:stretch>
            <a:fillRect/>
          </a:stretch>
        </p:blipFill>
        <p:spPr>
          <a:xfrm>
            <a:off x="297219" y="3824671"/>
            <a:ext cx="579961" cy="1112897"/>
          </a:xfrm>
          <a:prstGeom prst="rect">
            <a:avLst/>
          </a:prstGeom>
        </p:spPr>
      </p:pic>
      <p:sp>
        <p:nvSpPr>
          <p:cNvPr id="19" name="Title Placeholder 16"/>
          <p:cNvSpPr>
            <a:spLocks noGrp="1"/>
          </p:cNvSpPr>
          <p:nvPr>
            <p:ph type="title"/>
          </p:nvPr>
        </p:nvSpPr>
        <p:spPr>
          <a:xfrm>
            <a:off x="330851" y="492709"/>
            <a:ext cx="8229600" cy="571589"/>
          </a:xfrm>
          <a:prstGeom prst="rect">
            <a:avLst/>
          </a:prstGeom>
        </p:spPr>
        <p:txBody>
          <a:bodyPr vert="horz" lIns="0" tIns="0" rIns="0" bIns="0" rtlCol="0" anchor="t" anchorCtr="0">
            <a:noAutofit/>
          </a:bodyPr>
          <a:lstStyle/>
          <a:p>
            <a:r>
              <a:rPr lang="en-US" dirty="0"/>
              <a:t>Click to edit title</a:t>
            </a:r>
          </a:p>
        </p:txBody>
      </p:sp>
      <p:pic>
        <p:nvPicPr>
          <p:cNvPr id="2" name="Picture 1"/>
          <p:cNvPicPr>
            <a:picLocks noChangeAspect="1"/>
          </p:cNvPicPr>
          <p:nvPr userDrawn="1"/>
        </p:nvPicPr>
        <p:blipFill>
          <a:blip r:embed="rId5"/>
          <a:stretch>
            <a:fillRect/>
          </a:stretch>
        </p:blipFill>
        <p:spPr>
          <a:xfrm>
            <a:off x="6351373" y="4598025"/>
            <a:ext cx="2623175" cy="390846"/>
          </a:xfrm>
          <a:prstGeom prst="rect">
            <a:avLst/>
          </a:prstGeom>
        </p:spPr>
      </p:pic>
    </p:spTree>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342900" rtl="0" eaLnBrk="1" latinLnBrk="0" hangingPunct="1">
        <a:spcBef>
          <a:spcPct val="0"/>
        </a:spcBef>
        <a:buNone/>
        <a:defRPr sz="3600" b="0" i="0" kern="1200" cap="all">
          <a:solidFill>
            <a:srgbClr val="A27E55"/>
          </a:solidFill>
          <a:latin typeface="Rockwell"/>
          <a:ea typeface="+mj-ea"/>
          <a:cs typeface="+mj-cs"/>
        </a:defRPr>
      </a:lvl1pPr>
    </p:titleStyle>
    <p:body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5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4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2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1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livestock breeds and characteristics</a:t>
            </a:r>
          </a:p>
        </p:txBody>
      </p:sp>
    </p:spTree>
    <p:extLst>
      <p:ext uri="{BB962C8B-B14F-4D97-AF65-F5344CB8AC3E}">
        <p14:creationId xmlns:p14="http://schemas.microsoft.com/office/powerpoint/2010/main" val="355899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Maine-Anjou</a:t>
            </a:r>
          </a:p>
          <a:p>
            <a:pPr marL="285750" indent="-285750">
              <a:buFont typeface="Arial" panose="020B0604020202020204" pitchFamily="34" charset="0"/>
              <a:buChar char="•"/>
            </a:pPr>
            <a:r>
              <a:rPr lang="en-US" dirty="0"/>
              <a:t>Red and white body</a:t>
            </a:r>
          </a:p>
          <a:p>
            <a:pPr marL="285750" indent="-285750">
              <a:buFont typeface="Arial" panose="020B0604020202020204" pitchFamily="34" charset="0"/>
              <a:buChar char="•"/>
            </a:pPr>
            <a:r>
              <a:rPr lang="en-US" dirty="0"/>
              <a:t>Dual-purpose breed</a:t>
            </a:r>
          </a:p>
          <a:p>
            <a:pPr marL="285750" indent="-285750">
              <a:buFont typeface="Arial" panose="020B0604020202020204" pitchFamily="34" charset="0"/>
              <a:buChar char="•"/>
            </a:pPr>
            <a:r>
              <a:rPr lang="en-US" dirty="0"/>
              <a:t>Cows used for milk production</a:t>
            </a:r>
          </a:p>
          <a:p>
            <a:pPr marL="285750" indent="-285750">
              <a:buFont typeface="Arial" panose="020B0604020202020204" pitchFamily="34" charset="0"/>
              <a:buChar char="•"/>
            </a:pPr>
            <a:r>
              <a:rPr lang="en-US" dirty="0"/>
              <a:t>Bull calves fed for market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750" y="1064298"/>
            <a:ext cx="4145280" cy="3108960"/>
          </a:xfrm>
          <a:prstGeom prst="rect">
            <a:avLst/>
          </a:prstGeom>
        </p:spPr>
      </p:pic>
    </p:spTree>
    <p:extLst>
      <p:ext uri="{BB962C8B-B14F-4D97-AF65-F5344CB8AC3E}">
        <p14:creationId xmlns:p14="http://schemas.microsoft.com/office/powerpoint/2010/main" val="226963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Simmental</a:t>
            </a:r>
          </a:p>
          <a:p>
            <a:pPr marL="285750" indent="-285750">
              <a:buFont typeface="Arial" panose="020B0604020202020204" pitchFamily="34" charset="0"/>
              <a:buChar char="•"/>
            </a:pPr>
            <a:r>
              <a:rPr lang="en-US" dirty="0"/>
              <a:t>Long bodied with black coat</a:t>
            </a:r>
          </a:p>
          <a:p>
            <a:pPr marL="285750" indent="-285750">
              <a:buFont typeface="Arial" panose="020B0604020202020204" pitchFamily="34" charset="0"/>
              <a:buChar char="•"/>
            </a:pPr>
            <a:r>
              <a:rPr lang="en-US" dirty="0"/>
              <a:t>Fast growth</a:t>
            </a:r>
          </a:p>
          <a:p>
            <a:pPr marL="285750" indent="-285750">
              <a:buFont typeface="Arial" panose="020B0604020202020204" pitchFamily="34" charset="0"/>
              <a:buChar char="•"/>
            </a:pPr>
            <a:r>
              <a:rPr lang="en-US" dirty="0"/>
              <a:t>Milking abilities</a:t>
            </a:r>
          </a:p>
          <a:p>
            <a:pPr marL="285750" indent="-285750">
              <a:buFont typeface="Arial" panose="020B0604020202020204" pitchFamily="34" charset="0"/>
              <a:buChar char="•"/>
            </a:pPr>
            <a:r>
              <a:rPr lang="en-US" dirty="0"/>
              <a:t>Meat quality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5076" y="1322201"/>
            <a:ext cx="4382269" cy="2834640"/>
          </a:xfrm>
          <a:prstGeom prst="rect">
            <a:avLst/>
          </a:prstGeom>
        </p:spPr>
      </p:pic>
    </p:spTree>
    <p:extLst>
      <p:ext uri="{BB962C8B-B14F-4D97-AF65-F5344CB8AC3E}">
        <p14:creationId xmlns:p14="http://schemas.microsoft.com/office/powerpoint/2010/main" val="205809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American Yorkshire</a:t>
            </a:r>
          </a:p>
          <a:p>
            <a:pPr marL="285750" indent="-285750">
              <a:buFont typeface="Arial" panose="020B0604020202020204" pitchFamily="34" charset="0"/>
              <a:buChar char="•"/>
            </a:pPr>
            <a:r>
              <a:rPr lang="en-US" dirty="0"/>
              <a:t>Referred to as the mother breed due to its ability to produce large litters</a:t>
            </a:r>
          </a:p>
          <a:p>
            <a:pPr marL="285750" indent="-285750">
              <a:buFont typeface="Arial" panose="020B0604020202020204" pitchFamily="34" charset="0"/>
              <a:buChar char="•"/>
            </a:pPr>
            <a:r>
              <a:rPr lang="en-US" dirty="0"/>
              <a:t>Big framed</a:t>
            </a:r>
          </a:p>
          <a:p>
            <a:pPr marL="285750" indent="-285750">
              <a:buFont typeface="Arial" panose="020B0604020202020204" pitchFamily="34" charset="0"/>
              <a:buChar char="•"/>
            </a:pPr>
            <a:r>
              <a:rPr lang="en-US" dirty="0"/>
              <a:t>Susceptible to sunburn</a:t>
            </a:r>
          </a:p>
          <a:p>
            <a:r>
              <a:rPr lang="en-US" dirty="0"/>
              <a:t>“Why is litter size important?”</a:t>
            </a:r>
          </a:p>
        </p:txBody>
      </p:sp>
      <p:pic>
        <p:nvPicPr>
          <p:cNvPr id="7" name="Picture 6"/>
          <p:cNvPicPr>
            <a:picLocks noChangeAspect="1"/>
          </p:cNvPicPr>
          <p:nvPr/>
        </p:nvPicPr>
        <p:blipFill>
          <a:blip r:embed="rId3"/>
          <a:stretch>
            <a:fillRect/>
          </a:stretch>
        </p:blipFill>
        <p:spPr>
          <a:xfrm>
            <a:off x="5007750" y="1330932"/>
            <a:ext cx="3552701" cy="2279650"/>
          </a:xfrm>
          <a:prstGeom prst="rect">
            <a:avLst/>
          </a:prstGeom>
        </p:spPr>
      </p:pic>
    </p:spTree>
    <p:extLst>
      <p:ext uri="{BB962C8B-B14F-4D97-AF65-F5344CB8AC3E}">
        <p14:creationId xmlns:p14="http://schemas.microsoft.com/office/powerpoint/2010/main" val="41914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a:xfrm>
            <a:off x="281356" y="1322201"/>
            <a:ext cx="3433394" cy="2288381"/>
          </a:xfrm>
        </p:spPr>
        <p:txBody>
          <a:bodyPr/>
          <a:lstStyle/>
          <a:p>
            <a:r>
              <a:rPr lang="en-US" dirty="0"/>
              <a:t>Berkshire</a:t>
            </a:r>
          </a:p>
          <a:p>
            <a:pPr marL="285750" indent="-285750">
              <a:buFont typeface="Arial" panose="020B0604020202020204" pitchFamily="34" charset="0"/>
              <a:buChar char="•"/>
            </a:pPr>
            <a:r>
              <a:rPr lang="en-US" dirty="0"/>
              <a:t>Black body with white points and short erect ears</a:t>
            </a:r>
          </a:p>
          <a:p>
            <a:pPr marL="285750" indent="-285750">
              <a:buFont typeface="Arial" panose="020B0604020202020204" pitchFamily="34" charset="0"/>
              <a:buChar char="•"/>
            </a:pPr>
            <a:r>
              <a:rPr lang="en-US" dirty="0"/>
              <a:t>Typically make for good sires (male)</a:t>
            </a:r>
          </a:p>
          <a:p>
            <a:pPr marL="285750" indent="-285750">
              <a:buFont typeface="Arial" panose="020B0604020202020204" pitchFamily="34" charset="0"/>
              <a:buChar char="•"/>
            </a:pPr>
            <a:r>
              <a:rPr lang="en-US" dirty="0"/>
              <a:t>Does well in enclosed buildings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243" y="890129"/>
            <a:ext cx="4511040" cy="3383280"/>
          </a:xfrm>
          <a:prstGeom prst="rect">
            <a:avLst/>
          </a:prstGeom>
        </p:spPr>
      </p:pic>
    </p:spTree>
    <p:extLst>
      <p:ext uri="{BB962C8B-B14F-4D97-AF65-F5344CB8AC3E}">
        <p14:creationId xmlns:p14="http://schemas.microsoft.com/office/powerpoint/2010/main" val="52423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br>
              <a:rPr lang="en-US" dirty="0"/>
            </a:br>
            <a:endParaRPr lang="en-US" dirty="0"/>
          </a:p>
        </p:txBody>
      </p:sp>
      <p:sp>
        <p:nvSpPr>
          <p:cNvPr id="3" name="Text Placeholder 2"/>
          <p:cNvSpPr>
            <a:spLocks noGrp="1"/>
          </p:cNvSpPr>
          <p:nvPr>
            <p:ph type="body" sz="quarter" idx="10"/>
          </p:nvPr>
        </p:nvSpPr>
        <p:spPr>
          <a:xfrm>
            <a:off x="281356"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Chester White</a:t>
            </a:r>
          </a:p>
          <a:p>
            <a:pPr marL="285750" indent="-285750">
              <a:buFont typeface="Arial" panose="020B0604020202020204" pitchFamily="34" charset="0"/>
              <a:buChar char="•"/>
            </a:pPr>
            <a:r>
              <a:rPr lang="en-US" dirty="0"/>
              <a:t>Large body, susceptible to sunburn</a:t>
            </a:r>
          </a:p>
          <a:p>
            <a:pPr marL="285750" indent="-285750">
              <a:buFont typeface="Arial" panose="020B0604020202020204" pitchFamily="34" charset="0"/>
              <a:buChar char="•"/>
            </a:pPr>
            <a:r>
              <a:rPr lang="en-US" dirty="0"/>
              <a:t>Good mother</a:t>
            </a:r>
          </a:p>
          <a:p>
            <a:pPr marL="285750" indent="-285750">
              <a:buFont typeface="Arial" panose="020B0604020202020204" pitchFamily="34" charset="0"/>
              <a:buChar char="•"/>
            </a:pPr>
            <a:r>
              <a:rPr lang="en-US" dirty="0"/>
              <a:t>Large litters</a:t>
            </a:r>
          </a:p>
        </p:txBody>
      </p:sp>
      <p:pic>
        <p:nvPicPr>
          <p:cNvPr id="5" name="Picture 4"/>
          <p:cNvPicPr>
            <a:picLocks noChangeAspect="1"/>
          </p:cNvPicPr>
          <p:nvPr/>
        </p:nvPicPr>
        <p:blipFill>
          <a:blip r:embed="rId2"/>
          <a:stretch>
            <a:fillRect/>
          </a:stretch>
        </p:blipFill>
        <p:spPr>
          <a:xfrm>
            <a:off x="4375150" y="1425575"/>
            <a:ext cx="3810000" cy="2724150"/>
          </a:xfrm>
          <a:prstGeom prst="rect">
            <a:avLst/>
          </a:prstGeom>
        </p:spPr>
      </p:pic>
    </p:spTree>
    <p:extLst>
      <p:ext uri="{BB962C8B-B14F-4D97-AF65-F5344CB8AC3E}">
        <p14:creationId xmlns:p14="http://schemas.microsoft.com/office/powerpoint/2010/main" val="405611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9" name="Text Placeholder 8"/>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err="1"/>
              <a:t>Duroc</a:t>
            </a:r>
            <a:endParaRPr lang="en-US" dirty="0"/>
          </a:p>
          <a:p>
            <a:pPr marL="285750" indent="-285750">
              <a:buFont typeface="Arial" panose="020B0604020202020204" pitchFamily="34" charset="0"/>
              <a:buChar char="•"/>
            </a:pPr>
            <a:r>
              <a:rPr lang="en-US" dirty="0"/>
              <a:t>Red body</a:t>
            </a:r>
          </a:p>
          <a:p>
            <a:pPr marL="285750" indent="-285750">
              <a:buFont typeface="Arial" panose="020B0604020202020204" pitchFamily="34" charset="0"/>
              <a:buChar char="•"/>
            </a:pPr>
            <a:r>
              <a:rPr lang="en-US" dirty="0"/>
              <a:t>Grows quickly and efficiently needing less feed per pound of muscled gained compared to any other breed.</a:t>
            </a:r>
          </a:p>
          <a:p>
            <a:r>
              <a:rPr lang="en-US" dirty="0"/>
              <a:t>“What is feed to gain ratio?”</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287" y="1064298"/>
            <a:ext cx="4145280" cy="3108960"/>
          </a:xfrm>
          <a:prstGeom prst="rect">
            <a:avLst/>
          </a:prstGeom>
        </p:spPr>
      </p:pic>
    </p:spTree>
    <p:extLst>
      <p:ext uri="{BB962C8B-B14F-4D97-AF65-F5344CB8AC3E}">
        <p14:creationId xmlns:p14="http://schemas.microsoft.com/office/powerpoint/2010/main" val="25625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8781" y="954806"/>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Hampshire</a:t>
            </a:r>
          </a:p>
          <a:p>
            <a:pPr marL="285750" indent="-285750">
              <a:buFont typeface="Arial" panose="020B0604020202020204" pitchFamily="34" charset="0"/>
              <a:buChar char="•"/>
            </a:pPr>
            <a:r>
              <a:rPr lang="en-US" dirty="0"/>
              <a:t>Black body with white belt</a:t>
            </a:r>
          </a:p>
          <a:p>
            <a:pPr marL="285750" indent="-285750">
              <a:buFont typeface="Arial" panose="020B0604020202020204" pitchFamily="34" charset="0"/>
              <a:buChar char="•"/>
            </a:pPr>
            <a:r>
              <a:rPr lang="en-US" dirty="0"/>
              <a:t>Known for being heavy muscled and lean</a:t>
            </a:r>
          </a:p>
        </p:txBody>
      </p:sp>
      <p:sp>
        <p:nvSpPr>
          <p:cNvPr id="6" name="Title 5"/>
          <p:cNvSpPr>
            <a:spLocks noGrp="1"/>
          </p:cNvSpPr>
          <p:nvPr>
            <p:ph type="title"/>
          </p:nvPr>
        </p:nvSpPr>
        <p:spPr/>
        <p:txBody>
          <a:bodyPr/>
          <a:lstStyle/>
          <a:p>
            <a:r>
              <a:rPr lang="en-US" dirty="0"/>
              <a:t>Swine breeds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607" y="1469526"/>
            <a:ext cx="3875844" cy="2560320"/>
          </a:xfrm>
          <a:prstGeom prst="rect">
            <a:avLst/>
          </a:prstGeom>
        </p:spPr>
      </p:pic>
    </p:spTree>
    <p:extLst>
      <p:ext uri="{BB962C8B-B14F-4D97-AF65-F5344CB8AC3E}">
        <p14:creationId xmlns:p14="http://schemas.microsoft.com/office/powerpoint/2010/main" val="3842230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6" name="Text Placeholder 5"/>
          <p:cNvSpPr>
            <a:spLocks noGrp="1"/>
          </p:cNvSpPr>
          <p:nvPr>
            <p:ph type="body" sz="quarter" idx="11"/>
          </p:nvPr>
        </p:nvSpPr>
        <p:spPr/>
        <p:txBody>
          <a:bodyPr/>
          <a:lstStyle/>
          <a:p>
            <a:r>
              <a:rPr lang="en-US" dirty="0"/>
              <a:t>Poland China</a:t>
            </a:r>
          </a:p>
          <a:p>
            <a:pPr marL="285750" indent="-285750">
              <a:buFont typeface="Arial" panose="020B0604020202020204" pitchFamily="34" charset="0"/>
              <a:buChar char="•"/>
            </a:pPr>
            <a:r>
              <a:rPr lang="en-US" dirty="0"/>
              <a:t>Black with white points with droopy ears</a:t>
            </a:r>
          </a:p>
          <a:p>
            <a:pPr marL="285750" indent="-285750">
              <a:buFont typeface="Arial" panose="020B0604020202020204" pitchFamily="34" charset="0"/>
              <a:buChar char="•"/>
            </a:pPr>
            <a:r>
              <a:rPr lang="en-US" dirty="0"/>
              <a:t>Known for being lean and heavy muscled</a:t>
            </a:r>
          </a:p>
        </p:txBody>
      </p:sp>
      <p:pic>
        <p:nvPicPr>
          <p:cNvPr id="4" name="Picture 3"/>
          <p:cNvPicPr>
            <a:picLocks noChangeAspect="1"/>
          </p:cNvPicPr>
          <p:nvPr/>
        </p:nvPicPr>
        <p:blipFill>
          <a:blip r:embed="rId2"/>
          <a:stretch>
            <a:fillRect/>
          </a:stretch>
        </p:blipFill>
        <p:spPr>
          <a:xfrm>
            <a:off x="4800197" y="1484981"/>
            <a:ext cx="3825372" cy="2320725"/>
          </a:xfrm>
          <a:prstGeom prst="rect">
            <a:avLst/>
          </a:prstGeom>
        </p:spPr>
      </p:pic>
    </p:spTree>
    <p:extLst>
      <p:ext uri="{BB962C8B-B14F-4D97-AF65-F5344CB8AC3E}">
        <p14:creationId xmlns:p14="http://schemas.microsoft.com/office/powerpoint/2010/main" val="198780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a:xfrm>
            <a:off x="281356" y="1322201"/>
            <a:ext cx="4510777" cy="2288381"/>
          </a:xfrm>
        </p:spPr>
        <p:txBody>
          <a:bodyPr/>
          <a:lstStyle/>
          <a:p>
            <a:r>
              <a:rPr lang="en-US" dirty="0"/>
              <a:t>Landrace</a:t>
            </a:r>
          </a:p>
          <a:p>
            <a:pPr marL="285750" indent="-285750">
              <a:buFont typeface="Arial" panose="020B0604020202020204" pitchFamily="34" charset="0"/>
              <a:buChar char="•"/>
            </a:pPr>
            <a:r>
              <a:rPr lang="en-US" dirty="0"/>
              <a:t>Long white body with large floppy ears</a:t>
            </a:r>
          </a:p>
          <a:p>
            <a:pPr marL="285750" indent="-285750">
              <a:buFont typeface="Arial" panose="020B0604020202020204" pitchFamily="34" charset="0"/>
              <a:buChar char="•"/>
            </a:pPr>
            <a:r>
              <a:rPr lang="en-US" dirty="0"/>
              <a:t>Known for being a good mother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133" y="924381"/>
            <a:ext cx="4023360" cy="3017520"/>
          </a:xfrm>
          <a:prstGeom prst="rect">
            <a:avLst/>
          </a:prstGeom>
        </p:spPr>
      </p:pic>
    </p:spTree>
    <p:extLst>
      <p:ext uri="{BB962C8B-B14F-4D97-AF65-F5344CB8AC3E}">
        <p14:creationId xmlns:p14="http://schemas.microsoft.com/office/powerpoint/2010/main" val="2275631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a:xfrm>
            <a:off x="281357" y="1322201"/>
            <a:ext cx="4900244" cy="2288381"/>
          </a:xfrm>
        </p:spPr>
        <p:txBody>
          <a:bodyPr/>
          <a:lstStyle/>
          <a:p>
            <a:r>
              <a:rPr lang="en-US" dirty="0"/>
              <a:t>Spot</a:t>
            </a:r>
          </a:p>
          <a:p>
            <a:pPr marL="285750" indent="-285750">
              <a:buFont typeface="Arial" panose="020B0604020202020204" pitchFamily="34" charset="0"/>
              <a:buChar char="•"/>
            </a:pPr>
            <a:r>
              <a:rPr lang="en-US" dirty="0"/>
              <a:t>Spotted</a:t>
            </a:r>
          </a:p>
          <a:p>
            <a:pPr marL="285750" indent="-285750">
              <a:buFont typeface="Arial" panose="020B0604020202020204" pitchFamily="34" charset="0"/>
              <a:buChar char="•"/>
            </a:pPr>
            <a:r>
              <a:rPr lang="en-US" dirty="0"/>
              <a:t>Gains weight well but also known for being an aggressive breeder producing piglets with high growth rates that are feed efficient</a:t>
            </a:r>
          </a:p>
          <a:p>
            <a:pPr marL="285750" indent="-285750">
              <a:buFont typeface="Arial" panose="020B0604020202020204" pitchFamily="34" charset="0"/>
              <a:buChar char="•"/>
            </a:pPr>
            <a:r>
              <a:rPr lang="en-US" dirty="0"/>
              <a:t>Gentle and durable</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497" y="1064298"/>
            <a:ext cx="3781094" cy="2834640"/>
          </a:xfrm>
          <a:prstGeom prst="rect">
            <a:avLst/>
          </a:prstGeom>
        </p:spPr>
      </p:pic>
    </p:spTree>
    <p:extLst>
      <p:ext uri="{BB962C8B-B14F-4D97-AF65-F5344CB8AC3E}">
        <p14:creationId xmlns:p14="http://schemas.microsoft.com/office/powerpoint/2010/main" val="166801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Each breed for each species has characteristics and attributes that make it popular in general and for specific purposes such as reproductive qualities versus meat qualities versus other production qualities.</a:t>
            </a:r>
          </a:p>
          <a:p>
            <a:endParaRPr lang="en-US" dirty="0"/>
          </a:p>
        </p:txBody>
      </p:sp>
      <p:sp>
        <p:nvSpPr>
          <p:cNvPr id="3" name="Title 2"/>
          <p:cNvSpPr>
            <a:spLocks noGrp="1"/>
          </p:cNvSpPr>
          <p:nvPr>
            <p:ph type="title"/>
          </p:nvPr>
        </p:nvSpPr>
        <p:spPr/>
        <p:txBody>
          <a:bodyPr/>
          <a:lstStyle/>
          <a:p>
            <a:r>
              <a:rPr lang="en-US" dirty="0"/>
              <a:t>breeds</a:t>
            </a:r>
          </a:p>
        </p:txBody>
      </p:sp>
    </p:spTree>
    <p:extLst>
      <p:ext uri="{BB962C8B-B14F-4D97-AF65-F5344CB8AC3E}">
        <p14:creationId xmlns:p14="http://schemas.microsoft.com/office/powerpoint/2010/main" val="2709125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p>
        </p:txBody>
      </p:sp>
      <p:sp>
        <p:nvSpPr>
          <p:cNvPr id="4" name="Text Placeholder 3"/>
          <p:cNvSpPr>
            <a:spLocks noGrp="1"/>
          </p:cNvSpPr>
          <p:nvPr>
            <p:ph type="body" sz="quarter" idx="11"/>
          </p:nvPr>
        </p:nvSpPr>
        <p:spPr>
          <a:xfrm>
            <a:off x="281356" y="1322201"/>
            <a:ext cx="3139177" cy="2288381"/>
          </a:xfrm>
        </p:spPr>
        <p:txBody>
          <a:bodyPr/>
          <a:lstStyle/>
          <a:p>
            <a:r>
              <a:rPr lang="en-US" dirty="0"/>
              <a:t>Merino (Ewe breed, fine wool</a:t>
            </a:r>
          </a:p>
          <a:p>
            <a:pPr marL="285750" indent="-285750">
              <a:buFont typeface="Arial" panose="020B0604020202020204" pitchFamily="34" charset="0"/>
              <a:buChar char="•"/>
            </a:pPr>
            <a:r>
              <a:rPr lang="en-US" dirty="0"/>
              <a:t>Basis of all wool breeds</a:t>
            </a:r>
          </a:p>
          <a:p>
            <a:pPr marL="285750" indent="-285750">
              <a:buFont typeface="Arial" panose="020B0604020202020204" pitchFamily="34" charset="0"/>
              <a:buChar char="•"/>
            </a:pPr>
            <a:r>
              <a:rPr lang="en-US" dirty="0"/>
              <a:t>High flocking instinct</a:t>
            </a:r>
          </a:p>
        </p:txBody>
      </p:sp>
      <p:sp>
        <p:nvSpPr>
          <p:cNvPr id="5" name="Text Placeholder 4"/>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894" y="572460"/>
            <a:ext cx="4945406" cy="3657600"/>
          </a:xfrm>
          <a:prstGeom prst="rect">
            <a:avLst/>
          </a:prstGeom>
        </p:spPr>
      </p:pic>
    </p:spTree>
    <p:extLst>
      <p:ext uri="{BB962C8B-B14F-4D97-AF65-F5344CB8AC3E}">
        <p14:creationId xmlns:p14="http://schemas.microsoft.com/office/powerpoint/2010/main" val="279489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p>
        </p:txBody>
      </p:sp>
      <p:sp>
        <p:nvSpPr>
          <p:cNvPr id="3" name="Text Placeholder 2"/>
          <p:cNvSpPr>
            <a:spLocks noGrp="1"/>
          </p:cNvSpPr>
          <p:nvPr>
            <p:ph type="body" sz="quarter" idx="10"/>
          </p:nvPr>
        </p:nvSpPr>
        <p:spPr>
          <a:xfrm>
            <a:off x="281356" y="924381"/>
            <a:ext cx="3324225" cy="279834"/>
          </a:xfrm>
        </p:spPr>
        <p:txBody>
          <a:bodyPr/>
          <a:lstStyle/>
          <a:p>
            <a:endParaRPr lang="en-US" dirty="0"/>
          </a:p>
        </p:txBody>
      </p:sp>
      <p:sp>
        <p:nvSpPr>
          <p:cNvPr id="4" name="Text Placeholder 3"/>
          <p:cNvSpPr>
            <a:spLocks noGrp="1"/>
          </p:cNvSpPr>
          <p:nvPr>
            <p:ph type="body" sz="quarter" idx="11"/>
          </p:nvPr>
        </p:nvSpPr>
        <p:spPr>
          <a:xfrm>
            <a:off x="281355" y="1322201"/>
            <a:ext cx="4189045" cy="2288381"/>
          </a:xfrm>
        </p:spPr>
        <p:txBody>
          <a:bodyPr/>
          <a:lstStyle/>
          <a:p>
            <a:r>
              <a:rPr lang="en-US" dirty="0" err="1"/>
              <a:t>Rambouillet</a:t>
            </a:r>
            <a:r>
              <a:rPr lang="en-US" dirty="0"/>
              <a:t> (Ewe breed, fine wool)</a:t>
            </a:r>
          </a:p>
          <a:p>
            <a:pPr marL="285750" indent="-285750">
              <a:buFont typeface="Arial" panose="020B0604020202020204" pitchFamily="34" charset="0"/>
              <a:buChar char="•"/>
            </a:pPr>
            <a:r>
              <a:rPr lang="en-US" dirty="0"/>
              <a:t>Large with white face and wool on head and legs</a:t>
            </a:r>
          </a:p>
          <a:p>
            <a:pPr marL="285750" indent="-285750">
              <a:buFont typeface="Arial" panose="020B0604020202020204" pitchFamily="34" charset="0"/>
              <a:buChar char="•"/>
            </a:pPr>
            <a:r>
              <a:rPr lang="en-US" dirty="0"/>
              <a:t>Long-lived and rugged</a:t>
            </a:r>
          </a:p>
          <a:p>
            <a:pPr marL="285750" indent="-285750">
              <a:buFont typeface="Arial" panose="020B0604020202020204" pitchFamily="34" charset="0"/>
              <a:buChar char="•"/>
            </a:pPr>
            <a:r>
              <a:rPr lang="en-US" dirty="0"/>
              <a:t>Capability to breed out of season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091" y="1204215"/>
            <a:ext cx="4023360" cy="3017520"/>
          </a:xfrm>
          <a:prstGeom prst="rect">
            <a:avLst/>
          </a:prstGeom>
        </p:spPr>
      </p:pic>
    </p:spTree>
    <p:extLst>
      <p:ext uri="{BB962C8B-B14F-4D97-AF65-F5344CB8AC3E}">
        <p14:creationId xmlns:p14="http://schemas.microsoft.com/office/powerpoint/2010/main" val="1856218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p>
        </p:txBody>
      </p:sp>
      <p:sp>
        <p:nvSpPr>
          <p:cNvPr id="3" name="Text Placeholder 2"/>
          <p:cNvSpPr>
            <a:spLocks noGrp="1"/>
          </p:cNvSpPr>
          <p:nvPr>
            <p:ph type="body" sz="quarter" idx="10"/>
          </p:nvPr>
        </p:nvSpPr>
        <p:spPr>
          <a:xfrm>
            <a:off x="330851" y="973943"/>
            <a:ext cx="3324225" cy="279834"/>
          </a:xfrm>
        </p:spPr>
        <p:txBody>
          <a:bodyPr/>
          <a:lstStyle/>
          <a:p>
            <a:endParaRPr lang="en-US" dirty="0"/>
          </a:p>
        </p:txBody>
      </p:sp>
      <p:sp>
        <p:nvSpPr>
          <p:cNvPr id="4" name="Text Placeholder 3"/>
          <p:cNvSpPr>
            <a:spLocks noGrp="1"/>
          </p:cNvSpPr>
          <p:nvPr>
            <p:ph type="body" sz="quarter" idx="11"/>
          </p:nvPr>
        </p:nvSpPr>
        <p:spPr>
          <a:xfrm>
            <a:off x="281356" y="1322201"/>
            <a:ext cx="5086511" cy="2288381"/>
          </a:xfrm>
        </p:spPr>
        <p:txBody>
          <a:bodyPr/>
          <a:lstStyle/>
          <a:p>
            <a:r>
              <a:rPr lang="en-US" dirty="0"/>
              <a:t>Suffolk (Ram breed, medium wool)</a:t>
            </a:r>
          </a:p>
          <a:p>
            <a:pPr marL="285750" indent="-285750">
              <a:buFont typeface="Arial" panose="020B0604020202020204" pitchFamily="34" charset="0"/>
              <a:buChar char="•"/>
            </a:pPr>
            <a:r>
              <a:rPr lang="en-US" dirty="0"/>
              <a:t>Black head and legs</a:t>
            </a:r>
          </a:p>
          <a:p>
            <a:pPr marL="285750" indent="-285750">
              <a:buFont typeface="Arial" panose="020B0604020202020204" pitchFamily="34" charset="0"/>
              <a:buChar char="•"/>
            </a:pPr>
            <a:r>
              <a:rPr lang="en-US" dirty="0"/>
              <a:t>Known for its meatiness and high carcass quality</a:t>
            </a:r>
          </a:p>
          <a:p>
            <a:pPr marL="285750" indent="-285750">
              <a:buFont typeface="Arial" panose="020B0604020202020204" pitchFamily="34" charset="0"/>
              <a:buChar char="•"/>
            </a:pPr>
            <a:r>
              <a:rPr lang="en-US" dirty="0"/>
              <a:t>Ability to grow rapidly and produce high </a:t>
            </a:r>
            <a:r>
              <a:rPr lang="en-US" dirty="0" err="1"/>
              <a:t>cutability</a:t>
            </a:r>
            <a:r>
              <a:rPr lang="en-US" dirty="0"/>
              <a:t> carcasses</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223" y="1049071"/>
            <a:ext cx="3779520" cy="2834640"/>
          </a:xfrm>
          <a:prstGeom prst="rect">
            <a:avLst/>
          </a:prstGeom>
        </p:spPr>
      </p:pic>
    </p:spTree>
    <p:extLst>
      <p:ext uri="{BB962C8B-B14F-4D97-AF65-F5344CB8AC3E}">
        <p14:creationId xmlns:p14="http://schemas.microsoft.com/office/powerpoint/2010/main" val="9012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p>
        </p:txBody>
      </p:sp>
      <p:sp>
        <p:nvSpPr>
          <p:cNvPr id="4" name="Text Placeholder 3"/>
          <p:cNvSpPr>
            <a:spLocks noGrp="1"/>
          </p:cNvSpPr>
          <p:nvPr>
            <p:ph type="body" sz="quarter" idx="11"/>
          </p:nvPr>
        </p:nvSpPr>
        <p:spPr/>
        <p:txBody>
          <a:bodyPr/>
          <a:lstStyle/>
          <a:p>
            <a:r>
              <a:rPr lang="en-US" dirty="0"/>
              <a:t>Hampshire (Ram breed, medium wool)</a:t>
            </a:r>
          </a:p>
          <a:p>
            <a:pPr marL="285750" indent="-285750">
              <a:buFont typeface="Arial" panose="020B0604020202020204" pitchFamily="34" charset="0"/>
              <a:buChar char="•"/>
            </a:pPr>
            <a:r>
              <a:rPr lang="en-US" dirty="0"/>
              <a:t>Black face with wool cap</a:t>
            </a:r>
          </a:p>
          <a:p>
            <a:pPr marL="285750" indent="-285750">
              <a:buFont typeface="Arial" panose="020B0604020202020204" pitchFamily="34" charset="0"/>
              <a:buChar char="•"/>
            </a:pPr>
            <a:r>
              <a:rPr lang="en-US" dirty="0"/>
              <a:t>Moderately prolific</a:t>
            </a:r>
          </a:p>
          <a:p>
            <a:pPr marL="285750" indent="-285750">
              <a:buFont typeface="Arial" panose="020B0604020202020204" pitchFamily="34" charset="0"/>
              <a:buChar char="•"/>
            </a:pPr>
            <a:r>
              <a:rPr lang="en-US" dirty="0"/>
              <a:t>Very good milking ability, growth and carcass </a:t>
            </a:r>
            <a:r>
              <a:rPr lang="en-US" dirty="0" err="1"/>
              <a:t>cutability</a:t>
            </a:r>
            <a:endParaRPr lang="en-US" dirty="0"/>
          </a:p>
        </p:txBody>
      </p:sp>
      <p:sp>
        <p:nvSpPr>
          <p:cNvPr id="5" name="Text Placeholder 4"/>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0321" y="1140511"/>
            <a:ext cx="4391868" cy="2926080"/>
          </a:xfrm>
          <a:prstGeom prst="rect">
            <a:avLst/>
          </a:prstGeom>
        </p:spPr>
      </p:pic>
    </p:spTree>
    <p:extLst>
      <p:ext uri="{BB962C8B-B14F-4D97-AF65-F5344CB8AC3E}">
        <p14:creationId xmlns:p14="http://schemas.microsoft.com/office/powerpoint/2010/main" val="135726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a:t>
            </a:r>
            <a:br>
              <a:rPr lang="en-US" dirty="0"/>
            </a:br>
            <a:br>
              <a:rPr lang="en-US" dirty="0"/>
            </a:br>
            <a:br>
              <a:rPr lang="en-US" dirty="0"/>
            </a:br>
            <a:endParaRPr lang="en-US" dirty="0"/>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a:xfrm>
            <a:off x="281357" y="1322201"/>
            <a:ext cx="4595444" cy="2288381"/>
          </a:xfrm>
        </p:spPr>
        <p:txBody>
          <a:bodyPr/>
          <a:lstStyle/>
          <a:p>
            <a:r>
              <a:rPr lang="en-US" dirty="0"/>
              <a:t>Dorset (Dual breed, medium wool)</a:t>
            </a:r>
          </a:p>
          <a:p>
            <a:pPr marL="285750" indent="-285750">
              <a:buFont typeface="Arial" panose="020B0604020202020204" pitchFamily="34" charset="0"/>
              <a:buChar char="•"/>
            </a:pPr>
            <a:r>
              <a:rPr lang="en-US" dirty="0"/>
              <a:t>Able to breed out of season</a:t>
            </a:r>
          </a:p>
          <a:p>
            <a:pPr marL="285750" indent="-285750">
              <a:buFont typeface="Arial" panose="020B0604020202020204" pitchFamily="34" charset="0"/>
              <a:buChar char="•"/>
            </a:pPr>
            <a:r>
              <a:rPr lang="en-US" dirty="0"/>
              <a:t>Heavy </a:t>
            </a:r>
            <a:r>
              <a:rPr lang="en-US" dirty="0" err="1"/>
              <a:t>milkers</a:t>
            </a:r>
            <a:endParaRPr lang="en-US" dirty="0"/>
          </a:p>
          <a:p>
            <a:pPr marL="285750" indent="-285750">
              <a:buFont typeface="Arial" panose="020B0604020202020204" pitchFamily="34" charset="0"/>
              <a:buChar char="•"/>
            </a:pPr>
            <a:r>
              <a:rPr lang="en-US" dirty="0"/>
              <a:t>Produce more than one lamb crop per year</a:t>
            </a:r>
          </a:p>
          <a:p>
            <a:pPr marL="285750" indent="-285750">
              <a:buFont typeface="Arial" panose="020B0604020202020204" pitchFamily="34" charset="0"/>
              <a:buChar char="•"/>
            </a:pPr>
            <a:r>
              <a:rPr lang="en-US" dirty="0"/>
              <a:t>Lambs are hardy and yield heavy muscled carcasses</a:t>
            </a:r>
          </a:p>
        </p:txBody>
      </p:sp>
      <p:pic>
        <p:nvPicPr>
          <p:cNvPr id="6" name="Picture 5"/>
          <p:cNvPicPr>
            <a:picLocks noChangeAspect="1"/>
          </p:cNvPicPr>
          <p:nvPr/>
        </p:nvPicPr>
        <p:blipFill>
          <a:blip r:embed="rId2"/>
          <a:stretch>
            <a:fillRect/>
          </a:stretch>
        </p:blipFill>
        <p:spPr>
          <a:xfrm>
            <a:off x="4876801" y="832853"/>
            <a:ext cx="3267075" cy="3267075"/>
          </a:xfrm>
          <a:prstGeom prst="rect">
            <a:avLst/>
          </a:prstGeom>
        </p:spPr>
      </p:pic>
    </p:spTree>
    <p:extLst>
      <p:ext uri="{BB962C8B-B14F-4D97-AF65-F5344CB8AC3E}">
        <p14:creationId xmlns:p14="http://schemas.microsoft.com/office/powerpoint/2010/main" val="289598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br>
              <a:rPr lang="en-US" dirty="0"/>
            </a:br>
            <a:endParaRPr lang="en-US" dirty="0"/>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5" name="Text Placeholder 4"/>
          <p:cNvSpPr>
            <a:spLocks noGrp="1"/>
          </p:cNvSpPr>
          <p:nvPr>
            <p:ph type="body" sz="quarter" idx="11"/>
          </p:nvPr>
        </p:nvSpPr>
        <p:spPr>
          <a:xfrm>
            <a:off x="281357" y="1322201"/>
            <a:ext cx="3373720" cy="2288381"/>
          </a:xfrm>
        </p:spPr>
        <p:txBody>
          <a:bodyPr/>
          <a:lstStyle/>
          <a:p>
            <a:r>
              <a:rPr lang="en-US" dirty="0"/>
              <a:t>Columbia (Dual breed, medium wool)</a:t>
            </a:r>
          </a:p>
          <a:p>
            <a:pPr marL="285750" indent="-285750">
              <a:buFont typeface="Arial" panose="020B0604020202020204" pitchFamily="34" charset="0"/>
              <a:buChar char="•"/>
            </a:pPr>
            <a:r>
              <a:rPr lang="en-US" dirty="0"/>
              <a:t>Large body with white face and wool on legs</a:t>
            </a:r>
          </a:p>
          <a:p>
            <a:pPr marL="285750" indent="-285750">
              <a:buFont typeface="Arial" panose="020B0604020202020204" pitchFamily="34" charset="0"/>
              <a:buChar char="•"/>
            </a:pPr>
            <a:r>
              <a:rPr lang="en-US" dirty="0"/>
              <a:t>Known for size and wool-producing ability and productivity on range</a:t>
            </a:r>
          </a:p>
        </p:txBody>
      </p:sp>
      <p:pic>
        <p:nvPicPr>
          <p:cNvPr id="4" name="Picture 3"/>
          <p:cNvPicPr>
            <a:picLocks noChangeAspect="1"/>
          </p:cNvPicPr>
          <p:nvPr/>
        </p:nvPicPr>
        <p:blipFill>
          <a:blip r:embed="rId2"/>
          <a:stretch>
            <a:fillRect/>
          </a:stretch>
        </p:blipFill>
        <p:spPr>
          <a:xfrm>
            <a:off x="3579573" y="2034283"/>
            <a:ext cx="5368147" cy="2264382"/>
          </a:xfrm>
          <a:prstGeom prst="rect">
            <a:avLst/>
          </a:prstGeom>
        </p:spPr>
      </p:pic>
    </p:spTree>
    <p:extLst>
      <p:ext uri="{BB962C8B-B14F-4D97-AF65-F5344CB8AC3E}">
        <p14:creationId xmlns:p14="http://schemas.microsoft.com/office/powerpoint/2010/main" val="1280800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br>
              <a:rPr lang="en-US" dirty="0"/>
            </a:b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a:t>Southdown (Ram breed, medium wool)</a:t>
            </a:r>
          </a:p>
          <a:p>
            <a:pPr marL="285750" indent="-285750">
              <a:buFont typeface="Arial" panose="020B0604020202020204" pitchFamily="34" charset="0"/>
              <a:buChar char="•"/>
            </a:pPr>
            <a:r>
              <a:rPr lang="en-US" dirty="0"/>
              <a:t>Small to medium frame with grayish face and wool on legs</a:t>
            </a:r>
          </a:p>
          <a:p>
            <a:pPr marL="285750" indent="-285750">
              <a:buFont typeface="Arial" panose="020B0604020202020204" pitchFamily="34" charset="0"/>
              <a:buChar char="•"/>
            </a:pPr>
            <a:r>
              <a:rPr lang="en-US" dirty="0"/>
              <a:t>Produces a meaty carcass</a:t>
            </a:r>
          </a:p>
        </p:txBody>
      </p:sp>
      <p:pic>
        <p:nvPicPr>
          <p:cNvPr id="5" name="Picture 4"/>
          <p:cNvPicPr>
            <a:picLocks noChangeAspect="1"/>
          </p:cNvPicPr>
          <p:nvPr/>
        </p:nvPicPr>
        <p:blipFill>
          <a:blip r:embed="rId2"/>
          <a:stretch>
            <a:fillRect/>
          </a:stretch>
        </p:blipFill>
        <p:spPr>
          <a:xfrm>
            <a:off x="4797390" y="1138506"/>
            <a:ext cx="3401388" cy="2755124"/>
          </a:xfrm>
          <a:prstGeom prst="rect">
            <a:avLst/>
          </a:prstGeom>
        </p:spPr>
      </p:pic>
    </p:spTree>
    <p:extLst>
      <p:ext uri="{BB962C8B-B14F-4D97-AF65-F5344CB8AC3E}">
        <p14:creationId xmlns:p14="http://schemas.microsoft.com/office/powerpoint/2010/main" val="194122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Breeds</a:t>
            </a:r>
          </a:p>
        </p:txBody>
      </p:sp>
      <p:sp>
        <p:nvSpPr>
          <p:cNvPr id="6" name="Text Placeholder 5"/>
          <p:cNvSpPr>
            <a:spLocks noGrp="1"/>
          </p:cNvSpPr>
          <p:nvPr>
            <p:ph type="body" sz="quarter" idx="10"/>
          </p:nvPr>
        </p:nvSpPr>
        <p:spPr/>
        <p:txBody>
          <a:bodyPr/>
          <a:lstStyle/>
          <a:p>
            <a:endParaRPr lang="en-US"/>
          </a:p>
        </p:txBody>
      </p:sp>
      <p:sp>
        <p:nvSpPr>
          <p:cNvPr id="7" name="Text Placeholder 6"/>
          <p:cNvSpPr>
            <a:spLocks noGrp="1"/>
          </p:cNvSpPr>
          <p:nvPr>
            <p:ph type="body" sz="quarter" idx="11"/>
          </p:nvPr>
        </p:nvSpPr>
        <p:spPr>
          <a:xfrm>
            <a:off x="281356" y="1322201"/>
            <a:ext cx="8279095" cy="2288381"/>
          </a:xfrm>
        </p:spPr>
        <p:txBody>
          <a:bodyPr/>
          <a:lstStyle/>
          <a:p>
            <a:pPr marL="285750" indent="-285750">
              <a:buFont typeface="Arial" panose="020B0604020202020204" pitchFamily="34" charset="0"/>
              <a:buChar char="•"/>
            </a:pPr>
            <a:r>
              <a:rPr lang="en-US" dirty="0"/>
              <a:t>Example: some cattle breeds are large framed and have high milk production, making them desirable for reproduction of large healthy calves while other cattle breeds are popular for producing meat that is tender or some sheep breeds exist due to the value of their wool</a:t>
            </a:r>
          </a:p>
          <a:p>
            <a:pPr marL="285750" indent="-285750">
              <a:buFont typeface="Arial" panose="020B0604020202020204" pitchFamily="34" charset="0"/>
              <a:buChar char="•"/>
            </a:pPr>
            <a:r>
              <a:rPr lang="en-US" dirty="0"/>
              <a:t>There are also breeds that are meant for more than one purpose.</a:t>
            </a:r>
          </a:p>
          <a:p>
            <a:pPr marL="662940" lvl="1" indent="-285750">
              <a:buFont typeface="Arial" panose="020B0604020202020204" pitchFamily="34" charset="0"/>
              <a:buChar char="•"/>
            </a:pPr>
            <a:r>
              <a:rPr lang="en-US" dirty="0"/>
              <a:t>Example: Maine-Anjou cattle have good milking capabilities but can also perform well in feed yards</a:t>
            </a:r>
          </a:p>
          <a:p>
            <a:pPr marL="66294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753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a:t>Angus (including Red)</a:t>
            </a:r>
          </a:p>
          <a:p>
            <a:pPr marL="285750" indent="-285750">
              <a:buFont typeface="Arial" panose="020B0604020202020204" pitchFamily="34" charset="0"/>
              <a:buChar char="•"/>
            </a:pPr>
            <a:r>
              <a:rPr lang="en-US" dirty="0"/>
              <a:t>Smooth black or red coat</a:t>
            </a:r>
          </a:p>
          <a:p>
            <a:pPr marL="285750" indent="-285750">
              <a:buFont typeface="Arial" panose="020B0604020202020204" pitchFamily="34" charset="0"/>
              <a:buChar char="•"/>
            </a:pPr>
            <a:r>
              <a:rPr lang="en-US" dirty="0"/>
              <a:t>Known for carcass quality as well as milking, mothering and reproductive abilities</a:t>
            </a:r>
          </a:p>
          <a:p>
            <a:r>
              <a:rPr lang="en-US" dirty="0"/>
              <a:t>“What is the benefit of having one hair color over the other?”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972" y="1264381"/>
            <a:ext cx="3837479" cy="2560320"/>
          </a:xfrm>
          <a:prstGeom prst="rect">
            <a:avLst/>
          </a:prstGeom>
        </p:spPr>
      </p:pic>
    </p:spTree>
    <p:extLst>
      <p:ext uri="{BB962C8B-B14F-4D97-AF65-F5344CB8AC3E}">
        <p14:creationId xmlns:p14="http://schemas.microsoft.com/office/powerpoint/2010/main" val="275213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a:t>
            </a:r>
          </a:p>
        </p:txBody>
      </p:sp>
      <p:sp>
        <p:nvSpPr>
          <p:cNvPr id="10" name="Text Placeholder 9"/>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err="1"/>
              <a:t>Charolais</a:t>
            </a:r>
            <a:endParaRPr lang="en-US" dirty="0"/>
          </a:p>
          <a:p>
            <a:pPr marL="285750" indent="-285750">
              <a:buFont typeface="Arial" panose="020B0604020202020204" pitchFamily="34" charset="0"/>
              <a:buChar char="•"/>
            </a:pPr>
            <a:r>
              <a:rPr lang="en-US" dirty="0"/>
              <a:t>Large framed and white</a:t>
            </a:r>
          </a:p>
          <a:p>
            <a:pPr marL="285750" indent="-285750">
              <a:buFont typeface="Arial" panose="020B0604020202020204" pitchFamily="34" charset="0"/>
              <a:buChar char="•"/>
            </a:pPr>
            <a:r>
              <a:rPr lang="en-US" dirty="0"/>
              <a:t>Known for fast growth and lean meat</a:t>
            </a:r>
          </a:p>
          <a:p>
            <a:r>
              <a:rPr lang="en-US" dirty="0"/>
              <a:t>“What’s the benefit of that large frame?”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1381811"/>
            <a:ext cx="3251200" cy="2169160"/>
          </a:xfrm>
          <a:prstGeom prst="rect">
            <a:avLst/>
          </a:prstGeom>
        </p:spPr>
      </p:pic>
    </p:spTree>
    <p:extLst>
      <p:ext uri="{BB962C8B-B14F-4D97-AF65-F5344CB8AC3E}">
        <p14:creationId xmlns:p14="http://schemas.microsoft.com/office/powerpoint/2010/main" val="127747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err="1"/>
              <a:t>Gelbvieh</a:t>
            </a:r>
            <a:endParaRPr lang="en-US" dirty="0"/>
          </a:p>
          <a:p>
            <a:pPr marL="285750" indent="-285750">
              <a:buFont typeface="Arial" panose="020B0604020202020204" pitchFamily="34" charset="0"/>
              <a:buChar char="•"/>
            </a:pPr>
            <a:r>
              <a:rPr lang="en-US" dirty="0"/>
              <a:t>Cream or reddish-yellow in color</a:t>
            </a:r>
          </a:p>
          <a:p>
            <a:pPr marL="285750" indent="-285750">
              <a:buFont typeface="Arial" panose="020B0604020202020204" pitchFamily="34" charset="0"/>
              <a:buChar char="•"/>
            </a:pPr>
            <a:r>
              <a:rPr lang="en-US" dirty="0"/>
              <a:t>Known for being a general-purpose breed with good milking </a:t>
            </a:r>
            <a:r>
              <a:rPr lang="en-US" dirty="0" err="1"/>
              <a:t>abailities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651" y="1371600"/>
            <a:ext cx="4019345" cy="2743200"/>
          </a:xfrm>
          <a:prstGeom prst="rect">
            <a:avLst/>
          </a:prstGeom>
        </p:spPr>
      </p:pic>
    </p:spTree>
    <p:extLst>
      <p:ext uri="{BB962C8B-B14F-4D97-AF65-F5344CB8AC3E}">
        <p14:creationId xmlns:p14="http://schemas.microsoft.com/office/powerpoint/2010/main" val="17136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60" y="572460"/>
            <a:ext cx="8229600" cy="571589"/>
          </a:xfrm>
        </p:spPr>
        <p:txBody>
          <a:bodyPr/>
          <a:lstStyle/>
          <a:p>
            <a:r>
              <a:rPr lang="en-US" dirty="0"/>
              <a:t>Beef cattle breeds</a:t>
            </a:r>
            <a:br>
              <a:rPr lang="en-US" dirty="0"/>
            </a:b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a:t>Hereford (including Polled i.e. no horns)</a:t>
            </a:r>
          </a:p>
          <a:p>
            <a:pPr marL="285750" indent="-285750">
              <a:buFont typeface="Arial" panose="020B0604020202020204" pitchFamily="34" charset="0"/>
              <a:buChar char="•"/>
            </a:pPr>
            <a:r>
              <a:rPr lang="en-US" dirty="0"/>
              <a:t>Large framed and red body with white face</a:t>
            </a:r>
          </a:p>
          <a:p>
            <a:pPr marL="285750" indent="-285750">
              <a:buFont typeface="Arial" panose="020B0604020202020204" pitchFamily="34" charset="0"/>
              <a:buChar char="•"/>
            </a:pPr>
            <a:r>
              <a:rPr lang="en-US" dirty="0"/>
              <a:t>Known for foraging ability, vigor, hardiness, and quiet disposition</a:t>
            </a:r>
          </a:p>
          <a:p>
            <a:r>
              <a:rPr lang="en-US" dirty="0"/>
              <a:t>“Why would the industry prefer polled cattle over horned?”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287" y="1322201"/>
            <a:ext cx="3810013" cy="2560320"/>
          </a:xfrm>
          <a:prstGeom prst="rect">
            <a:avLst/>
          </a:prstGeom>
        </p:spPr>
      </p:pic>
    </p:spTree>
    <p:extLst>
      <p:ext uri="{BB962C8B-B14F-4D97-AF65-F5344CB8AC3E}">
        <p14:creationId xmlns:p14="http://schemas.microsoft.com/office/powerpoint/2010/main" val="11790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a:xfrm>
            <a:off x="385572"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err="1"/>
              <a:t>Limousin</a:t>
            </a:r>
            <a:endParaRPr lang="en-US" dirty="0"/>
          </a:p>
          <a:p>
            <a:pPr marL="285750" indent="-285750">
              <a:buFont typeface="Arial" panose="020B0604020202020204" pitchFamily="34" charset="0"/>
              <a:buChar char="•"/>
            </a:pPr>
            <a:r>
              <a:rPr lang="en-US" dirty="0"/>
              <a:t>Red body</a:t>
            </a:r>
          </a:p>
          <a:p>
            <a:pPr marL="285750" indent="-285750">
              <a:buFont typeface="Arial" panose="020B0604020202020204" pitchFamily="34" charset="0"/>
              <a:buChar char="•"/>
            </a:pPr>
            <a:r>
              <a:rPr lang="en-US" dirty="0"/>
              <a:t>When slaughtered at a young age yield high percentage of lean meat with a minimum amount of fat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287" y="1427162"/>
            <a:ext cx="3038475" cy="1971675"/>
          </a:xfrm>
          <a:prstGeom prst="rect">
            <a:avLst/>
          </a:prstGeom>
        </p:spPr>
      </p:pic>
    </p:spTree>
    <p:extLst>
      <p:ext uri="{BB962C8B-B14F-4D97-AF65-F5344CB8AC3E}">
        <p14:creationId xmlns:p14="http://schemas.microsoft.com/office/powerpoint/2010/main" val="223117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a:xfrm>
            <a:off x="330851" y="973944"/>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Shorthorn</a:t>
            </a:r>
          </a:p>
          <a:p>
            <a:pPr marL="285750" indent="-285750">
              <a:buFont typeface="Arial" panose="020B0604020202020204" pitchFamily="34" charset="0"/>
              <a:buChar char="•"/>
            </a:pPr>
            <a:r>
              <a:rPr lang="en-US" dirty="0"/>
              <a:t>Red or black body with white speckling</a:t>
            </a:r>
          </a:p>
          <a:p>
            <a:pPr marL="285750" indent="-285750">
              <a:buFont typeface="Arial" panose="020B0604020202020204" pitchFamily="34" charset="0"/>
              <a:buChar char="•"/>
            </a:pPr>
            <a:r>
              <a:rPr lang="en-US" dirty="0"/>
              <a:t>Good disposition, mothering and milking abilities</a:t>
            </a:r>
          </a:p>
          <a:p>
            <a:pPr marL="285750" indent="-285750">
              <a:buFont typeface="Arial" panose="020B0604020202020204" pitchFamily="34" charset="0"/>
              <a:buChar char="•"/>
            </a:pPr>
            <a:r>
              <a:rPr lang="en-US" dirty="0"/>
              <a:t>Females ideal for a reproduction herd purpose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6" y="973944"/>
            <a:ext cx="4013648" cy="2834640"/>
          </a:xfrm>
          <a:prstGeom prst="rect">
            <a:avLst/>
          </a:prstGeom>
        </p:spPr>
      </p:pic>
    </p:spTree>
    <p:extLst>
      <p:ext uri="{BB962C8B-B14F-4D97-AF65-F5344CB8AC3E}">
        <p14:creationId xmlns:p14="http://schemas.microsoft.com/office/powerpoint/2010/main" val="1370724566"/>
      </p:ext>
    </p:extLst>
  </p:cSld>
  <p:clrMapOvr>
    <a:masterClrMapping/>
  </p:clrMapOvr>
</p:sld>
</file>

<file path=ppt/theme/theme1.xml><?xml version="1.0" encoding="utf-8"?>
<a:theme xmlns:a="http://schemas.openxmlformats.org/drawingml/2006/main" name="Hom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783</Words>
  <Application>Microsoft Office PowerPoint</Application>
  <PresentationFormat>On-screen Show (16:9)</PresentationFormat>
  <Paragraphs>128</Paragraphs>
  <Slides>26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Helvetica</vt:lpstr>
      <vt:lpstr>Rockwell</vt:lpstr>
      <vt:lpstr>Wingdings</vt:lpstr>
      <vt:lpstr>Home Page</vt:lpstr>
      <vt:lpstr>Title</vt:lpstr>
      <vt:lpstr>Common livestock breeds and characteristics</vt:lpstr>
      <vt:lpstr>breeds</vt:lpstr>
      <vt:lpstr>Breeds</vt:lpstr>
      <vt:lpstr>Beef cattle breeds</vt:lpstr>
      <vt:lpstr>Beef cattle breed</vt:lpstr>
      <vt:lpstr>Beef cattle breeds</vt:lpstr>
      <vt:lpstr>Beef cattle breeds </vt:lpstr>
      <vt:lpstr>Beef cattle breeds</vt:lpstr>
      <vt:lpstr>Beef cattle breeds</vt:lpstr>
      <vt:lpstr>Beef cattle breeds</vt:lpstr>
      <vt:lpstr>Beef cattle breeds</vt:lpstr>
      <vt:lpstr>Swine breeds</vt:lpstr>
      <vt:lpstr>Swine breeds</vt:lpstr>
      <vt:lpstr>Swine breeds </vt:lpstr>
      <vt:lpstr>Swine Breeds</vt:lpstr>
      <vt:lpstr>Swine breeds</vt:lpstr>
      <vt:lpstr>Swine breeds</vt:lpstr>
      <vt:lpstr>Swine breeds</vt:lpstr>
      <vt:lpstr>Swine breeds</vt:lpstr>
      <vt:lpstr>Sheep breeds</vt:lpstr>
      <vt:lpstr>Sheep breeds</vt:lpstr>
      <vt:lpstr>Sheep breeds</vt:lpstr>
      <vt:lpstr>Sheep breeds</vt:lpstr>
      <vt:lpstr>Sheep breed   </vt:lpstr>
      <vt:lpstr>Sheep breeds </vt:lpstr>
      <vt:lpstr>Sheep breeds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Communications at work</dc:title>
  <dc:creator>WebComm</dc:creator>
  <cp:lastModifiedBy>Thiel, Erika (ethiel@uidaho.edu)</cp:lastModifiedBy>
  <cp:revision>68</cp:revision>
  <dcterms:modified xsi:type="dcterms:W3CDTF">2016-09-22T20:09:38Z</dcterms:modified>
</cp:coreProperties>
</file>