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7" r:id="rId2"/>
  </p:sldMasterIdLst>
  <p:notesMasterIdLst>
    <p:notesMasterId r:id="rId13"/>
  </p:notesMasterIdLst>
  <p:handoutMasterIdLst>
    <p:handoutMasterId r:id="rId14"/>
  </p:handoutMasterIdLst>
  <p:sldIdLst>
    <p:sldId id="256" r:id="rId3"/>
    <p:sldId id="326" r:id="rId4"/>
    <p:sldId id="330" r:id="rId5"/>
    <p:sldId id="327" r:id="rId6"/>
    <p:sldId id="325" r:id="rId7"/>
    <p:sldId id="328" r:id="rId8"/>
    <p:sldId id="306" r:id="rId9"/>
    <p:sldId id="302" r:id="rId10"/>
    <p:sldId id="309" r:id="rId11"/>
    <p:sldId id="324" r:id="rId12"/>
  </p:sldIdLst>
  <p:sldSz cx="6858000" cy="5143500"/>
  <p:notesSz cx="6950075" cy="9236075"/>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guide id="4"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6E43"/>
    <a:srgbClr val="A27E55"/>
    <a:srgbClr val="6E6E6E"/>
    <a:srgbClr val="888888"/>
    <a:srgbClr val="272827"/>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78966" autoAdjust="0"/>
  </p:normalViewPr>
  <p:slideViewPr>
    <p:cSldViewPr snapToGrid="0">
      <p:cViewPr varScale="1">
        <p:scale>
          <a:sx n="73" d="100"/>
          <a:sy n="73" d="100"/>
        </p:scale>
        <p:origin x="1764" y="54"/>
      </p:cViewPr>
      <p:guideLst>
        <p:guide orient="horz" pos="2160"/>
        <p:guide pos="2880"/>
        <p:guide orient="horz" pos="162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87" d="100"/>
        <a:sy n="87" d="100"/>
      </p:scale>
      <p:origin x="0" y="-184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452ED03A-66F1-4C21-8669-86A72DB1C7F7}" type="datetimeFigureOut">
              <a:rPr lang="en-US" smtClean="0"/>
              <a:pPr/>
              <a:t>01/19/2016</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6696CCD-4F78-470F-9258-278D1CE7C6EB}" type="slidenum">
              <a:rPr lang="en-US" smtClean="0"/>
              <a:pPr/>
              <a:t>‹#›</a:t>
            </a:fld>
            <a:endParaRPr lang="en-US"/>
          </a:p>
        </p:txBody>
      </p:sp>
    </p:spTree>
    <p:extLst>
      <p:ext uri="{BB962C8B-B14F-4D97-AF65-F5344CB8AC3E}">
        <p14:creationId xmlns:p14="http://schemas.microsoft.com/office/powerpoint/2010/main" val="1479092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B3D4395-F4BB-4776-AD1A-E1F7520CF444}" type="datetimeFigureOut">
              <a:rPr lang="en-US" smtClean="0"/>
              <a:pPr/>
              <a:t>01/19/2016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B0993E8-77CB-4CE8-8134-9D98A3510F3A}" type="slidenum">
              <a:rPr lang="en-US" smtClean="0"/>
              <a:pPr/>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The Role of Conservation Agriculture in Sustainable Agriculture</a:t>
            </a:r>
          </a:p>
          <a:p>
            <a:r>
              <a:rPr lang="en-US" sz="900" b="0" i="0" kern="1200" dirty="0" smtClean="0">
                <a:solidFill>
                  <a:schemeClr val="tx1"/>
                </a:solidFill>
                <a:effectLst/>
                <a:latin typeface="+mn-lt"/>
                <a:ea typeface="+mn-ea"/>
                <a:cs typeface="+mn-cs"/>
              </a:rPr>
              <a:t>http://www.directseed.org/research-resources/</a:t>
            </a:r>
          </a:p>
          <a:p>
            <a:r>
              <a:rPr lang="en-US" sz="900" b="0" i="0" kern="1200" dirty="0" smtClean="0">
                <a:solidFill>
                  <a:schemeClr val="tx1"/>
                </a:solidFill>
                <a:effectLst/>
                <a:latin typeface="+mn-lt"/>
                <a:ea typeface="+mn-ea"/>
                <a:cs typeface="+mn-cs"/>
              </a:rPr>
              <a:t>http://www.nrcs.usda.gov/wps/portal/nrcs/detail/wa/newsroom/factsheets/?cid=nrcs144p2_036621</a:t>
            </a:r>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pPr/>
              <a:t>1</a:t>
            </a:fld>
            <a:endParaRPr lang="en-US" dirty="0"/>
          </a:p>
        </p:txBody>
      </p:sp>
    </p:spTree>
    <p:extLst>
      <p:ext uri="{BB962C8B-B14F-4D97-AF65-F5344CB8AC3E}">
        <p14:creationId xmlns:p14="http://schemas.microsoft.com/office/powerpoint/2010/main" val="145402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http://www.intechopen.com/books/responses-of-organisms-to-water-stress/comparison-between-the-water-and-salt-stress-effects-on-plant-growth-and-development</a:t>
            </a:r>
          </a:p>
        </p:txBody>
      </p:sp>
      <p:sp>
        <p:nvSpPr>
          <p:cNvPr id="4" name="Slide Number Placeholder 3"/>
          <p:cNvSpPr>
            <a:spLocks noGrp="1"/>
          </p:cNvSpPr>
          <p:nvPr>
            <p:ph type="sldNum" sz="quarter" idx="10"/>
          </p:nvPr>
        </p:nvSpPr>
        <p:spPr/>
        <p:txBody>
          <a:bodyPr/>
          <a:lstStyle/>
          <a:p>
            <a:fld id="{8B0993E8-77CB-4CE8-8134-9D98A3510F3A}" type="slidenum">
              <a:rPr lang="en-US" smtClean="0"/>
              <a:pPr/>
              <a:t>10</a:t>
            </a:fld>
            <a:endParaRPr lang="en-US" dirty="0"/>
          </a:p>
        </p:txBody>
      </p:sp>
    </p:spTree>
    <p:extLst>
      <p:ext uri="{BB962C8B-B14F-4D97-AF65-F5344CB8AC3E}">
        <p14:creationId xmlns:p14="http://schemas.microsoft.com/office/powerpoint/2010/main" val="116989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temperatures are too high, water uptake cannot match transpiration.</a:t>
            </a:r>
            <a:r>
              <a:rPr lang="en-US" baseline="0" dirty="0" smtClean="0"/>
              <a:t> Stomata tend to close, and transpiration decreases, and canopy temperatures increase.</a:t>
            </a:r>
          </a:p>
          <a:p>
            <a:r>
              <a:rPr lang="en-US" sz="900" b="0" i="0" kern="1200" dirty="0" smtClean="0">
                <a:solidFill>
                  <a:schemeClr val="tx1"/>
                </a:solidFill>
                <a:effectLst/>
                <a:latin typeface="+mn-lt"/>
                <a:ea typeface="+mn-ea"/>
                <a:cs typeface="+mn-cs"/>
              </a:rPr>
              <a:t>The water potential gradient or demand for water of dry air outside the leaf pulls water from the soil through the plant and into the outside air through the stomata. It is this movement of water through the plant to the outside air that keeps leaves cool.</a:t>
            </a:r>
          </a:p>
          <a:p>
            <a:r>
              <a:rPr lang="en-US" sz="900" b="0" i="0" kern="1200" dirty="0" smtClean="0">
                <a:solidFill>
                  <a:schemeClr val="tx1"/>
                </a:solidFill>
                <a:effectLst/>
                <a:latin typeface="+mn-lt"/>
                <a:ea typeface="+mn-ea"/>
                <a:cs typeface="+mn-cs"/>
              </a:rPr>
              <a:t>As soil dries and less moisture is available to the plant, water potential within the plant is reduced (held with greater tension) and the stomata in the leaves close. This process reduces the amount of water that moves through the plant and thus results in less cooling of the leaves. Put another way, water deficit stress elevates leaf temperatures because less water being pumped through the plant into the surrounding air results is less plant cooling.</a:t>
            </a:r>
          </a:p>
          <a:p>
            <a:r>
              <a:rPr lang="en-US" sz="900" b="0" i="0" kern="1200" dirty="0" smtClean="0">
                <a:solidFill>
                  <a:schemeClr val="tx1"/>
                </a:solidFill>
                <a:effectLst/>
                <a:latin typeface="+mn-lt"/>
                <a:ea typeface="+mn-ea"/>
                <a:cs typeface="+mn-cs"/>
              </a:rPr>
              <a:t>Photosynthesis, transpiration, and leaf growth are major plant processes that are related to water potential or status of water in the plant. Thus, crop growth and productivity are greatly dependent on a plant’s ability to extract water from soil. Leaf temperature can be used as a gauge of how these plant processes may be affected as soil water becomes insufficient to supply the water demanded by dry air.</a:t>
            </a:r>
            <a:br>
              <a:rPr lang="en-US" sz="900" b="0" i="0" kern="1200" dirty="0" smtClean="0">
                <a:solidFill>
                  <a:schemeClr val="tx1"/>
                </a:solidFill>
                <a:effectLst/>
                <a:latin typeface="+mn-lt"/>
                <a:ea typeface="+mn-ea"/>
                <a:cs typeface="+mn-cs"/>
              </a:rPr>
            </a:br>
            <a:r>
              <a:rPr lang="en-US" sz="900" b="0" i="0" kern="1200" dirty="0" smtClean="0">
                <a:solidFill>
                  <a:schemeClr val="tx1"/>
                </a:solidFill>
                <a:effectLst/>
                <a:latin typeface="+mn-lt"/>
                <a:ea typeface="+mn-ea"/>
                <a:cs typeface="+mn-cs"/>
              </a:rPr>
              <a:t>Since transpiration functions mainly to cool leaves, canopy temperature relative to that of the surrounding air is an indication of the level of moisture deficit stress a plant is encountering. This relationship between canopy temperature, air temperature, and transpiration involves atmospheric conditions, available soil water, and plant parameters such as canopy size and structure, and leaf adjustments (wilted or turgid).</a:t>
            </a:r>
          </a:p>
          <a:p>
            <a:r>
              <a:rPr lang="en-US" sz="900" b="0" i="0" kern="1200" dirty="0" smtClean="0">
                <a:solidFill>
                  <a:schemeClr val="tx1"/>
                </a:solidFill>
                <a:effectLst/>
                <a:latin typeface="+mn-lt"/>
                <a:ea typeface="+mn-ea"/>
                <a:cs typeface="+mn-cs"/>
              </a:rPr>
              <a:t>- See more at: http://mssoy.org/blog/can-canopy-temperature-be-used-for-irrigation-scheduling/#sthash.4sbrZp7O.dpuf</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pPr/>
              <a:t>2</a:t>
            </a:fld>
            <a:endParaRPr lang="en-US" dirty="0"/>
          </a:p>
        </p:txBody>
      </p:sp>
    </p:spTree>
    <p:extLst>
      <p:ext uri="{BB962C8B-B14F-4D97-AF65-F5344CB8AC3E}">
        <p14:creationId xmlns:p14="http://schemas.microsoft.com/office/powerpoint/2010/main" val="195462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Sweat</a:t>
            </a:r>
            <a:r>
              <a:rPr lang="en-US" baseline="0" dirty="0" smtClean="0"/>
              <a:t> gland</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pPr/>
              <a:t>3</a:t>
            </a:fld>
            <a:endParaRPr lang="en-US" dirty="0"/>
          </a:p>
        </p:txBody>
      </p:sp>
    </p:spTree>
    <p:extLst>
      <p:ext uri="{BB962C8B-B14F-4D97-AF65-F5344CB8AC3E}">
        <p14:creationId xmlns:p14="http://schemas.microsoft.com/office/powerpoint/2010/main" val="188043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pPr/>
              <a:t>4</a:t>
            </a:fld>
            <a:endParaRPr lang="en-US" dirty="0"/>
          </a:p>
        </p:txBody>
      </p:sp>
    </p:spTree>
    <p:extLst>
      <p:ext uri="{BB962C8B-B14F-4D97-AF65-F5344CB8AC3E}">
        <p14:creationId xmlns:p14="http://schemas.microsoft.com/office/powerpoint/2010/main" val="127374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Potato plants are relatively susceptible to drought and heat stress due to their limited ability of roots to transport water efficiently to stems and leaves. </a:t>
            </a:r>
          </a:p>
          <a:p>
            <a:r>
              <a:rPr lang="en-US" sz="900" kern="1200" dirty="0" smtClean="0">
                <a:solidFill>
                  <a:schemeClr val="tx1"/>
                </a:solidFill>
                <a:effectLst/>
                <a:latin typeface="+mn-lt"/>
                <a:ea typeface="+mn-ea"/>
                <a:cs typeface="+mn-cs"/>
              </a:rPr>
              <a:t>Compared</a:t>
            </a:r>
            <a:r>
              <a:rPr lang="en-US" sz="900" kern="1200" baseline="0" dirty="0" smtClean="0">
                <a:solidFill>
                  <a:schemeClr val="tx1"/>
                </a:solidFill>
                <a:effectLst/>
                <a:latin typeface="+mn-lt"/>
                <a:ea typeface="+mn-ea"/>
                <a:cs typeface="+mn-cs"/>
              </a:rPr>
              <a:t> to wheat and grasses, root biomass</a:t>
            </a:r>
          </a:p>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The differences roots make potato more susceptible to heat and drought stress.</a:t>
            </a:r>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pPr/>
              <a:t>5</a:t>
            </a:fld>
            <a:endParaRPr lang="en-US" dirty="0"/>
          </a:p>
        </p:txBody>
      </p:sp>
    </p:spTree>
    <p:extLst>
      <p:ext uri="{BB962C8B-B14F-4D97-AF65-F5344CB8AC3E}">
        <p14:creationId xmlns:p14="http://schemas.microsoft.com/office/powerpoint/2010/main" val="322902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Potato has less root</a:t>
            </a:r>
            <a:r>
              <a:rPr lang="en-US" baseline="0" dirty="0" smtClean="0"/>
              <a:t> but more leaves.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pPr/>
              <a:t>6</a:t>
            </a:fld>
            <a:endParaRPr lang="en-US" dirty="0"/>
          </a:p>
        </p:txBody>
      </p:sp>
    </p:spTree>
    <p:extLst>
      <p:ext uri="{BB962C8B-B14F-4D97-AF65-F5344CB8AC3E}">
        <p14:creationId xmlns:p14="http://schemas.microsoft.com/office/powerpoint/2010/main" val="165912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pPr/>
              <a:t>7</a:t>
            </a:fld>
            <a:endParaRPr lang="en-US" dirty="0"/>
          </a:p>
        </p:txBody>
      </p:sp>
    </p:spTree>
    <p:extLst>
      <p:ext uri="{BB962C8B-B14F-4D97-AF65-F5344CB8AC3E}">
        <p14:creationId xmlns:p14="http://schemas.microsoft.com/office/powerpoint/2010/main" val="355111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Blackheart, hollow heart, heat sprouting,</a:t>
            </a:r>
          </a:p>
          <a:p>
            <a:r>
              <a:rPr lang="en-US" dirty="0" smtClean="0"/>
              <a:t>Non-uniform growth as a result of irregular</a:t>
            </a:r>
            <a:r>
              <a:rPr lang="en-US" baseline="0" dirty="0" smtClean="0"/>
              <a:t> </a:t>
            </a:r>
            <a:r>
              <a:rPr lang="en-US" dirty="0" smtClean="0"/>
              <a:t>irrigation can increase the risk of hollow heart developing, so it follows that a well-scheduled irrigation </a:t>
            </a:r>
            <a:r>
              <a:rPr lang="en-US" dirty="0" err="1" smtClean="0"/>
              <a:t>programme</a:t>
            </a:r>
            <a:r>
              <a:rPr lang="en-US" dirty="0" smtClean="0"/>
              <a:t> will help reduce its incidence. Too little irrigation early in the growing season may reduce tuber number per plant, leading to excessively large tubers with hollow heart.</a:t>
            </a:r>
            <a:r>
              <a:rPr lang="en-US" altLang="zh-CN" sz="900" b="0" i="0" kern="1200" dirty="0" smtClean="0">
                <a:solidFill>
                  <a:schemeClr val="tx1"/>
                </a:solidFill>
                <a:latin typeface="+mn-lt"/>
                <a:ea typeface="+mn-ea"/>
                <a:cs typeface="+mn-cs"/>
              </a:rPr>
              <a:t> Low potassium levels have also been linked to hollow heart.</a:t>
            </a:r>
            <a:endParaRPr lang="en-US" dirty="0" smtClean="0"/>
          </a:p>
          <a:p>
            <a:r>
              <a:rPr lang="en-US" dirty="0" smtClean="0"/>
              <a:t>The name Internal Rust Spot (IRS) (internal brown spot) describes the disorder well. Brown or rust </a:t>
            </a:r>
            <a:r>
              <a:rPr lang="en-US" dirty="0" err="1" smtClean="0"/>
              <a:t>coloured</a:t>
            </a:r>
            <a:r>
              <a:rPr lang="en-US" dirty="0" smtClean="0"/>
              <a:t> spots or blotches appear at random in the tuber flesh. IRS appears to be a stress-related disorder associated with restricted Ca uptake into the tubers, despite most arable soils having ample available Ca in them.</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pPr/>
              <a:t>8</a:t>
            </a:fld>
            <a:endParaRPr lang="en-US" dirty="0"/>
          </a:p>
        </p:txBody>
      </p:sp>
    </p:spTree>
    <p:extLst>
      <p:ext uri="{BB962C8B-B14F-4D97-AF65-F5344CB8AC3E}">
        <p14:creationId xmlns:p14="http://schemas.microsoft.com/office/powerpoint/2010/main" val="65320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 stark’s paper</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pPr/>
              <a:t>9</a:t>
            </a:fld>
            <a:endParaRPr lang="en-US" dirty="0"/>
          </a:p>
        </p:txBody>
      </p:sp>
    </p:spTree>
    <p:extLst>
      <p:ext uri="{BB962C8B-B14F-4D97-AF65-F5344CB8AC3E}">
        <p14:creationId xmlns:p14="http://schemas.microsoft.com/office/powerpoint/2010/main" val="113986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23812" y="626619"/>
            <a:ext cx="160735"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a:endParaRPr lang="en-US" sz="1050" dirty="0">
              <a:solidFill>
                <a:schemeClr val="bg2">
                  <a:lumMod val="50000"/>
                </a:schemeClr>
              </a:solidFill>
            </a:endParaRPr>
          </a:p>
        </p:txBody>
      </p:sp>
      <p:sp>
        <p:nvSpPr>
          <p:cNvPr id="23" name="Text Placeholder 22"/>
          <p:cNvSpPr>
            <a:spLocks noGrp="1"/>
          </p:cNvSpPr>
          <p:nvPr>
            <p:ph type="body" sz="quarter" idx="10"/>
          </p:nvPr>
        </p:nvSpPr>
        <p:spPr>
          <a:xfrm>
            <a:off x="268170" y="1339136"/>
            <a:ext cx="3302198" cy="22883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2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5736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0065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584893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77665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780429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63040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23812" y="354767"/>
            <a:ext cx="160735"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a:endParaRPr lang="en-US" sz="1050" dirty="0">
              <a:solidFill>
                <a:schemeClr val="bg1">
                  <a:lumMod val="50000"/>
                </a:schemeClr>
              </a:solidFill>
            </a:endParaRPr>
          </a:p>
        </p:txBody>
      </p:sp>
      <p:sp>
        <p:nvSpPr>
          <p:cNvPr id="9" name="Title 8"/>
          <p:cNvSpPr>
            <a:spLocks noGrp="1"/>
          </p:cNvSpPr>
          <p:nvPr>
            <p:ph type="title"/>
          </p:nvPr>
        </p:nvSpPr>
        <p:spPr/>
        <p:txBody>
          <a:body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253320" y="292626"/>
            <a:ext cx="2493169" cy="279834"/>
          </a:xfrm>
        </p:spPr>
        <p:txBody>
          <a:bodyPr lIns="0"/>
          <a:lstStyle>
            <a:lvl1pPr>
              <a:defRPr baseline="0">
                <a:solidFill>
                  <a:schemeClr val="bg1">
                    <a:lumMod val="65000"/>
                  </a:schemeClr>
                </a:solidFill>
              </a:defRPr>
            </a:lvl1pPr>
          </a:lstStyle>
          <a:p>
            <a:pPr lvl="0"/>
            <a:r>
              <a:rPr lang="en-US" dirty="0" smtClean="0"/>
              <a:t>CLICK TO ADD SUBTITLE</a:t>
            </a:r>
            <a:endParaRPr lang="en-US" dirty="0"/>
          </a:p>
        </p:txBody>
      </p:sp>
      <p:sp>
        <p:nvSpPr>
          <p:cNvPr id="6" name="Text Placeholder 22"/>
          <p:cNvSpPr>
            <a:spLocks noGrp="1"/>
          </p:cNvSpPr>
          <p:nvPr>
            <p:ph type="body" sz="quarter" idx="11"/>
          </p:nvPr>
        </p:nvSpPr>
        <p:spPr>
          <a:xfrm>
            <a:off x="268170" y="1339136"/>
            <a:ext cx="3302198" cy="22883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175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28460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1790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37687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26980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29399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91548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01/19/2016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051465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269362" y="1340880"/>
            <a:ext cx="3476362" cy="2278427"/>
          </a:xfrm>
          <a:prstGeom prst="rect">
            <a:avLst/>
          </a:prstGeom>
        </p:spPr>
        <p:txBody>
          <a:bodyPr vert="horz" lIns="0" tIns="0" rIns="0" bIns="0" rtlCol="0" anchor="t" anchorCtr="0">
            <a:noAutofit/>
          </a:bodyPr>
          <a:lstStyle/>
          <a:p>
            <a:pPr lvl="0"/>
            <a:r>
              <a:rPr lang="en-US" dirty="0" smtClean="0"/>
              <a:t>Click to edit Master text styles </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p>
        </p:txBody>
      </p:sp>
      <p:sp>
        <p:nvSpPr>
          <p:cNvPr id="9" name="Rectangle 8"/>
          <p:cNvSpPr/>
          <p:nvPr userDrawn="1"/>
        </p:nvSpPr>
        <p:spPr>
          <a:xfrm>
            <a:off x="0" y="4389439"/>
            <a:ext cx="6858000" cy="75406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a:endParaRPr lang="en-US" sz="1050" dirty="0">
              <a:solidFill>
                <a:schemeClr val="bg1">
                  <a:lumMod val="65000"/>
                </a:schemeClr>
              </a:solidFill>
            </a:endParaRPr>
          </a:p>
        </p:txBody>
      </p:sp>
      <p:pic>
        <p:nvPicPr>
          <p:cNvPr id="11" name="Picture 10"/>
          <p:cNvPicPr>
            <a:picLocks noChangeAspect="1"/>
          </p:cNvPicPr>
          <p:nvPr userDrawn="1"/>
        </p:nvPicPr>
        <p:blipFill>
          <a:blip r:embed="rId4" cstate="print"/>
          <a:stretch>
            <a:fillRect/>
          </a:stretch>
        </p:blipFill>
        <p:spPr>
          <a:xfrm>
            <a:off x="222915" y="3824672"/>
            <a:ext cx="434971" cy="1112897"/>
          </a:xfrm>
          <a:prstGeom prst="rect">
            <a:avLst/>
          </a:prstGeom>
        </p:spPr>
      </p:pic>
      <p:sp>
        <p:nvSpPr>
          <p:cNvPr id="19" name="Title Placeholder 16"/>
          <p:cNvSpPr>
            <a:spLocks noGrp="1"/>
          </p:cNvSpPr>
          <p:nvPr>
            <p:ph type="title"/>
          </p:nvPr>
        </p:nvSpPr>
        <p:spPr>
          <a:xfrm>
            <a:off x="248138" y="492709"/>
            <a:ext cx="6172200" cy="571589"/>
          </a:xfrm>
          <a:prstGeom prst="rect">
            <a:avLst/>
          </a:prstGeom>
        </p:spPr>
        <p:txBody>
          <a:bodyPr vert="horz" lIns="0" tIns="0" rIns="0" bIns="0" rtlCol="0" anchor="t" anchorCtr="0">
            <a:noAutofit/>
          </a:bodyPr>
          <a:lstStyle/>
          <a:p>
            <a:r>
              <a:rPr lang="en-US" dirty="0" smtClean="0"/>
              <a:t>Click to edit title</a:t>
            </a:r>
            <a:endParaRPr lang="en-US"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57705" y="3869273"/>
            <a:ext cx="2806692" cy="1871128"/>
          </a:xfrm>
          <a:prstGeom prst="rect">
            <a:avLst/>
          </a:prstGeom>
        </p:spPr>
      </p:pic>
    </p:spTree>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257175" rtl="0" eaLnBrk="1" latinLnBrk="0" hangingPunct="1">
        <a:spcBef>
          <a:spcPct val="0"/>
        </a:spcBef>
        <a:buNone/>
        <a:defRPr sz="2700" b="0" i="0" kern="1200" cap="all">
          <a:solidFill>
            <a:srgbClr val="A27E55"/>
          </a:solidFill>
          <a:latin typeface="Rockwell"/>
          <a:ea typeface="+mj-ea"/>
          <a:cs typeface="+mj-cs"/>
        </a:defRPr>
      </a:lvl1pPr>
    </p:titleStyle>
    <p:bodyStyle>
      <a:lvl1pPr marL="0" indent="0" algn="l" defTabSz="257175" rtl="0" eaLnBrk="1" latinLnBrk="0" hangingPunct="1">
        <a:lnSpc>
          <a:spcPts val="1620"/>
        </a:lnSpc>
        <a:spcBef>
          <a:spcPts val="0"/>
        </a:spcBef>
        <a:spcAft>
          <a:spcPts val="675"/>
        </a:spcAft>
        <a:buClr>
          <a:srgbClr val="A27E55"/>
        </a:buClr>
        <a:buFont typeface="Wingdings" charset="2"/>
        <a:buNone/>
        <a:defRPr sz="1350" kern="1200">
          <a:solidFill>
            <a:srgbClr val="6E6E6E"/>
          </a:solidFill>
          <a:latin typeface="Helvetica"/>
          <a:ea typeface="+mn-ea"/>
          <a:cs typeface="Helvetica"/>
        </a:defRPr>
      </a:lvl1pPr>
      <a:lvl2pPr marL="282893" indent="-128588" algn="l" defTabSz="257175" rtl="0" eaLnBrk="1" latinLnBrk="0" hangingPunct="1">
        <a:lnSpc>
          <a:spcPts val="1283"/>
        </a:lnSpc>
        <a:spcBef>
          <a:spcPts val="0"/>
        </a:spcBef>
        <a:spcAft>
          <a:spcPts val="675"/>
        </a:spcAft>
        <a:buClr>
          <a:srgbClr val="A27E55"/>
        </a:buClr>
        <a:buFont typeface="Wingdings" charset="2"/>
        <a:buChar char="§"/>
        <a:defRPr sz="1125" kern="1200">
          <a:solidFill>
            <a:srgbClr val="6E6E6E"/>
          </a:solidFill>
          <a:latin typeface="Helvetica"/>
          <a:ea typeface="+mn-ea"/>
          <a:cs typeface="Helvetica"/>
        </a:defRPr>
      </a:lvl2pPr>
      <a:lvl3pPr marL="385763" indent="-92583" algn="l" defTabSz="257175" rtl="0" eaLnBrk="1" latinLnBrk="0" hangingPunct="1">
        <a:lnSpc>
          <a:spcPts val="1170"/>
        </a:lnSpc>
        <a:spcBef>
          <a:spcPts val="0"/>
        </a:spcBef>
        <a:spcAft>
          <a:spcPts val="338"/>
        </a:spcAft>
        <a:buClr>
          <a:srgbClr val="A27E55"/>
        </a:buClr>
        <a:buFont typeface="Wingdings" charset="2"/>
        <a:buChar char="§"/>
        <a:defRPr sz="1050" kern="1200" baseline="0">
          <a:solidFill>
            <a:srgbClr val="6E6E6E"/>
          </a:solidFill>
          <a:latin typeface="Helvetica"/>
          <a:ea typeface="+mn-ea"/>
          <a:cs typeface="Helvetica"/>
        </a:defRPr>
      </a:lvl3pPr>
      <a:lvl4pPr marL="519494" indent="-108014" algn="l" defTabSz="257175" rtl="0" eaLnBrk="1" latinLnBrk="0" hangingPunct="1">
        <a:lnSpc>
          <a:spcPts val="1114"/>
        </a:lnSpc>
        <a:spcBef>
          <a:spcPts val="0"/>
        </a:spcBef>
        <a:spcAft>
          <a:spcPts val="338"/>
        </a:spcAft>
        <a:buClr>
          <a:srgbClr val="A27E55"/>
        </a:buClr>
        <a:buFont typeface="Wingdings" charset="2"/>
        <a:buChar char="§"/>
        <a:defRPr sz="900" kern="1200" baseline="0">
          <a:solidFill>
            <a:srgbClr val="6E6E6E"/>
          </a:solidFill>
          <a:latin typeface="Helvetica"/>
          <a:ea typeface="+mn-ea"/>
          <a:cs typeface="Helvetica"/>
        </a:defRPr>
      </a:lvl4pPr>
      <a:lvl5pPr marL="673799" indent="-87440" algn="l" defTabSz="257175" rtl="0" eaLnBrk="1" latinLnBrk="0" hangingPunct="1">
        <a:lnSpc>
          <a:spcPts val="945"/>
        </a:lnSpc>
        <a:spcBef>
          <a:spcPts val="0"/>
        </a:spcBef>
        <a:spcAft>
          <a:spcPts val="0"/>
        </a:spcAft>
        <a:buClr>
          <a:srgbClr val="A27E55"/>
        </a:buClr>
        <a:buFont typeface="Wingdings" charset="2"/>
        <a:buChar char="§"/>
        <a:defRPr sz="825" kern="1200">
          <a:solidFill>
            <a:srgbClr val="6E6E6E"/>
          </a:solidFill>
          <a:latin typeface="Helvetica"/>
          <a:ea typeface="+mn-ea"/>
          <a:cs typeface="Helvetica"/>
        </a:defRPr>
      </a:lvl5pPr>
      <a:lvl6pPr marL="1285875" indent="0" algn="l" defTabSz="257175" rtl="0" eaLnBrk="1" latinLnBrk="0" hangingPunct="1">
        <a:spcBef>
          <a:spcPct val="20000"/>
        </a:spcBef>
        <a:buFont typeface="Arial"/>
        <a:buNone/>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50" kern="1200">
          <a:solidFill>
            <a:schemeClr val="tx1"/>
          </a:solidFill>
          <a:latin typeface="+mn-lt"/>
          <a:ea typeface="+mn-ea"/>
          <a:cs typeface="+mn-cs"/>
        </a:defRPr>
      </a:lvl1pPr>
      <a:lvl2pPr marL="257175" algn="l" defTabSz="257175" rtl="0" eaLnBrk="1" latinLnBrk="0" hangingPunct="1">
        <a:defRPr sz="1050" kern="1200">
          <a:solidFill>
            <a:schemeClr val="tx1"/>
          </a:solidFill>
          <a:latin typeface="+mn-lt"/>
          <a:ea typeface="+mn-ea"/>
          <a:cs typeface="+mn-cs"/>
        </a:defRPr>
      </a:lvl2pPr>
      <a:lvl3pPr marL="514350" algn="l" defTabSz="257175" rtl="0" eaLnBrk="1" latinLnBrk="0" hangingPunct="1">
        <a:defRPr sz="1050" kern="1200">
          <a:solidFill>
            <a:schemeClr val="tx1"/>
          </a:solidFill>
          <a:latin typeface="+mn-lt"/>
          <a:ea typeface="+mn-ea"/>
          <a:cs typeface="+mn-cs"/>
        </a:defRPr>
      </a:lvl3pPr>
      <a:lvl4pPr marL="771525" algn="l" defTabSz="257175" rtl="0" eaLnBrk="1" latinLnBrk="0" hangingPunct="1">
        <a:defRPr sz="1050" kern="1200">
          <a:solidFill>
            <a:schemeClr val="tx1"/>
          </a:solidFill>
          <a:latin typeface="+mn-lt"/>
          <a:ea typeface="+mn-ea"/>
          <a:cs typeface="+mn-cs"/>
        </a:defRPr>
      </a:lvl4pPr>
      <a:lvl5pPr marL="1028700" algn="l" defTabSz="257175" rtl="0" eaLnBrk="1" latinLnBrk="0" hangingPunct="1">
        <a:defRPr sz="1050" kern="1200">
          <a:solidFill>
            <a:schemeClr val="tx1"/>
          </a:solidFill>
          <a:latin typeface="+mn-lt"/>
          <a:ea typeface="+mn-ea"/>
          <a:cs typeface="+mn-cs"/>
        </a:defRPr>
      </a:lvl5pPr>
      <a:lvl6pPr marL="1285875" algn="l" defTabSz="257175" rtl="0" eaLnBrk="1" latinLnBrk="0" hangingPunct="1">
        <a:defRPr sz="1050" kern="1200">
          <a:solidFill>
            <a:schemeClr val="tx1"/>
          </a:solidFill>
          <a:latin typeface="+mn-lt"/>
          <a:ea typeface="+mn-ea"/>
          <a:cs typeface="+mn-cs"/>
        </a:defRPr>
      </a:lvl6pPr>
      <a:lvl7pPr marL="1543050" algn="l" defTabSz="257175" rtl="0" eaLnBrk="1" latinLnBrk="0" hangingPunct="1">
        <a:defRPr sz="1050" kern="1200">
          <a:solidFill>
            <a:schemeClr val="tx1"/>
          </a:solidFill>
          <a:latin typeface="+mn-lt"/>
          <a:ea typeface="+mn-ea"/>
          <a:cs typeface="+mn-cs"/>
        </a:defRPr>
      </a:lvl7pPr>
      <a:lvl8pPr marL="1800225" algn="l" defTabSz="257175" rtl="0" eaLnBrk="1" latinLnBrk="0" hangingPunct="1">
        <a:defRPr sz="1050" kern="1200">
          <a:solidFill>
            <a:schemeClr val="tx1"/>
          </a:solidFill>
          <a:latin typeface="+mn-lt"/>
          <a:ea typeface="+mn-ea"/>
          <a:cs typeface="+mn-cs"/>
        </a:defRPr>
      </a:lvl8pPr>
      <a:lvl9pPr marL="2057400" algn="l" defTabSz="257175" rtl="0" eaLnBrk="1" latinLnBrk="0" hangingPunct="1">
        <a:defRPr sz="10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pPr/>
              <a:t>01/19/2016</a:t>
            </a:fld>
            <a:endParaRPr lang="en-US" dirty="0"/>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pPr/>
              <a:t>‹#›</a:t>
            </a:fld>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57705" y="3869273"/>
            <a:ext cx="2806692" cy="1871128"/>
          </a:xfrm>
          <a:prstGeom prst="rect">
            <a:avLst/>
          </a:prstGeom>
        </p:spPr>
      </p:pic>
      <p:sp>
        <p:nvSpPr>
          <p:cNvPr id="8" name="Rectangle 7"/>
          <p:cNvSpPr/>
          <p:nvPr userDrawn="1"/>
        </p:nvSpPr>
        <p:spPr>
          <a:xfrm>
            <a:off x="0" y="1"/>
            <a:ext cx="6858000" cy="4385733"/>
          </a:xfrm>
          <a:prstGeom prst="rect">
            <a:avLst/>
          </a:prstGeom>
          <a:solidFill>
            <a:srgbClr val="2728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9" name="Picture 8"/>
          <p:cNvPicPr>
            <a:picLocks noChangeAspect="1"/>
          </p:cNvPicPr>
          <p:nvPr userDrawn="1"/>
        </p:nvPicPr>
        <p:blipFill>
          <a:blip r:embed="rId15" cstate="print"/>
          <a:stretch>
            <a:fillRect/>
          </a:stretch>
        </p:blipFill>
        <p:spPr>
          <a:xfrm>
            <a:off x="222915" y="3824673"/>
            <a:ext cx="434971" cy="1112897"/>
          </a:xfrm>
          <a:prstGeom prst="rect">
            <a:avLst/>
          </a:prstGeom>
        </p:spPr>
      </p:pic>
      <p:pic>
        <p:nvPicPr>
          <p:cNvPr id="10" name="Picture 9" descr="UI_Seal_white.png"/>
          <p:cNvPicPr>
            <a:picLocks noChangeAspect="1"/>
          </p:cNvPicPr>
          <p:nvPr userDrawn="1"/>
        </p:nvPicPr>
        <p:blipFill rotWithShape="1">
          <a:blip r:embed="rId16" cstate="print">
            <a:alphaModFix amt="6000"/>
            <a:extLst>
              <a:ext uri="{28A0092B-C50C-407E-A947-70E740481C1C}">
                <a14:useLocalDpi xmlns:a14="http://schemas.microsoft.com/office/drawing/2010/main" val="0"/>
              </a:ext>
            </a:extLst>
          </a:blip>
          <a:srcRect t="9218" r="4445" b="5350"/>
          <a:stretch/>
        </p:blipFill>
        <p:spPr>
          <a:xfrm>
            <a:off x="3171825" y="-1"/>
            <a:ext cx="3686175" cy="4394201"/>
          </a:xfrm>
          <a:prstGeom prst="rect">
            <a:avLst/>
          </a:prstGeom>
        </p:spPr>
      </p:pic>
    </p:spTree>
    <p:extLst>
      <p:ext uri="{BB962C8B-B14F-4D97-AF65-F5344CB8AC3E}">
        <p14:creationId xmlns:p14="http://schemas.microsoft.com/office/powerpoint/2010/main" val="74825295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mages.slideplayer.com/1/245357/slides/slide_5.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ersistentrunner.blogspot.com/2013/08/worst-run-ever-so-far.html" TargetMode="External"/><Relationship Id="rId5" Type="http://schemas.openxmlformats.org/officeDocument/2006/relationships/hyperlink" Target="https://www.petsworld.in/blog/understanding-sweating-in-dogs.html"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croptechnology.unl.edu/pages/informationmodule.php?idinformationmodule=1130447123&amp;topicorder=6&amp;maxto=73&amp;minto=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ttp://www.scielo.br/pdf/pab/v35n5/4715.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preuniversity.grkraj.org/html/4_PLANT_AND_WATER_RELATIONSHIP.htm" TargetMode="Externa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aob.oxfordjournals.org/lookup/volpage/91/383?iss=3" TargetMode="External"/><Relationship Id="rId5" Type="http://schemas.openxmlformats.org/officeDocument/2006/relationships/hyperlink" Target="http://www.potatogrower.com/Article.aspx?year=2013&amp;month=08&amp;article=2805" TargetMode="External"/><Relationship Id="rId10" Type="http://schemas.openxmlformats.org/officeDocument/2006/relationships/image" Target="../media/image13.gif"/><Relationship Id="rId4" Type="http://schemas.openxmlformats.org/officeDocument/2006/relationships/hyperlink" Target="http://nuearthllc.com/id1.html" TargetMode="Externa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intechopen.com/books/responses-of-organisms-to-water-stress/water-stress-and-agricultu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g.ndsu.edu/cpr/images/06-12-14/plant-science-robinson-heat-crinkle-on-russets.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agric.wa.gov.au/sites/gateway/files/(AK-a)%20-%20Potato-HollowHeart4.jpg" TargetMode="External"/><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inspection.gc.ca/plants/potatoes/guidance-documents/pi-009/eng/1383933490053/1383934020925?chap=9" TargetMode="External"/><Relationship Id="rId4" Type="http://schemas.openxmlformats.org/officeDocument/2006/relationships/hyperlink" Target="http://yara.co.uk/crop-nutrition/crops/potato/quality/reducing-potato-internal-spott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14350" y="301842"/>
            <a:ext cx="5829300" cy="1839780"/>
          </a:xfrm>
        </p:spPr>
        <p:txBody>
          <a:bodyPr>
            <a:normAutofit/>
          </a:bodyPr>
          <a:lstStyle/>
          <a:p>
            <a:r>
              <a:rPr lang="en-US" sz="4000" dirty="0">
                <a:solidFill>
                  <a:schemeClr val="bg1"/>
                </a:solidFill>
                <a:latin typeface="Rockwell" panose="02060603020205020403" pitchFamily="18" charset="0"/>
              </a:rPr>
              <a:t>H</a:t>
            </a:r>
            <a:r>
              <a:rPr lang="en-US" sz="4000" dirty="0" smtClean="0">
                <a:solidFill>
                  <a:schemeClr val="bg1"/>
                </a:solidFill>
                <a:latin typeface="Rockwell" panose="02060603020205020403" pitchFamily="18" charset="0"/>
              </a:rPr>
              <a:t>eat and </a:t>
            </a:r>
            <a:r>
              <a:rPr lang="en-US" sz="4000" dirty="0">
                <a:solidFill>
                  <a:schemeClr val="bg1"/>
                </a:solidFill>
                <a:latin typeface="Rockwell" panose="02060603020205020403" pitchFamily="18" charset="0"/>
              </a:rPr>
              <a:t>D</a:t>
            </a:r>
            <a:r>
              <a:rPr lang="en-US" sz="4000" dirty="0" smtClean="0">
                <a:solidFill>
                  <a:schemeClr val="bg1"/>
                </a:solidFill>
                <a:latin typeface="Rockwell" panose="02060603020205020403" pitchFamily="18" charset="0"/>
              </a:rPr>
              <a:t>rought Stress </a:t>
            </a:r>
            <a:r>
              <a:rPr lang="en-US" sz="4000" dirty="0">
                <a:solidFill>
                  <a:schemeClr val="bg1"/>
                </a:solidFill>
                <a:latin typeface="Rockwell" panose="02060603020205020403" pitchFamily="18" charset="0"/>
              </a:rPr>
              <a:t>in </a:t>
            </a:r>
            <a:r>
              <a:rPr lang="en-US" sz="4000" dirty="0" smtClean="0">
                <a:solidFill>
                  <a:schemeClr val="bg1"/>
                </a:solidFill>
                <a:latin typeface="Rockwell" panose="02060603020205020403" pitchFamily="18" charset="0"/>
              </a:rPr>
              <a:t>Potatoes</a:t>
            </a:r>
            <a:endParaRPr lang="en-US" sz="4000" dirty="0">
              <a:solidFill>
                <a:schemeClr val="bg1"/>
              </a:solidFill>
              <a:latin typeface="Rockwell" panose="02060603020205020403" pitchFamily="18" charset="0"/>
            </a:endParaRPr>
          </a:p>
        </p:txBody>
      </p:sp>
      <p:sp>
        <p:nvSpPr>
          <p:cNvPr id="2" name="Subtitle 1"/>
          <p:cNvSpPr>
            <a:spLocks noGrp="1"/>
          </p:cNvSpPr>
          <p:nvPr>
            <p:ph type="subTitle" idx="1"/>
          </p:nvPr>
        </p:nvSpPr>
        <p:spPr>
          <a:xfrm>
            <a:off x="435006" y="2666752"/>
            <a:ext cx="6019059" cy="1022597"/>
          </a:xfrm>
        </p:spPr>
        <p:txBody>
          <a:bodyPr>
            <a:normAutofit/>
          </a:bodyPr>
          <a:lstStyle/>
          <a:p>
            <a:r>
              <a:rPr lang="en-US" sz="2100" dirty="0">
                <a:solidFill>
                  <a:schemeClr val="bg1"/>
                </a:solidFill>
                <a:latin typeface="Rockwell" panose="02060603020205020403" pitchFamily="18" charset="0"/>
              </a:rPr>
              <a:t>Xi </a:t>
            </a:r>
            <a:r>
              <a:rPr lang="en-US" sz="2100" dirty="0" smtClean="0">
                <a:solidFill>
                  <a:schemeClr val="bg1"/>
                </a:solidFill>
                <a:latin typeface="Rockwell" panose="02060603020205020403" pitchFamily="18" charset="0"/>
              </a:rPr>
              <a:t>Liang</a:t>
            </a:r>
          </a:p>
          <a:p>
            <a:r>
              <a:rPr lang="en-US" dirty="0" smtClean="0">
                <a:solidFill>
                  <a:schemeClr val="bg1"/>
                </a:solidFill>
                <a:latin typeface="Rockwell" panose="02060603020205020403" pitchFamily="18" charset="0"/>
              </a:rPr>
              <a:t>Aberdeen Research &amp; Extension Center, Aberdeen, ID 83210 </a:t>
            </a:r>
          </a:p>
          <a:p>
            <a:endParaRPr lang="en-US" dirty="0">
              <a:latin typeface="Rockwell" panose="02060603020205020403" pitchFamily="18" charset="0"/>
            </a:endParaRPr>
          </a:p>
        </p:txBody>
      </p:sp>
    </p:spTree>
    <p:extLst>
      <p:ext uri="{BB962C8B-B14F-4D97-AF65-F5344CB8AC3E}">
        <p14:creationId xmlns:p14="http://schemas.microsoft.com/office/powerpoint/2010/main" val="3558998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37" y="492710"/>
            <a:ext cx="6345167" cy="871634"/>
          </a:xfrm>
        </p:spPr>
        <p:txBody>
          <a:bodyPr/>
          <a:lstStyle/>
          <a:p>
            <a:r>
              <a:rPr lang="en-US" sz="2800" b="1" cap="none" dirty="0" smtClean="0"/>
              <a:t>Summary </a:t>
            </a:r>
            <a:endParaRPr lang="en-US" cap="none" dirty="0"/>
          </a:p>
        </p:txBody>
      </p:sp>
      <p:sp>
        <p:nvSpPr>
          <p:cNvPr id="3" name="Text Placeholder 2"/>
          <p:cNvSpPr>
            <a:spLocks noGrp="1"/>
          </p:cNvSpPr>
          <p:nvPr>
            <p:ph type="body" sz="quarter" idx="10"/>
          </p:nvPr>
        </p:nvSpPr>
        <p:spPr/>
        <p:txBody>
          <a:bodyPr/>
          <a:lstStyle/>
          <a:p>
            <a:endParaRPr lang="en-US"/>
          </a:p>
        </p:txBody>
      </p:sp>
      <p:sp>
        <p:nvSpPr>
          <p:cNvPr id="8" name="Text Placeholder 7"/>
          <p:cNvSpPr>
            <a:spLocks noGrp="1"/>
          </p:cNvSpPr>
          <p:nvPr>
            <p:ph type="body" sz="quarter" idx="11"/>
          </p:nvPr>
        </p:nvSpPr>
        <p:spPr>
          <a:xfrm>
            <a:off x="268169" y="1339136"/>
            <a:ext cx="6171819" cy="2288381"/>
          </a:xfrm>
        </p:spPr>
        <p:txBody>
          <a:bodyPr/>
          <a:lstStyle/>
          <a:p>
            <a:pPr marL="285750" indent="-285750">
              <a:buFont typeface="Arial" panose="020B0604020202020204" pitchFamily="34" charset="0"/>
              <a:buChar char="•"/>
            </a:pPr>
            <a:r>
              <a:rPr lang="en-US" sz="2000" dirty="0" smtClean="0">
                <a:solidFill>
                  <a:schemeClr val="tx1"/>
                </a:solidFill>
              </a:rPr>
              <a:t>Water transportation in plants</a:t>
            </a:r>
          </a:p>
          <a:p>
            <a:pPr marL="285750" indent="-285750">
              <a:buFont typeface="Arial" panose="020B0604020202020204" pitchFamily="34" charset="0"/>
              <a:buChar char="•"/>
            </a:pPr>
            <a:endParaRPr lang="en-US" sz="2000" dirty="0" smtClean="0">
              <a:solidFill>
                <a:schemeClr val="tx1"/>
              </a:solidFill>
            </a:endParaRPr>
          </a:p>
          <a:p>
            <a:pPr marL="285750" indent="-285750">
              <a:buFont typeface="Arial" panose="020B0604020202020204" pitchFamily="34" charset="0"/>
              <a:buChar char="•"/>
            </a:pPr>
            <a:r>
              <a:rPr lang="en-US" sz="2000" dirty="0" smtClean="0">
                <a:solidFill>
                  <a:schemeClr val="tx1"/>
                </a:solidFill>
              </a:rPr>
              <a:t>Physiology </a:t>
            </a:r>
            <a:r>
              <a:rPr lang="en-US" sz="2000" dirty="0">
                <a:solidFill>
                  <a:schemeClr val="tx1"/>
                </a:solidFill>
              </a:rPr>
              <a:t>and </a:t>
            </a:r>
            <a:r>
              <a:rPr lang="en-US" sz="2000" dirty="0" smtClean="0">
                <a:solidFill>
                  <a:schemeClr val="tx1"/>
                </a:solidFill>
              </a:rPr>
              <a:t>symptoms of heat and drought stress in potatoes</a:t>
            </a:r>
          </a:p>
          <a:p>
            <a:pPr marL="285750" indent="-285750">
              <a:buFont typeface="Arial" panose="020B0604020202020204" pitchFamily="34" charset="0"/>
              <a:buChar char="•"/>
            </a:pPr>
            <a:endParaRPr lang="en-US" sz="2000" dirty="0" smtClean="0">
              <a:solidFill>
                <a:schemeClr val="tx1"/>
              </a:solidFill>
            </a:endParaRPr>
          </a:p>
          <a:p>
            <a:pPr marL="285750" indent="-285750">
              <a:buFont typeface="Arial" panose="020B0604020202020204" pitchFamily="34" charset="0"/>
              <a:buChar char="•"/>
            </a:pPr>
            <a:r>
              <a:rPr lang="en-US" sz="2000" dirty="0" smtClean="0">
                <a:solidFill>
                  <a:schemeClr val="tx1"/>
                </a:solidFill>
              </a:rPr>
              <a:t>Management practices: </a:t>
            </a:r>
          </a:p>
          <a:p>
            <a:pPr marL="568643" lvl="1" indent="-285750">
              <a:buFont typeface="Arial" panose="020B0604020202020204" pitchFamily="34" charset="0"/>
              <a:buChar char="•"/>
            </a:pPr>
            <a:r>
              <a:rPr lang="en-US" sz="2000" dirty="0" smtClean="0">
                <a:solidFill>
                  <a:schemeClr val="tx1"/>
                </a:solidFill>
              </a:rPr>
              <a:t>Irrigation </a:t>
            </a:r>
            <a:r>
              <a:rPr lang="en-US" sz="2000" dirty="0">
                <a:solidFill>
                  <a:schemeClr val="tx1"/>
                </a:solidFill>
              </a:rPr>
              <a:t>management</a:t>
            </a:r>
          </a:p>
          <a:p>
            <a:pPr marL="568643" lvl="1" indent="-285750">
              <a:buFont typeface="Arial" panose="020B0604020202020204" pitchFamily="34" charset="0"/>
              <a:buChar char="•"/>
            </a:pPr>
            <a:r>
              <a:rPr lang="en-US" sz="2000" dirty="0">
                <a:solidFill>
                  <a:schemeClr val="tx1"/>
                </a:solidFill>
              </a:rPr>
              <a:t>Fertilization: </a:t>
            </a:r>
            <a:r>
              <a:rPr lang="en-US" sz="2000" dirty="0" smtClean="0">
                <a:solidFill>
                  <a:schemeClr val="tx1"/>
                </a:solidFill>
              </a:rPr>
              <a:t>calcium</a:t>
            </a:r>
          </a:p>
          <a:p>
            <a:pPr marL="568643" lvl="1" indent="-285750">
              <a:buFont typeface="Arial" panose="020B0604020202020204" pitchFamily="34" charset="0"/>
              <a:buChar char="•"/>
            </a:pPr>
            <a:r>
              <a:rPr lang="en-US" sz="2000" dirty="0" smtClean="0">
                <a:solidFill>
                  <a:schemeClr val="tx1"/>
                </a:solidFill>
              </a:rPr>
              <a:t>Cultivar selection </a:t>
            </a:r>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764427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none" dirty="0" smtClean="0"/>
              <a:t>Water transportation in plants</a:t>
            </a:r>
            <a:endParaRPr lang="en-US" sz="2400" b="1" cap="none" dirty="0"/>
          </a:p>
        </p:txBody>
      </p:sp>
      <p:sp>
        <p:nvSpPr>
          <p:cNvPr id="3" name="Text Placeholder 2"/>
          <p:cNvSpPr>
            <a:spLocks noGrp="1"/>
          </p:cNvSpPr>
          <p:nvPr>
            <p:ph type="body" sz="quarter" idx="10"/>
          </p:nvPr>
        </p:nvSpPr>
        <p:spPr/>
        <p:txBody>
          <a:bodyPr/>
          <a:lstStyle/>
          <a:p>
            <a:endParaRPr lang="en-US"/>
          </a:p>
        </p:txBody>
      </p:sp>
      <p:sp>
        <p:nvSpPr>
          <p:cNvPr id="6" name="TextBox 5"/>
          <p:cNvSpPr txBox="1"/>
          <p:nvPr/>
        </p:nvSpPr>
        <p:spPr>
          <a:xfrm>
            <a:off x="-38542" y="4932700"/>
            <a:ext cx="6347902" cy="207749"/>
          </a:xfrm>
          <a:prstGeom prst="rect">
            <a:avLst/>
          </a:prstGeom>
          <a:noFill/>
        </p:spPr>
        <p:txBody>
          <a:bodyPr wrap="square" rtlCol="0">
            <a:spAutoFit/>
          </a:bodyPr>
          <a:lstStyle/>
          <a:p>
            <a:r>
              <a:rPr lang="en-US" sz="750" dirty="0" smtClean="0">
                <a:hlinkClick r:id="rId3"/>
              </a:rPr>
              <a:t>http</a:t>
            </a:r>
            <a:r>
              <a:rPr lang="en-US" sz="750" dirty="0">
                <a:hlinkClick r:id="rId3"/>
              </a:rPr>
              <a:t>://</a:t>
            </a:r>
            <a:r>
              <a:rPr lang="en-US" sz="750" dirty="0" smtClean="0">
                <a:hlinkClick r:id="rId3"/>
              </a:rPr>
              <a:t>images.slideplayer.com/1/245357/slides/slide_5.jpg</a:t>
            </a:r>
            <a:endParaRPr lang="en-US" sz="75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070" t="22119" r="9457" b="3779"/>
          <a:stretch/>
        </p:blipFill>
        <p:spPr>
          <a:xfrm>
            <a:off x="0" y="0"/>
            <a:ext cx="6309360" cy="4906072"/>
          </a:xfrm>
          <a:prstGeom prst="rect">
            <a:avLst/>
          </a:prstGeom>
        </p:spPr>
      </p:pic>
      <p:sp>
        <p:nvSpPr>
          <p:cNvPr id="8" name="TextBox 7"/>
          <p:cNvSpPr txBox="1"/>
          <p:nvPr/>
        </p:nvSpPr>
        <p:spPr>
          <a:xfrm>
            <a:off x="4727294" y="1721854"/>
            <a:ext cx="1476380" cy="646331"/>
          </a:xfrm>
          <a:prstGeom prst="rect">
            <a:avLst/>
          </a:prstGeom>
        </p:spPr>
        <p:txBody>
          <a:bodyPr wrap="square" rtlCol="0">
            <a:spAutoFit/>
          </a:bodyPr>
          <a:lstStyle/>
          <a:p>
            <a:r>
              <a:rPr lang="en-US" sz="1800" dirty="0" smtClean="0">
                <a:solidFill>
                  <a:schemeClr val="accent6">
                    <a:lumMod val="75000"/>
                  </a:schemeClr>
                </a:solidFill>
                <a:latin typeface="Helvetica" panose="020B0604020202020204" pitchFamily="34" charset="0"/>
                <a:cs typeface="Helvetica" panose="020B0604020202020204" pitchFamily="34" charset="0"/>
              </a:rPr>
              <a:t>Cooling the crop canopy</a:t>
            </a:r>
          </a:p>
        </p:txBody>
      </p:sp>
    </p:spTree>
    <p:extLst>
      <p:ext uri="{BB962C8B-B14F-4D97-AF65-F5344CB8AC3E}">
        <p14:creationId xmlns:p14="http://schemas.microsoft.com/office/powerpoint/2010/main" val="398074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cap="none" dirty="0" smtClean="0"/>
              <a:t>How does heat and drought stress feel?</a:t>
            </a:r>
            <a:endParaRPr lang="en-US" sz="2000" b="1" cap="none" dirty="0"/>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508" y="1148418"/>
            <a:ext cx="2590800" cy="304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204" r="23547"/>
          <a:stretch/>
        </p:blipFill>
        <p:spPr>
          <a:xfrm>
            <a:off x="248138" y="1264381"/>
            <a:ext cx="3220888" cy="2574337"/>
          </a:xfrm>
          <a:prstGeom prst="rect">
            <a:avLst/>
          </a:prstGeom>
        </p:spPr>
      </p:pic>
      <p:sp>
        <p:nvSpPr>
          <p:cNvPr id="7" name="Rectangle 6"/>
          <p:cNvSpPr/>
          <p:nvPr/>
        </p:nvSpPr>
        <p:spPr>
          <a:xfrm>
            <a:off x="729762" y="4407538"/>
            <a:ext cx="4308229" cy="553998"/>
          </a:xfrm>
          <a:prstGeom prst="rect">
            <a:avLst/>
          </a:prstGeom>
        </p:spPr>
        <p:txBody>
          <a:bodyPr wrap="square">
            <a:spAutoFit/>
          </a:bodyPr>
          <a:lstStyle/>
          <a:p>
            <a:r>
              <a:rPr lang="en-US" sz="1000" dirty="0">
                <a:hlinkClick r:id="rId5"/>
              </a:rPr>
              <a:t>https://</a:t>
            </a:r>
            <a:r>
              <a:rPr lang="en-US" sz="1000" dirty="0" smtClean="0">
                <a:hlinkClick r:id="rId5"/>
              </a:rPr>
              <a:t>www.petsworld.in/blog/understanding-sweating-in-dogs.html</a:t>
            </a:r>
            <a:endParaRPr lang="en-US" sz="1000" dirty="0" smtClean="0"/>
          </a:p>
          <a:p>
            <a:r>
              <a:rPr lang="en-US" sz="1000" dirty="0">
                <a:hlinkClick r:id="rId6"/>
              </a:rPr>
              <a:t>http://</a:t>
            </a:r>
            <a:r>
              <a:rPr lang="en-US" sz="1000" dirty="0" smtClean="0">
                <a:hlinkClick r:id="rId6"/>
              </a:rPr>
              <a:t>persistentrunner.blogspot.com/2013/08/worst-run-ever-so-far.html</a:t>
            </a:r>
            <a:endParaRPr lang="en-US" sz="1000" dirty="0" smtClean="0"/>
          </a:p>
          <a:p>
            <a:endParaRPr lang="en-US" sz="1000" dirty="0"/>
          </a:p>
        </p:txBody>
      </p:sp>
    </p:spTree>
    <p:extLst>
      <p:ext uri="{BB962C8B-B14F-4D97-AF65-F5344CB8AC3E}">
        <p14:creationId xmlns:p14="http://schemas.microsoft.com/office/powerpoint/2010/main" val="66642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none" dirty="0" smtClean="0"/>
              <a:t>Potato Canopy Development</a:t>
            </a:r>
            <a:endParaRPr lang="en-US" sz="2400" b="1" cap="none" dirty="0"/>
          </a:p>
        </p:txBody>
      </p:sp>
      <p:sp>
        <p:nvSpPr>
          <p:cNvPr id="3" name="Text Placeholder 2"/>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a:xfrm>
            <a:off x="780143" y="3894881"/>
            <a:ext cx="6016110" cy="470582"/>
          </a:xfrm>
        </p:spPr>
        <p:txBody>
          <a:bodyPr/>
          <a:lstStyle/>
          <a:p>
            <a:pPr marL="285750" indent="-285750">
              <a:buFont typeface="Arial" panose="020B0604020202020204" pitchFamily="34" charset="0"/>
              <a:buChar char="•"/>
            </a:pPr>
            <a:r>
              <a:rPr lang="en-US" sz="1800" dirty="0" smtClean="0">
                <a:solidFill>
                  <a:schemeClr val="tx1"/>
                </a:solidFill>
              </a:rPr>
              <a:t>LAI = leaf area / ground area</a:t>
            </a:r>
          </a:p>
          <a:p>
            <a:pPr marL="285750" indent="-285750">
              <a:buFont typeface="Arial" panose="020B0604020202020204" pitchFamily="34" charset="0"/>
              <a:buChar char="•"/>
            </a:pPr>
            <a:r>
              <a:rPr lang="en-US" sz="1800" dirty="0" smtClean="0">
                <a:solidFill>
                  <a:schemeClr val="tx1"/>
                </a:solidFill>
              </a:rPr>
              <a:t>Potato and cereal can reach similar LAI.</a:t>
            </a:r>
          </a:p>
        </p:txBody>
      </p:sp>
      <p:sp>
        <p:nvSpPr>
          <p:cNvPr id="7" name="Rectangle 6"/>
          <p:cNvSpPr/>
          <p:nvPr/>
        </p:nvSpPr>
        <p:spPr>
          <a:xfrm>
            <a:off x="653143" y="4372612"/>
            <a:ext cx="4389119" cy="707886"/>
          </a:xfrm>
          <a:prstGeom prst="rect">
            <a:avLst/>
          </a:prstGeom>
        </p:spPr>
        <p:txBody>
          <a:bodyPr wrap="square">
            <a:spAutoFit/>
          </a:bodyPr>
          <a:lstStyle/>
          <a:p>
            <a:r>
              <a:rPr lang="en-US" sz="1000" dirty="0">
                <a:hlinkClick r:id="rId3"/>
              </a:rPr>
              <a:t>http://</a:t>
            </a:r>
            <a:r>
              <a:rPr lang="en-US" sz="1000" dirty="0" smtClean="0">
                <a:hlinkClick r:id="rId3"/>
              </a:rPr>
              <a:t>croptechnology.unl.edu/pages/informationmodule.php?idinformationmodule=1130447123&amp;topicorder=6&amp;maxto=73&amp;minto=1</a:t>
            </a:r>
            <a:endParaRPr lang="en-US" sz="1000" dirty="0" smtClean="0"/>
          </a:p>
          <a:p>
            <a:r>
              <a:rPr lang="en-US" sz="1000" dirty="0">
                <a:hlinkClick r:id="rId4"/>
              </a:rPr>
              <a:t>http://</a:t>
            </a:r>
            <a:r>
              <a:rPr lang="en-US" sz="1000" dirty="0" smtClean="0">
                <a:hlinkClick r:id="rId4"/>
              </a:rPr>
              <a:t>www.scielo.br/pdf/pab/v35n5/4715.pdf</a:t>
            </a:r>
            <a:endParaRPr lang="en-US" sz="1000" dirty="0" smtClean="0"/>
          </a:p>
          <a:p>
            <a:endParaRPr lang="en-US" sz="1000" dirty="0"/>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929" t="5179" r="1"/>
          <a:stretch/>
        </p:blipFill>
        <p:spPr>
          <a:xfrm>
            <a:off x="131214" y="1064298"/>
            <a:ext cx="2902131" cy="233669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8610" y="1092787"/>
            <a:ext cx="3604846" cy="2286945"/>
          </a:xfrm>
          <a:prstGeom prst="rect">
            <a:avLst/>
          </a:prstGeom>
        </p:spPr>
      </p:pic>
      <p:sp>
        <p:nvSpPr>
          <p:cNvPr id="4" name="TextBox 3"/>
          <p:cNvSpPr txBox="1"/>
          <p:nvPr/>
        </p:nvSpPr>
        <p:spPr>
          <a:xfrm>
            <a:off x="1312172" y="3379732"/>
            <a:ext cx="1358537" cy="369332"/>
          </a:xfrm>
          <a:prstGeom prst="rect">
            <a:avLst/>
          </a:prstGeom>
        </p:spPr>
        <p:txBody>
          <a:bodyPr wrap="square" rtlCol="0">
            <a:spAutoFit/>
          </a:bodyPr>
          <a:lstStyle/>
          <a:p>
            <a:r>
              <a:rPr lang="en-US" sz="1800" dirty="0">
                <a:latin typeface="Helvetica"/>
                <a:cs typeface="Helvetica"/>
              </a:rPr>
              <a:t>Potato </a:t>
            </a:r>
          </a:p>
        </p:txBody>
      </p:sp>
      <p:sp>
        <p:nvSpPr>
          <p:cNvPr id="10" name="TextBox 9"/>
          <p:cNvSpPr txBox="1"/>
          <p:nvPr/>
        </p:nvSpPr>
        <p:spPr>
          <a:xfrm>
            <a:off x="4728755" y="3379732"/>
            <a:ext cx="1358537" cy="369332"/>
          </a:xfrm>
          <a:prstGeom prst="rect">
            <a:avLst/>
          </a:prstGeom>
        </p:spPr>
        <p:txBody>
          <a:bodyPr wrap="square" rtlCol="0">
            <a:spAutoFit/>
          </a:bodyPr>
          <a:lstStyle/>
          <a:p>
            <a:r>
              <a:rPr lang="en-US" sz="1800" dirty="0" smtClean="0">
                <a:latin typeface="Helvetica"/>
                <a:cs typeface="Helvetica"/>
              </a:rPr>
              <a:t>Cereal </a:t>
            </a:r>
            <a:endParaRPr lang="en-US" sz="1800" dirty="0">
              <a:latin typeface="Helvetica"/>
              <a:cs typeface="Helvetica"/>
            </a:endParaRPr>
          </a:p>
        </p:txBody>
      </p:sp>
    </p:spTree>
    <p:extLst>
      <p:ext uri="{BB962C8B-B14F-4D97-AF65-F5344CB8AC3E}">
        <p14:creationId xmlns:p14="http://schemas.microsoft.com/office/powerpoint/2010/main" val="407969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none" dirty="0" smtClean="0"/>
              <a:t>Potato Root Growth</a:t>
            </a:r>
            <a:endParaRPr lang="en-US" sz="2400" b="1" cap="none"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noChangeAspect="1"/>
          </p:cNvSpPr>
          <p:nvPr>
            <p:ph type="body" sz="quarter" idx="11"/>
          </p:nvPr>
        </p:nvSpPr>
        <p:spPr>
          <a:xfrm>
            <a:off x="820702" y="4382803"/>
            <a:ext cx="4221561" cy="673361"/>
          </a:xfrm>
        </p:spPr>
        <p:txBody>
          <a:bodyPr/>
          <a:lstStyle/>
          <a:p>
            <a:pPr>
              <a:lnSpc>
                <a:spcPct val="100000"/>
              </a:lnSpc>
              <a:spcAft>
                <a:spcPts val="0"/>
              </a:spcAft>
            </a:pPr>
            <a:r>
              <a:rPr lang="en-US" sz="800" dirty="0" smtClean="0">
                <a:solidFill>
                  <a:schemeClr val="tx1"/>
                </a:solidFill>
                <a:latin typeface="Arial" panose="020B0604020202020204" pitchFamily="34" charset="0"/>
                <a:cs typeface="Arial" panose="020B0604020202020204" pitchFamily="34" charset="0"/>
                <a:hlinkClick r:id="rId3"/>
              </a:rPr>
              <a:t>http</a:t>
            </a:r>
            <a:r>
              <a:rPr lang="en-US" sz="800" dirty="0">
                <a:solidFill>
                  <a:schemeClr val="tx1"/>
                </a:solidFill>
                <a:latin typeface="Arial" panose="020B0604020202020204" pitchFamily="34" charset="0"/>
                <a:cs typeface="Arial" panose="020B0604020202020204" pitchFamily="34" charset="0"/>
                <a:hlinkClick r:id="rId3"/>
              </a:rPr>
              <a:t>://</a:t>
            </a:r>
            <a:r>
              <a:rPr lang="en-US" sz="800" dirty="0" smtClean="0">
                <a:solidFill>
                  <a:schemeClr val="tx1"/>
                </a:solidFill>
                <a:latin typeface="Arial" panose="020B0604020202020204" pitchFamily="34" charset="0"/>
                <a:cs typeface="Arial" panose="020B0604020202020204" pitchFamily="34" charset="0"/>
                <a:hlinkClick r:id="rId3"/>
              </a:rPr>
              <a:t>preuniversity.grkraj.org/html/4_PLANT_AND_WATER_RELATIONSHIP.htm</a:t>
            </a:r>
            <a:endParaRPr lang="en-US" sz="800" dirty="0" smtClean="0">
              <a:solidFill>
                <a:schemeClr val="tx1"/>
              </a:solidFill>
              <a:latin typeface="Arial" panose="020B0604020202020204" pitchFamily="34" charset="0"/>
              <a:cs typeface="Arial" panose="020B0604020202020204" pitchFamily="34" charset="0"/>
            </a:endParaRPr>
          </a:p>
          <a:p>
            <a:pPr>
              <a:lnSpc>
                <a:spcPct val="100000"/>
              </a:lnSpc>
              <a:spcAft>
                <a:spcPts val="0"/>
              </a:spcAft>
            </a:pPr>
            <a:r>
              <a:rPr lang="en-US" sz="800" dirty="0">
                <a:solidFill>
                  <a:schemeClr val="tx1"/>
                </a:solidFill>
                <a:latin typeface="Arial" panose="020B0604020202020204" pitchFamily="34" charset="0"/>
                <a:cs typeface="Arial" panose="020B0604020202020204" pitchFamily="34" charset="0"/>
                <a:hlinkClick r:id="rId4"/>
              </a:rPr>
              <a:t>http://</a:t>
            </a:r>
            <a:r>
              <a:rPr lang="en-US" sz="800" dirty="0" smtClean="0">
                <a:solidFill>
                  <a:schemeClr val="tx1"/>
                </a:solidFill>
                <a:latin typeface="Arial" panose="020B0604020202020204" pitchFamily="34" charset="0"/>
                <a:cs typeface="Arial" panose="020B0604020202020204" pitchFamily="34" charset="0"/>
                <a:hlinkClick r:id="rId4"/>
              </a:rPr>
              <a:t>nuearthllc.com/id1.html</a:t>
            </a:r>
            <a:endParaRPr lang="en-US" sz="800" dirty="0" smtClean="0">
              <a:solidFill>
                <a:schemeClr val="tx1"/>
              </a:solidFill>
              <a:latin typeface="Arial" panose="020B0604020202020204" pitchFamily="34" charset="0"/>
              <a:cs typeface="Arial" panose="020B0604020202020204" pitchFamily="34" charset="0"/>
            </a:endParaRPr>
          </a:p>
          <a:p>
            <a:pPr>
              <a:lnSpc>
                <a:spcPct val="100000"/>
              </a:lnSpc>
              <a:spcAft>
                <a:spcPts val="0"/>
              </a:spcAft>
            </a:pPr>
            <a:r>
              <a:rPr lang="en-US" sz="800" dirty="0">
                <a:solidFill>
                  <a:schemeClr val="tx1"/>
                </a:solidFill>
                <a:latin typeface="Arial" panose="020B0604020202020204" pitchFamily="34" charset="0"/>
                <a:cs typeface="Arial" panose="020B0604020202020204" pitchFamily="34" charset="0"/>
                <a:hlinkClick r:id="rId5"/>
              </a:rPr>
              <a:t>http://</a:t>
            </a:r>
            <a:r>
              <a:rPr lang="en-US" sz="800" dirty="0" smtClean="0">
                <a:solidFill>
                  <a:schemeClr val="tx1"/>
                </a:solidFill>
                <a:latin typeface="Arial" panose="020B0604020202020204" pitchFamily="34" charset="0"/>
                <a:cs typeface="Arial" panose="020B0604020202020204" pitchFamily="34" charset="0"/>
                <a:hlinkClick r:id="rId5"/>
              </a:rPr>
              <a:t>www.potatogrower.com/Article.aspx?year=2013&amp;month=08&amp;article=2805</a:t>
            </a:r>
            <a:endParaRPr lang="en-US" sz="800" dirty="0" smtClean="0">
              <a:solidFill>
                <a:schemeClr val="tx1"/>
              </a:solidFill>
              <a:latin typeface="Arial" panose="020B0604020202020204" pitchFamily="34" charset="0"/>
              <a:cs typeface="Arial" panose="020B0604020202020204" pitchFamily="34" charset="0"/>
            </a:endParaRPr>
          </a:p>
          <a:p>
            <a:pPr>
              <a:lnSpc>
                <a:spcPct val="100000"/>
              </a:lnSpc>
              <a:spcAft>
                <a:spcPts val="0"/>
              </a:spcAft>
            </a:pPr>
            <a:r>
              <a:rPr lang="en-US" sz="800" dirty="0">
                <a:solidFill>
                  <a:schemeClr val="tx1"/>
                </a:solidFill>
              </a:rPr>
              <a:t>Differing wheat root systems produced by alternative cultivation methods, and the estimated effects of varying root system characters on water capture. See King </a:t>
            </a:r>
            <a:r>
              <a:rPr lang="en-US" sz="800" i="1" dirty="0">
                <a:solidFill>
                  <a:schemeClr val="tx1"/>
                </a:solidFill>
              </a:rPr>
              <a:t>et al.</a:t>
            </a:r>
            <a:r>
              <a:rPr lang="en-US" sz="800" dirty="0">
                <a:solidFill>
                  <a:schemeClr val="tx1"/>
                </a:solidFill>
              </a:rPr>
              <a:t>, pp </a:t>
            </a:r>
            <a:r>
              <a:rPr lang="en-US" sz="800" dirty="0">
                <a:solidFill>
                  <a:schemeClr val="tx1"/>
                </a:solidFill>
                <a:hlinkClick r:id="rId6"/>
              </a:rPr>
              <a:t>383–390</a:t>
            </a:r>
            <a:r>
              <a:rPr lang="en-US" sz="800" dirty="0">
                <a:solidFill>
                  <a:schemeClr val="tx1"/>
                </a:solidFill>
              </a:rPr>
              <a:t>.</a:t>
            </a:r>
            <a:endParaRPr lang="en-US" sz="800" dirty="0" smtClean="0">
              <a:solidFill>
                <a:schemeClr val="tx1"/>
              </a:solidFill>
              <a:latin typeface="Arial" panose="020B0604020202020204" pitchFamily="34" charset="0"/>
              <a:cs typeface="Arial" panose="020B0604020202020204" pitchFamily="34" charset="0"/>
            </a:endParaRPr>
          </a:p>
          <a:p>
            <a:pPr>
              <a:lnSpc>
                <a:spcPct val="100000"/>
              </a:lnSpc>
              <a:spcAft>
                <a:spcPts val="0"/>
              </a:spcAft>
            </a:pPr>
            <a:endParaRPr lang="en-US" sz="800" dirty="0">
              <a:solidFill>
                <a:schemeClr val="tx1"/>
              </a:solidFill>
              <a:latin typeface="Arial" panose="020B0604020202020204" pitchFamily="34" charset="0"/>
              <a:cs typeface="Arial" panose="020B0604020202020204" pitchFamily="34" charset="0"/>
            </a:endParaRPr>
          </a:p>
        </p:txBody>
      </p:sp>
      <p:pic>
        <p:nvPicPr>
          <p:cNvPr id="1026" name="Picture 2" descr="http://preuniversity.grkraj.org/html/4_PLANT_AND_WATER_RELATIONSHIP_files/image00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636"/>
          <a:stretch/>
        </p:blipFill>
        <p:spPr bwMode="auto">
          <a:xfrm>
            <a:off x="121138" y="1264381"/>
            <a:ext cx="3182112" cy="2514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14180" t="6588" r="20301" b="4860"/>
          <a:stretch/>
        </p:blipFill>
        <p:spPr>
          <a:xfrm>
            <a:off x="3334239" y="122503"/>
            <a:ext cx="1984588" cy="201168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8827" y="122503"/>
            <a:ext cx="1508760" cy="2011680"/>
          </a:xfrm>
          <a:prstGeom prst="rect">
            <a:avLst/>
          </a:prstGeom>
        </p:spPr>
      </p:pic>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t="2790" r="72937" b="5025"/>
          <a:stretch/>
        </p:blipFill>
        <p:spPr>
          <a:xfrm>
            <a:off x="5318827" y="2132873"/>
            <a:ext cx="1277915" cy="2987703"/>
          </a:xfrm>
          <a:prstGeom prst="rect">
            <a:avLst/>
          </a:prstGeom>
        </p:spPr>
      </p:pic>
      <p:sp>
        <p:nvSpPr>
          <p:cNvPr id="9" name="TextBox 8"/>
          <p:cNvSpPr txBox="1"/>
          <p:nvPr/>
        </p:nvSpPr>
        <p:spPr>
          <a:xfrm>
            <a:off x="3356290" y="2414871"/>
            <a:ext cx="1909497" cy="646331"/>
          </a:xfrm>
          <a:prstGeom prst="rect">
            <a:avLst/>
          </a:prstGeom>
        </p:spPr>
        <p:txBody>
          <a:bodyPr wrap="none" rtlCol="0">
            <a:spAutoFit/>
          </a:bodyPr>
          <a:lstStyle/>
          <a:p>
            <a:pPr marL="285750" indent="-285750">
              <a:buFont typeface="Arial" panose="020B0604020202020204" pitchFamily="34" charset="0"/>
              <a:buChar char="•"/>
            </a:pPr>
            <a:r>
              <a:rPr lang="en-US" sz="1800" dirty="0" smtClean="0">
                <a:latin typeface="Helvetica" panose="020B0604020202020204" pitchFamily="34" charset="0"/>
                <a:cs typeface="Helvetica" panose="020B0604020202020204" pitchFamily="34" charset="0"/>
              </a:rPr>
              <a:t>Fine roots</a:t>
            </a:r>
          </a:p>
          <a:p>
            <a:pPr marL="285750" indent="-285750">
              <a:buFont typeface="Arial" panose="020B0604020202020204" pitchFamily="34" charset="0"/>
              <a:buChar char="•"/>
            </a:pPr>
            <a:r>
              <a:rPr lang="en-US" sz="1800" dirty="0" smtClean="0">
                <a:latin typeface="Helvetica" panose="020B0604020202020204" pitchFamily="34" charset="0"/>
                <a:cs typeface="Helvetica" panose="020B0604020202020204" pitchFamily="34" charset="0"/>
              </a:rPr>
              <a:t>Rooting depth</a:t>
            </a:r>
          </a:p>
        </p:txBody>
      </p:sp>
    </p:spTree>
    <p:extLst>
      <p:ext uri="{BB962C8B-B14F-4D97-AF65-F5344CB8AC3E}">
        <p14:creationId xmlns:p14="http://schemas.microsoft.com/office/powerpoint/2010/main" val="4274900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none" dirty="0" smtClean="0"/>
              <a:t>Heat and Drought Stress Physiology</a:t>
            </a:r>
            <a:endParaRPr lang="en-US" sz="2400" b="1" cap="none"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68" y="1064298"/>
            <a:ext cx="5207374" cy="3866475"/>
          </a:xfrm>
          <a:prstGeom prst="rect">
            <a:avLst/>
          </a:prstGeom>
        </p:spPr>
      </p:pic>
      <p:sp>
        <p:nvSpPr>
          <p:cNvPr id="5" name="Rectangle 4"/>
          <p:cNvSpPr/>
          <p:nvPr/>
        </p:nvSpPr>
        <p:spPr>
          <a:xfrm>
            <a:off x="5277242" y="3511564"/>
            <a:ext cx="1460546" cy="830997"/>
          </a:xfrm>
          <a:prstGeom prst="rect">
            <a:avLst/>
          </a:prstGeom>
        </p:spPr>
        <p:txBody>
          <a:bodyPr wrap="square">
            <a:spAutoFit/>
          </a:bodyPr>
          <a:lstStyle/>
          <a:p>
            <a:r>
              <a:rPr lang="en-US" sz="800" dirty="0">
                <a:hlinkClick r:id="rId4"/>
              </a:rPr>
              <a:t>http://</a:t>
            </a:r>
            <a:r>
              <a:rPr lang="en-US" sz="800" dirty="0" smtClean="0">
                <a:hlinkClick r:id="rId4"/>
              </a:rPr>
              <a:t>www.intechopen.com/books/responses-of-organisms-to-water-stress/water-stress-and-agriculture</a:t>
            </a:r>
            <a:endParaRPr lang="en-US" sz="800" dirty="0" smtClean="0"/>
          </a:p>
          <a:p>
            <a:endParaRPr lang="en-US" sz="800" dirty="0"/>
          </a:p>
        </p:txBody>
      </p:sp>
    </p:spTree>
    <p:extLst>
      <p:ext uri="{BB962C8B-B14F-4D97-AF65-F5344CB8AC3E}">
        <p14:creationId xmlns:p14="http://schemas.microsoft.com/office/powerpoint/2010/main" val="1836294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none" dirty="0" smtClean="0"/>
              <a:t>Heat and Drought Stress in Potatoes</a:t>
            </a:r>
            <a:endParaRPr lang="en-US" sz="2400" b="1" cap="none" dirty="0"/>
          </a:p>
        </p:txBody>
      </p:sp>
      <p:sp>
        <p:nvSpPr>
          <p:cNvPr id="3" name="Text Placeholder 2"/>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a:xfrm>
            <a:off x="4112292" y="1223611"/>
            <a:ext cx="2170942" cy="2718064"/>
          </a:xfrm>
        </p:spPr>
        <p:txBody>
          <a:bodyPr/>
          <a:lstStyle/>
          <a:p>
            <a:pPr marL="285750" indent="-285750">
              <a:buFont typeface="Arial" panose="020B0604020202020204" pitchFamily="34" charset="0"/>
              <a:buChar char="•"/>
            </a:pPr>
            <a:r>
              <a:rPr lang="en-US" sz="1800" dirty="0" smtClean="0">
                <a:solidFill>
                  <a:schemeClr val="tx1"/>
                </a:solidFill>
              </a:rPr>
              <a:t>Hasten </a:t>
            </a:r>
            <a:r>
              <a:rPr lang="en-US" sz="1800" dirty="0">
                <a:solidFill>
                  <a:schemeClr val="tx1"/>
                </a:solidFill>
              </a:rPr>
              <a:t>leaf senescence, and thus crop </a:t>
            </a:r>
            <a:r>
              <a:rPr lang="en-US" sz="1800" dirty="0" smtClean="0">
                <a:solidFill>
                  <a:schemeClr val="tx1"/>
                </a:solidFill>
              </a:rPr>
              <a:t>senescence</a:t>
            </a:r>
          </a:p>
          <a:p>
            <a:pPr marL="285750" indent="-285750">
              <a:buFont typeface="Arial" panose="020B0604020202020204" pitchFamily="34" charset="0"/>
              <a:buChar char="•"/>
            </a:pPr>
            <a:r>
              <a:rPr lang="en-US" sz="1800" dirty="0" smtClean="0">
                <a:solidFill>
                  <a:schemeClr val="tx1"/>
                </a:solidFill>
              </a:rPr>
              <a:t>Reduce </a:t>
            </a:r>
            <a:r>
              <a:rPr lang="en-US" sz="1800" dirty="0">
                <a:solidFill>
                  <a:schemeClr val="tx1"/>
                </a:solidFill>
              </a:rPr>
              <a:t>leaf size and total leaf area.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430" t="4217" r="11449" b="7375"/>
          <a:stretch/>
        </p:blipFill>
        <p:spPr>
          <a:xfrm>
            <a:off x="248138" y="1083506"/>
            <a:ext cx="3655695" cy="2731169"/>
          </a:xfrm>
          <a:prstGeom prst="rect">
            <a:avLst/>
          </a:prstGeom>
        </p:spPr>
      </p:pic>
      <p:sp>
        <p:nvSpPr>
          <p:cNvPr id="5" name="Rectangle 4"/>
          <p:cNvSpPr/>
          <p:nvPr/>
        </p:nvSpPr>
        <p:spPr>
          <a:xfrm>
            <a:off x="677492" y="4417906"/>
            <a:ext cx="4351707" cy="553998"/>
          </a:xfrm>
          <a:prstGeom prst="rect">
            <a:avLst/>
          </a:prstGeom>
        </p:spPr>
        <p:txBody>
          <a:bodyPr wrap="square">
            <a:spAutoFit/>
          </a:bodyPr>
          <a:lstStyle/>
          <a:p>
            <a:r>
              <a:rPr lang="en-US" sz="1000" dirty="0">
                <a:hlinkClick r:id="rId4"/>
              </a:rPr>
              <a:t>https://</a:t>
            </a:r>
            <a:r>
              <a:rPr lang="en-US" sz="1000" dirty="0" smtClean="0">
                <a:hlinkClick r:id="rId4"/>
              </a:rPr>
              <a:t>www.ag.ndsu.edu/cpr/images/06-12-14/plant-science-robinson-heat-crinkle-on-russets.png</a:t>
            </a:r>
            <a:endParaRPr lang="en-US" sz="1000" dirty="0" smtClean="0"/>
          </a:p>
          <a:p>
            <a:endParaRPr lang="en-US" sz="1000" dirty="0"/>
          </a:p>
        </p:txBody>
      </p:sp>
    </p:spTree>
    <p:extLst>
      <p:ext uri="{BB962C8B-B14F-4D97-AF65-F5344CB8AC3E}">
        <p14:creationId xmlns:p14="http://schemas.microsoft.com/office/powerpoint/2010/main" val="38206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38" y="492709"/>
            <a:ext cx="6493748" cy="571589"/>
          </a:xfrm>
        </p:spPr>
        <p:txBody>
          <a:bodyPr/>
          <a:lstStyle/>
          <a:p>
            <a:r>
              <a:rPr lang="en-US" sz="2400" b="1" cap="none" dirty="0" smtClean="0"/>
              <a:t>Heat and Drought Stress in Potatoes</a:t>
            </a:r>
            <a:endParaRPr lang="en-US" sz="2400" b="1" cap="none" dirty="0"/>
          </a:p>
        </p:txBody>
      </p:sp>
      <p:sp>
        <p:nvSpPr>
          <p:cNvPr id="3" name="Text Placeholder 2"/>
          <p:cNvSpPr>
            <a:spLocks noGrp="1"/>
          </p:cNvSpPr>
          <p:nvPr>
            <p:ph type="body" sz="quarter" idx="10"/>
          </p:nvPr>
        </p:nvSpPr>
        <p:spPr/>
        <p:txBody>
          <a:bodyPr/>
          <a:lstStyle/>
          <a:p>
            <a:endParaRPr lang="en-US"/>
          </a:p>
        </p:txBody>
      </p:sp>
      <p:sp>
        <p:nvSpPr>
          <p:cNvPr id="7" name="Rectangle 6"/>
          <p:cNvSpPr/>
          <p:nvPr/>
        </p:nvSpPr>
        <p:spPr>
          <a:xfrm>
            <a:off x="687250" y="4076666"/>
            <a:ext cx="2793200" cy="1077218"/>
          </a:xfrm>
          <a:prstGeom prst="rect">
            <a:avLst/>
          </a:prstGeom>
        </p:spPr>
        <p:txBody>
          <a:bodyPr wrap="square">
            <a:spAutoFit/>
          </a:bodyPr>
          <a:lstStyle/>
          <a:p>
            <a:r>
              <a:rPr lang="en-US" sz="800" dirty="0" smtClean="0">
                <a:hlinkClick r:id="rId3"/>
              </a:rPr>
              <a:t>https</a:t>
            </a:r>
            <a:r>
              <a:rPr lang="en-US" sz="800" dirty="0">
                <a:hlinkClick r:id="rId3"/>
              </a:rPr>
              <a:t>://www.agric.wa.gov.au/sites/gateway/files/%28AK-a%29%20-%</a:t>
            </a:r>
            <a:r>
              <a:rPr lang="en-US" sz="800" dirty="0" smtClean="0">
                <a:hlinkClick r:id="rId3"/>
              </a:rPr>
              <a:t>20Potato-HollowHeart4.jpg</a:t>
            </a:r>
            <a:endParaRPr lang="en-US" sz="800" dirty="0" smtClean="0"/>
          </a:p>
          <a:p>
            <a:r>
              <a:rPr lang="en-US" sz="800" dirty="0">
                <a:hlinkClick r:id="rId4"/>
              </a:rPr>
              <a:t>http://yara.co.uk/crop-nutrition/crops/potato/quality/reducing-potato-internal-spotting</a:t>
            </a:r>
            <a:r>
              <a:rPr lang="en-US" sz="800" dirty="0" smtClean="0">
                <a:hlinkClick r:id="rId4"/>
              </a:rPr>
              <a:t>/</a:t>
            </a:r>
            <a:endParaRPr lang="en-US" sz="800" dirty="0" smtClean="0"/>
          </a:p>
          <a:p>
            <a:r>
              <a:rPr lang="en-US" sz="800" dirty="0">
                <a:hlinkClick r:id="rId5"/>
              </a:rPr>
              <a:t>http://</a:t>
            </a:r>
            <a:r>
              <a:rPr lang="en-US" sz="800" dirty="0" smtClean="0">
                <a:hlinkClick r:id="rId5"/>
              </a:rPr>
              <a:t>www.inspection.gc.ca/plants/potatoes/guidance-documents/pi-009/eng/1383933490053/1383934020925?chap=9</a:t>
            </a:r>
            <a:endParaRPr lang="en-US" sz="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7543" t="26198" r="14386" b="14620"/>
          <a:stretch/>
        </p:blipFill>
        <p:spPr>
          <a:xfrm>
            <a:off x="461973" y="922444"/>
            <a:ext cx="2804643" cy="1828800"/>
          </a:xfrm>
          <a:prstGeom prst="rect">
            <a:avLst/>
          </a:prstGeom>
        </p:spPr>
      </p:pic>
      <p:sp>
        <p:nvSpPr>
          <p:cNvPr id="4" name="TextBox 3"/>
          <p:cNvSpPr txBox="1"/>
          <p:nvPr/>
        </p:nvSpPr>
        <p:spPr>
          <a:xfrm>
            <a:off x="186521" y="3000202"/>
            <a:ext cx="3063659" cy="646331"/>
          </a:xfrm>
          <a:prstGeom prst="rect">
            <a:avLst/>
          </a:prstGeom>
        </p:spPr>
        <p:txBody>
          <a:bodyPr wrap="none" rtlCol="0">
            <a:spAutoFit/>
          </a:bodyPr>
          <a:lstStyle/>
          <a:p>
            <a:pPr marL="285750" indent="-285750">
              <a:buFont typeface="Arial" panose="020B0604020202020204" pitchFamily="34" charset="0"/>
              <a:buChar char="•"/>
            </a:pPr>
            <a:r>
              <a:rPr lang="en-US" sz="1800" dirty="0" smtClean="0">
                <a:latin typeface="Helvetica" panose="020B0604020202020204" pitchFamily="34" charset="0"/>
                <a:cs typeface="Helvetica" panose="020B0604020202020204" pitchFamily="34" charset="0"/>
              </a:rPr>
              <a:t>Irrigation scheduling</a:t>
            </a:r>
          </a:p>
          <a:p>
            <a:pPr marL="285750" indent="-285750">
              <a:buFont typeface="Arial" panose="020B0604020202020204" pitchFamily="34" charset="0"/>
              <a:buChar char="•"/>
            </a:pPr>
            <a:r>
              <a:rPr lang="en-US" sz="1800" dirty="0" smtClean="0">
                <a:latin typeface="Helvetica" panose="020B0604020202020204" pitchFamily="34" charset="0"/>
                <a:cs typeface="Helvetica" panose="020B0604020202020204" pitchFamily="34" charset="0"/>
              </a:rPr>
              <a:t>Fertilization management</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0450" y="922444"/>
            <a:ext cx="1895710" cy="1828800"/>
          </a:xfrm>
          <a:prstGeom prst="rect">
            <a:avLst/>
          </a:prstGeom>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3619" t="4571" b="4254"/>
          <a:stretch/>
        </p:blipFill>
        <p:spPr>
          <a:xfrm>
            <a:off x="3480450" y="2872572"/>
            <a:ext cx="3071369" cy="2179094"/>
          </a:xfrm>
          <a:prstGeom prst="rect">
            <a:avLst/>
          </a:prstGeom>
        </p:spPr>
      </p:pic>
    </p:spTree>
    <p:extLst>
      <p:ext uri="{BB962C8B-B14F-4D97-AF65-F5344CB8AC3E}">
        <p14:creationId xmlns:p14="http://schemas.microsoft.com/office/powerpoint/2010/main" val="52386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37" y="492709"/>
            <a:ext cx="6453451" cy="571589"/>
          </a:xfrm>
        </p:spPr>
        <p:txBody>
          <a:bodyPr/>
          <a:lstStyle/>
          <a:p>
            <a:r>
              <a:rPr lang="en-US" b="1" cap="none" dirty="0" smtClean="0"/>
              <a:t>Cultivar Selection</a:t>
            </a:r>
            <a:endParaRPr lang="en-US" b="1" cap="none" dirty="0"/>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67835" y="1064297"/>
            <a:ext cx="6563071" cy="3940839"/>
          </a:xfrm>
          <a:prstGeom prst="rect">
            <a:avLst/>
          </a:prstGeom>
        </p:spPr>
      </p:pic>
    </p:spTree>
    <p:extLst>
      <p:ext uri="{BB962C8B-B14F-4D97-AF65-F5344CB8AC3E}">
        <p14:creationId xmlns:p14="http://schemas.microsoft.com/office/powerpoint/2010/main" val="1307754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theme>
</file>

<file path=ppt/theme/theme2.xml><?xml version="1.0" encoding="utf-8"?>
<a:theme xmlns:a="http://schemas.openxmlformats.org/drawingml/2006/main" name="Home Pa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UI_CALS_template_2015</Template>
  <TotalTime>4221</TotalTime>
  <Words>650</Words>
  <Application>Microsoft Office PowerPoint</Application>
  <PresentationFormat>Custom</PresentationFormat>
  <Paragraphs>73</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宋体</vt:lpstr>
      <vt:lpstr>Arial</vt:lpstr>
      <vt:lpstr>Calibri</vt:lpstr>
      <vt:lpstr>Calibri Light</vt:lpstr>
      <vt:lpstr>Helvetica</vt:lpstr>
      <vt:lpstr>Rockwell</vt:lpstr>
      <vt:lpstr>Wingdings</vt:lpstr>
      <vt:lpstr>Title</vt:lpstr>
      <vt:lpstr>Home Page</vt:lpstr>
      <vt:lpstr>Heat and Drought Stress in Potatoes</vt:lpstr>
      <vt:lpstr>Water transportation in plants</vt:lpstr>
      <vt:lpstr>How does heat and drought stress feel?</vt:lpstr>
      <vt:lpstr>Potato Canopy Development</vt:lpstr>
      <vt:lpstr>Potato Root Growth</vt:lpstr>
      <vt:lpstr>Heat and Drought Stress Physiology</vt:lpstr>
      <vt:lpstr>Heat and Drought Stress in Potatoes</vt:lpstr>
      <vt:lpstr>Heat and Drought Stress in Potatoes</vt:lpstr>
      <vt:lpstr>Cultivar Selection</vt:lpstr>
      <vt:lpstr>Summary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Barley Yellow Dwarf Virus Effects on Barley Water and Nitrogen Use Efficiency</dc:title>
  <dc:creator>Xi Liang</dc:creator>
  <cp:lastModifiedBy>Xi Liang</cp:lastModifiedBy>
  <cp:revision>342</cp:revision>
  <cp:lastPrinted>2015-02-17T03:04:07Z</cp:lastPrinted>
  <dcterms:created xsi:type="dcterms:W3CDTF">2015-02-02T18:52:18Z</dcterms:created>
  <dcterms:modified xsi:type="dcterms:W3CDTF">2016-01-20T03:19:51Z</dcterms:modified>
</cp:coreProperties>
</file>