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2" r:id="rId2"/>
    <p:sldId id="322" r:id="rId3"/>
    <p:sldId id="306" r:id="rId4"/>
    <p:sldId id="323" r:id="rId5"/>
    <p:sldId id="307" r:id="rId6"/>
    <p:sldId id="309" r:id="rId7"/>
    <p:sldId id="310" r:id="rId8"/>
    <p:sldId id="324" r:id="rId9"/>
    <p:sldId id="340" r:id="rId10"/>
    <p:sldId id="338" r:id="rId11"/>
    <p:sldId id="341" r:id="rId12"/>
    <p:sldId id="328" r:id="rId13"/>
    <p:sldId id="329" r:id="rId14"/>
    <p:sldId id="330" r:id="rId15"/>
    <p:sldId id="331" r:id="rId16"/>
    <p:sldId id="333" r:id="rId17"/>
    <p:sldId id="334" r:id="rId18"/>
    <p:sldId id="335" r:id="rId19"/>
    <p:sldId id="336" r:id="rId20"/>
    <p:sldId id="337" r:id="rId21"/>
    <p:sldId id="312" r:id="rId22"/>
    <p:sldId id="316" r:id="rId23"/>
    <p:sldId id="313" r:id="rId24"/>
    <p:sldId id="320" r:id="rId25"/>
    <p:sldId id="317" r:id="rId2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4B2B"/>
    <a:srgbClr val="F8F4A2"/>
    <a:srgbClr val="EDE31F"/>
    <a:srgbClr val="336600"/>
    <a:srgbClr val="D6EAFA"/>
    <a:srgbClr val="EFE597"/>
    <a:srgbClr val="F5F591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94660"/>
  </p:normalViewPr>
  <p:slideViewPr>
    <p:cSldViewPr>
      <p:cViewPr varScale="1">
        <p:scale>
          <a:sx n="110" d="100"/>
          <a:sy n="110" d="100"/>
        </p:scale>
        <p:origin x="1038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21544-BCFC-48AB-8835-355106735323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AB4B9-91F3-4C2D-929A-162E051EA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62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917575" y="4416426"/>
            <a:ext cx="5046663" cy="3436326"/>
          </a:xfrm>
          <a:solidFill>
            <a:srgbClr val="FFFFFF"/>
          </a:solidFill>
          <a:ln w="9360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457200" lvl="1" indent="0" eaLnBrk="1" hangingPunct="1">
              <a:lnSpc>
                <a:spcPct val="93000"/>
              </a:lnSpc>
              <a:spcBef>
                <a:spcPts val="450"/>
              </a:spcBef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dirty="0" smtClean="0">
                <a:latin typeface="Arial Unicode MS" pitchFamily="34" charset="-128"/>
                <a:cs typeface="Lucida Sans Unicode" pitchFamily="34" charset="0"/>
              </a:rPr>
              <a:t>Over and under irrigation</a:t>
            </a:r>
          </a:p>
          <a:p>
            <a:pPr marL="457200" lvl="1" indent="0" eaLnBrk="1" hangingPunct="1">
              <a:spcBef>
                <a:spcPts val="450"/>
              </a:spcBef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dirty="0" smtClean="0">
                <a:latin typeface="Arial Unicode MS" pitchFamily="34" charset="-128"/>
                <a:cs typeface="Lucida Sans Unicode" pitchFamily="34" charset="0"/>
              </a:rPr>
              <a:t>	disease problems; reduced yield</a:t>
            </a:r>
          </a:p>
          <a:p>
            <a:pPr marL="457200" lvl="1" indent="0" eaLnBrk="1" hangingPunct="1">
              <a:spcBef>
                <a:spcPts val="450"/>
              </a:spcBef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dirty="0" smtClean="0">
              <a:latin typeface="Arial Unicode MS" pitchFamily="34" charset="-128"/>
              <a:cs typeface="Lucida Sans Unicode" pitchFamily="34" charset="0"/>
            </a:endParaRPr>
          </a:p>
          <a:p>
            <a:pPr marL="457200" lvl="1" indent="0" eaLnBrk="1" hangingPunct="1">
              <a:spcBef>
                <a:spcPts val="450"/>
              </a:spcBef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dirty="0" smtClean="0">
                <a:latin typeface="Arial Unicode MS" pitchFamily="34" charset="-128"/>
                <a:cs typeface="Lucida Sans Unicode" pitchFamily="34" charset="0"/>
              </a:rPr>
              <a:t>Irrigation induced erosion</a:t>
            </a:r>
          </a:p>
          <a:p>
            <a:pPr marL="457200" lvl="1" indent="0" eaLnBrk="1" hangingPunct="1">
              <a:spcBef>
                <a:spcPts val="450"/>
              </a:spcBef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dirty="0" smtClean="0">
                <a:latin typeface="Arial Unicode MS" pitchFamily="34" charset="-128"/>
                <a:cs typeface="Lucida Sans Unicode" pitchFamily="34" charset="0"/>
              </a:rPr>
              <a:t>	TMDL process</a:t>
            </a:r>
          </a:p>
          <a:p>
            <a:pPr marL="457200" lvl="1" indent="0" eaLnBrk="1" hangingPunct="1">
              <a:spcBef>
                <a:spcPts val="450"/>
              </a:spcBef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dirty="0" smtClean="0">
              <a:latin typeface="Arial Unicode MS" pitchFamily="34" charset="-128"/>
              <a:cs typeface="Lucida Sans Unicode" pitchFamily="34" charset="0"/>
            </a:endParaRPr>
          </a:p>
          <a:p>
            <a:pPr marL="457200" lvl="1" indent="0" eaLnBrk="1" hangingPunct="1">
              <a:spcBef>
                <a:spcPts val="450"/>
              </a:spcBef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dirty="0" smtClean="0">
                <a:latin typeface="Arial Unicode MS" pitchFamily="34" charset="-128"/>
                <a:cs typeface="Lucida Sans Unicode" pitchFamily="34" charset="0"/>
              </a:rPr>
              <a:t>Deep percolation of nutrients</a:t>
            </a:r>
          </a:p>
          <a:p>
            <a:pPr marL="457200" lvl="1" indent="0" eaLnBrk="1" hangingPunct="1">
              <a:spcBef>
                <a:spcPts val="450"/>
              </a:spcBef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dirty="0" smtClean="0">
                <a:latin typeface="Arial Unicode MS" pitchFamily="34" charset="-128"/>
                <a:cs typeface="Lucida Sans Unicode" pitchFamily="34" charset="0"/>
              </a:rPr>
              <a:t>	contaminates the aquifer</a:t>
            </a:r>
          </a:p>
          <a:p>
            <a:pPr marL="457200" lvl="1" indent="0" eaLnBrk="1" hangingPunct="1">
              <a:spcBef>
                <a:spcPts val="450"/>
              </a:spcBef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dirty="0" smtClean="0">
              <a:latin typeface="Arial Unicode MS" pitchFamily="34" charset="-128"/>
              <a:cs typeface="Lucida Sans Unicode" pitchFamily="34" charset="0"/>
            </a:endParaRPr>
          </a:p>
          <a:p>
            <a:pPr marL="457200" lvl="1" indent="0" eaLnBrk="1" hangingPunct="1">
              <a:spcBef>
                <a:spcPts val="450"/>
              </a:spcBef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dirty="0" smtClean="0">
                <a:latin typeface="Arial Unicode MS" pitchFamily="34" charset="-128"/>
                <a:cs typeface="Lucida Sans Unicode" pitchFamily="34" charset="0"/>
              </a:rPr>
              <a:t>Nutrient losses from runoff</a:t>
            </a:r>
          </a:p>
          <a:p>
            <a:pPr marL="457200" lvl="1" indent="0" eaLnBrk="1" hangingPunct="1">
              <a:spcBef>
                <a:spcPts val="450"/>
              </a:spcBef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dirty="0" smtClean="0">
                <a:latin typeface="Arial Unicode MS" pitchFamily="34" charset="-128"/>
                <a:cs typeface="Lucida Sans Unicode" pitchFamily="34" charset="0"/>
              </a:rPr>
              <a:t>	removal of P with sediment causes problems in surface water</a:t>
            </a:r>
          </a:p>
          <a:p>
            <a:pPr marL="457200" lvl="1" indent="0" eaLnBrk="1" hangingPunct="1">
              <a:spcBef>
                <a:spcPts val="450"/>
              </a:spcBef>
              <a:buFont typeface="Arial" charset="0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dirty="0" smtClean="0">
                <a:latin typeface="Arial Unicode MS" pitchFamily="34" charset="-128"/>
                <a:cs typeface="Lucida Sans Unicode" pitchFamily="34" charset="0"/>
              </a:rPr>
              <a:t>	Nutrient </a:t>
            </a:r>
            <a:r>
              <a:rPr lang="en-GB" dirty="0" err="1" smtClean="0">
                <a:latin typeface="Arial Unicode MS" pitchFamily="34" charset="-128"/>
                <a:cs typeface="Lucida Sans Unicode" pitchFamily="34" charset="0"/>
              </a:rPr>
              <a:t>Mgmt</a:t>
            </a:r>
            <a:r>
              <a:rPr lang="en-GB" dirty="0" smtClean="0">
                <a:latin typeface="Arial Unicode MS" pitchFamily="34" charset="-128"/>
                <a:cs typeface="Lucida Sans Unicode" pitchFamily="34" charset="0"/>
              </a:rPr>
              <a:t> plans</a:t>
            </a:r>
          </a:p>
          <a:p>
            <a:pPr eaLnBrk="1" hangingPunct="1">
              <a:spcBef>
                <a:spcPts val="450"/>
              </a:spcBef>
              <a:buFont typeface="Arial Unicode MS" pitchFamily="34" charset="-128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GB" dirty="0" smtClean="0">
              <a:latin typeface="Arial Unicode MS" pitchFamily="34" charset="-128"/>
              <a:cs typeface="Lucida Sans Unicod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3468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757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dirty="0" smtClean="0"/>
              <a:t>Some comments</a:t>
            </a:r>
            <a:r>
              <a:rPr lang="en-US" baseline="0" dirty="0" smtClean="0"/>
              <a:t> from the 2013 evaluation.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7238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0647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screen shot of the home page.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755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screen shot of the home page.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82290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screen shot of the home page.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27130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r>
              <a:rPr lang="en-US" dirty="0" smtClean="0"/>
              <a:t>This</a:t>
            </a:r>
            <a:r>
              <a:rPr lang="en-US" baseline="0" dirty="0" smtClean="0"/>
              <a:t> is a screen shot of the home page.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9026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17575" y="4416426"/>
            <a:ext cx="5046663" cy="4183063"/>
          </a:xfrm>
          <a:noFill/>
          <a:ln/>
        </p:spPr>
        <p:txBody>
          <a:bodyPr/>
          <a:lstStyle/>
          <a:p>
            <a:pPr defTabSz="91440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4167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noFill/>
          <a:ln/>
        </p:spPr>
      </p:sp>
      <p:sp>
        <p:nvSpPr>
          <p:cNvPr id="58371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5766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7807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39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D1AF-CA09-4801-A4BE-47B37B77AE1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542-13B4-45B6-9D19-5E1C3A75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D1AF-CA09-4801-A4BE-47B37B77AE1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542-13B4-45B6-9D19-5E1C3A75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991600" cy="1341438"/>
          </a:xfrm>
          <a:effectLst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49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D1AF-CA09-4801-A4BE-47B37B77AE1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542-13B4-45B6-9D19-5E1C3A75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D1AF-CA09-4801-A4BE-47B37B77AE1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542-13B4-45B6-9D19-5E1C3A75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8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D1AF-CA09-4801-A4BE-47B37B77AE1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542-13B4-45B6-9D19-5E1C3A75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7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D1AF-CA09-4801-A4BE-47B37B77AE1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542-13B4-45B6-9D19-5E1C3A75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31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D1AF-CA09-4801-A4BE-47B37B77AE1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542-13B4-45B6-9D19-5E1C3A75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2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D1AF-CA09-4801-A4BE-47B37B77AE1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542-13B4-45B6-9D19-5E1C3A75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05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D1AF-CA09-4801-A4BE-47B37B77AE1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542-13B4-45B6-9D19-5E1C3A75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1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D1AF-CA09-4801-A4BE-47B37B77AE1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87542-13B4-45B6-9D19-5E1C3A75E7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7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rgbClr val="D6EAF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1"/>
            <a:ext cx="8229600" cy="36351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47238"/>
            <a:ext cx="2133600" cy="647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1D1AF-CA09-4801-A4BE-47B37B77AE10}" type="datetimeFigureOut">
              <a:rPr lang="en-US" smtClean="0"/>
              <a:t>1/19/2016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87542-13B4-45B6-9D19-5E1C3A75E7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948261"/>
            <a:ext cx="3048000" cy="105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-140825" y="1371600"/>
            <a:ext cx="9296400" cy="0"/>
          </a:xfrm>
          <a:prstGeom prst="line">
            <a:avLst/>
          </a:prstGeom>
          <a:ln w="57150">
            <a:solidFill>
              <a:srgbClr val="ED4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609600"/>
            <a:ext cx="8991600" cy="9906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40825" y="5414017"/>
            <a:ext cx="9494458" cy="14439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405" y="5348016"/>
            <a:ext cx="2484995" cy="74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3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ts val="5500"/>
        </a:lnSpc>
        <a:spcBef>
          <a:spcPct val="0"/>
        </a:spcBef>
        <a:buNone/>
        <a:defRPr sz="6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pnwpestalert.net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228600" y="-152400"/>
            <a:ext cx="9525000" cy="7086600"/>
          </a:xfrm>
          <a:prstGeom prst="rect">
            <a:avLst/>
          </a:prstGeom>
          <a:solidFill>
            <a:srgbClr val="D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533400" y="1016000"/>
            <a:ext cx="9982200" cy="518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990600"/>
            <a:ext cx="9296400" cy="0"/>
          </a:xfrm>
          <a:prstGeom prst="line">
            <a:avLst/>
          </a:prstGeom>
          <a:ln w="57150">
            <a:solidFill>
              <a:srgbClr val="ED4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" y="6248400"/>
            <a:ext cx="9296400" cy="0"/>
          </a:xfrm>
          <a:prstGeom prst="line">
            <a:avLst/>
          </a:prstGeom>
          <a:ln w="57150">
            <a:solidFill>
              <a:srgbClr val="ED4B2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11208" y="873139"/>
            <a:ext cx="52968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latin typeface="+mj-lt"/>
              </a:rPr>
              <a:t>Be the first to know:</a:t>
            </a:r>
          </a:p>
          <a:p>
            <a:pPr algn="ctr"/>
            <a:r>
              <a:rPr lang="en-US" sz="3500" b="1" i="1" dirty="0" smtClean="0">
                <a:solidFill>
                  <a:srgbClr val="ED4B2B"/>
                </a:solidFill>
                <a:latin typeface="+mj-lt"/>
              </a:rPr>
              <a:t>Use the PNW</a:t>
            </a:r>
            <a:br>
              <a:rPr lang="en-US" sz="3500" b="1" i="1" dirty="0" smtClean="0">
                <a:solidFill>
                  <a:srgbClr val="ED4B2B"/>
                </a:solidFill>
                <a:latin typeface="+mj-lt"/>
              </a:rPr>
            </a:br>
            <a:r>
              <a:rPr lang="en-US" sz="3500" b="1" i="1" dirty="0" smtClean="0">
                <a:solidFill>
                  <a:srgbClr val="ED4B2B"/>
                </a:solidFill>
                <a:latin typeface="+mj-lt"/>
              </a:rPr>
              <a:t>Pest Alert Network</a:t>
            </a:r>
            <a:r>
              <a:rPr lang="en-US" sz="3500" b="1" i="1" dirty="0" smtClean="0">
                <a:latin typeface="+mj-lt"/>
              </a:rPr>
              <a:t/>
            </a:r>
            <a:br>
              <a:rPr lang="en-US" sz="3500" b="1" i="1" dirty="0" smtClean="0">
                <a:latin typeface="+mj-lt"/>
              </a:rPr>
            </a:br>
            <a:r>
              <a:rPr lang="en-US" sz="2500" b="1" dirty="0" smtClean="0">
                <a:latin typeface="+mj-lt"/>
              </a:rPr>
              <a:t/>
            </a:r>
            <a:br>
              <a:rPr lang="en-US" sz="2500" b="1" dirty="0" smtClean="0">
                <a:latin typeface="+mj-lt"/>
              </a:rPr>
            </a:br>
            <a:r>
              <a:rPr lang="en-US" sz="2500" b="1" dirty="0" smtClean="0">
                <a:latin typeface="+mj-lt"/>
              </a:rPr>
              <a:t>Presented by Jerry Neufeld and Ariel</a:t>
            </a:r>
            <a:r>
              <a:rPr lang="en-US" sz="2500" b="1" baseline="0" dirty="0" smtClean="0">
                <a:latin typeface="+mj-lt"/>
              </a:rPr>
              <a:t> Agenbroad</a:t>
            </a:r>
            <a:r>
              <a:rPr lang="en-US" sz="2500" b="1" i="0" baseline="0" dirty="0" smtClean="0">
                <a:latin typeface="+mj-lt"/>
              </a:rPr>
              <a:t/>
            </a:r>
            <a:br>
              <a:rPr lang="en-US" sz="2500" b="1" i="0" baseline="0" dirty="0" smtClean="0">
                <a:latin typeface="+mj-lt"/>
              </a:rPr>
            </a:br>
            <a:endParaRPr lang="en-US" sz="2000" b="1" i="1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78246"/>
            <a:ext cx="3030656" cy="682746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533409">
            <a:off x="5323579" y="1207741"/>
            <a:ext cx="3210821" cy="5154213"/>
            <a:chOff x="7027171" y="1300524"/>
            <a:chExt cx="2051050" cy="3292475"/>
          </a:xfrm>
        </p:grpSpPr>
        <p:pic>
          <p:nvPicPr>
            <p:cNvPr id="1027" name="Picture 3" descr="cm_leaf_by_adamlhumphreys-d4i2imv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60981">
              <a:off x="7425633" y="3254737"/>
              <a:ext cx="1338263" cy="133826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5400000" algn="t" rotWithShape="0">
                <a:srgbClr val="000000">
                  <a:alpha val="39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Bug_icon_-_Noun_project_19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171" y="1300524"/>
              <a:ext cx="2051050" cy="2660650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ctr" rotWithShape="0">
                <a:srgbClr val="000000">
                  <a:alpha val="6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37" t="27899" r="8308" b="42764"/>
            <a:stretch>
              <a:fillRect/>
            </a:stretch>
          </p:blipFill>
          <p:spPr bwMode="auto">
            <a:xfrm>
              <a:off x="7684396" y="2519724"/>
              <a:ext cx="735012" cy="725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096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8991600" cy="1341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Confirmed pest outbreak</a:t>
            </a:r>
            <a:endParaRPr lang="en-US" dirty="0"/>
          </a:p>
        </p:txBody>
      </p:sp>
      <p:pic>
        <p:nvPicPr>
          <p:cNvPr id="7" name="Picture 6"/>
          <p:cNvPicPr/>
          <p:nvPr/>
        </p:nvPicPr>
        <p:blipFill rotWithShape="1">
          <a:blip r:embed="rId3"/>
          <a:srcRect l="17140" t="27821" r="60413" b="35233"/>
          <a:stretch/>
        </p:blipFill>
        <p:spPr bwMode="auto">
          <a:xfrm>
            <a:off x="685800" y="1600200"/>
            <a:ext cx="7772400" cy="3352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50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8991600" cy="1341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Announcements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/>
          <a:srcRect l="17424" t="27821" r="60084" b="46334"/>
          <a:stretch/>
        </p:blipFill>
        <p:spPr bwMode="auto">
          <a:xfrm>
            <a:off x="1066800" y="1981200"/>
            <a:ext cx="7162800" cy="2895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45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Alerts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838200" y="1295400"/>
            <a:ext cx="75438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algn="l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In </a:t>
            </a:r>
            <a:r>
              <a:rPr lang="en-US" sz="2800" dirty="0" smtClean="0">
                <a:solidFill>
                  <a:srgbClr val="000000"/>
                </a:solidFill>
                <a:effectLst/>
                <a:latin typeface="+mj-lt"/>
              </a:rPr>
              <a:t>2015 alerts </a:t>
            </a:r>
            <a:r>
              <a:rPr lang="en-US" sz="2800" dirty="0">
                <a:solidFill>
                  <a:srgbClr val="000000"/>
                </a:solidFill>
                <a:effectLst/>
                <a:latin typeface="+mj-lt"/>
              </a:rPr>
              <a:t>were posted regarding…</a:t>
            </a:r>
          </a:p>
          <a:p>
            <a:pPr lvl="2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+mj-lt"/>
              </a:rPr>
              <a:t>potato </a:t>
            </a:r>
            <a:r>
              <a:rPr lang="en-US" sz="2000" dirty="0" err="1" smtClean="0">
                <a:solidFill>
                  <a:srgbClr val="000000"/>
                </a:solidFill>
                <a:effectLst/>
                <a:latin typeface="+mj-lt"/>
              </a:rPr>
              <a:t>psyllid</a:t>
            </a:r>
            <a:r>
              <a:rPr lang="en-US" sz="2000" dirty="0" smtClean="0">
                <a:solidFill>
                  <a:srgbClr val="000000"/>
                </a:solidFill>
                <a:effectLst/>
                <a:latin typeface="+mj-lt"/>
              </a:rPr>
              <a:t>-potato</a:t>
            </a:r>
          </a:p>
          <a:p>
            <a:pPr lvl="2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effectLst/>
                <a:latin typeface="+mj-lt"/>
              </a:rPr>
              <a:t>cereal 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</a:rPr>
              <a:t>leaf beetle-grain</a:t>
            </a:r>
          </a:p>
          <a:p>
            <a:pPr lvl="2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</a:rPr>
              <a:t>corn earworm-sweet corn seed</a:t>
            </a:r>
          </a:p>
          <a:p>
            <a:pPr lvl="2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</a:rPr>
              <a:t>lygus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</a:rPr>
              <a:t> bug-alfalfa seed</a:t>
            </a:r>
          </a:p>
          <a:p>
            <a:pPr lvl="2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</a:rPr>
              <a:t>black bean aphid-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</a:rPr>
              <a:t>sugarbeets</a:t>
            </a:r>
            <a:endParaRPr lang="en-US" sz="2000" dirty="0">
              <a:solidFill>
                <a:srgbClr val="000000"/>
              </a:solidFill>
              <a:effectLst/>
              <a:latin typeface="+mj-lt"/>
            </a:endParaRPr>
          </a:p>
          <a:p>
            <a:pPr lvl="2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</a:rPr>
              <a:t>iris yellow virus-onions</a:t>
            </a:r>
          </a:p>
          <a:p>
            <a:pPr lvl="2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</a:rPr>
              <a:t>powdery mildew-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</a:rPr>
              <a:t>sugarbeets</a:t>
            </a:r>
            <a:endParaRPr lang="en-US" sz="2000" dirty="0">
              <a:solidFill>
                <a:srgbClr val="000000"/>
              </a:solidFill>
              <a:effectLst/>
              <a:latin typeface="+mj-lt"/>
            </a:endParaRPr>
          </a:p>
          <a:p>
            <a:pPr lvl="2" algn="l" eaLnBrk="1" hangingPunct="1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000" dirty="0" err="1">
                <a:solidFill>
                  <a:srgbClr val="000000"/>
                </a:solidFill>
                <a:effectLst/>
                <a:latin typeface="+mj-lt"/>
              </a:rPr>
              <a:t>sugarbeet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</a:rPr>
              <a:t> root maggot-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j-lt"/>
              </a:rPr>
              <a:t>sugarbeets</a:t>
            </a:r>
            <a:endParaRPr lang="en-US" sz="2000" dirty="0">
              <a:solidFill>
                <a:srgbClr val="000000"/>
              </a:solidFill>
              <a:effectLst/>
              <a:latin typeface="+mj-lt"/>
            </a:endParaRPr>
          </a:p>
          <a:p>
            <a:pPr lvl="2" algn="l" eaLnBrk="1" hangingPunct="1">
              <a:spcBef>
                <a:spcPct val="50000"/>
              </a:spcBef>
              <a:buFont typeface="Wingdings" pitchFamily="2" charset="2"/>
              <a:buChar char="§"/>
            </a:pPr>
            <a:endParaRPr lang="en-US" sz="2400" dirty="0">
              <a:solidFill>
                <a:schemeClr val="tx1"/>
              </a:solidFill>
              <a:effectLst/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3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dirty="0" smtClean="0">
                <a:solidFill>
                  <a:srgbClr val="000000"/>
                </a:solidFill>
              </a:rPr>
              <a:t>Number of subscribers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2036" t="27365" r="72156" b="31888"/>
          <a:stretch/>
        </p:blipFill>
        <p:spPr bwMode="auto">
          <a:xfrm>
            <a:off x="685800" y="1600200"/>
            <a:ext cx="7696200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42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 rotWithShape="1">
          <a:blip r:embed="rId2"/>
          <a:srcRect l="18560" t="45608" r="65149" b="22463"/>
          <a:stretch/>
        </p:blipFill>
        <p:spPr bwMode="auto">
          <a:xfrm>
            <a:off x="1295400" y="1676400"/>
            <a:ext cx="6248400" cy="3276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304800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Subscriber location</a:t>
            </a:r>
          </a:p>
        </p:txBody>
      </p:sp>
    </p:spTree>
    <p:extLst>
      <p:ext uri="{BB962C8B-B14F-4D97-AF65-F5344CB8AC3E}">
        <p14:creationId xmlns:p14="http://schemas.microsoft.com/office/powerpoint/2010/main" val="305465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905000"/>
            <a:ext cx="4584589" cy="275563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2094" y="304800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Website usefulness</a:t>
            </a:r>
          </a:p>
        </p:txBody>
      </p:sp>
    </p:spTree>
    <p:extLst>
      <p:ext uri="{BB962C8B-B14F-4D97-AF65-F5344CB8AC3E}">
        <p14:creationId xmlns:p14="http://schemas.microsoft.com/office/powerpoint/2010/main" val="100557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524000"/>
            <a:ext cx="3886200" cy="378284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2094" y="304800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Primary crops</a:t>
            </a:r>
          </a:p>
        </p:txBody>
      </p:sp>
    </p:spTree>
    <p:extLst>
      <p:ext uri="{BB962C8B-B14F-4D97-AF65-F5344CB8AC3E}">
        <p14:creationId xmlns:p14="http://schemas.microsoft.com/office/powerpoint/2010/main" val="279592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600200"/>
            <a:ext cx="5486400" cy="371353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92094" y="304800"/>
            <a:ext cx="77724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Primary pests</a:t>
            </a:r>
          </a:p>
        </p:txBody>
      </p:sp>
    </p:spTree>
    <p:extLst>
      <p:ext uri="{BB962C8B-B14F-4D97-AF65-F5344CB8AC3E}">
        <p14:creationId xmlns:p14="http://schemas.microsoft.com/office/powerpoint/2010/main" val="235164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81000" y="1447800"/>
            <a:ext cx="8686800" cy="3970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Which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</a:rPr>
              <a:t>statements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below best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</a:rPr>
              <a:t>reflect 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your views?  Because of information received through 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+mn-lt"/>
              </a:rPr>
              <a:t>PNWPestAlert.net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…</a:t>
            </a:r>
          </a:p>
          <a:p>
            <a:pPr algn="l"/>
            <a:endParaRPr lang="en-US" sz="800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A) I increased my field scouting to document the pest level in my fields.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</a:rPr>
              <a:t>56%</a:t>
            </a:r>
            <a:endParaRPr lang="en-US" sz="2400" u="sng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B) I was able to use additional IPM strategies to control pests because of information I received from TV/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</a:rPr>
              <a:t>PNWPestAlert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. 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</a:rPr>
              <a:t>41%</a:t>
            </a:r>
            <a:endParaRPr lang="en-US" sz="2400" u="sng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C) I was able to reduce the number of sprays applied to my crops.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</a:rPr>
              <a:t>18%</a:t>
            </a:r>
            <a:endParaRPr lang="en-US" sz="2400" u="sng" dirty="0">
              <a:solidFill>
                <a:srgbClr val="000000"/>
              </a:solidFill>
              <a:effectLst/>
              <a:latin typeface="+mn-lt"/>
            </a:endParaRPr>
          </a:p>
          <a:p>
            <a:pPr algn="l"/>
            <a:r>
              <a:rPr lang="en-US" sz="2400" dirty="0">
                <a:solidFill>
                  <a:srgbClr val="000000"/>
                </a:solidFill>
                <a:effectLst/>
                <a:latin typeface="+mn-lt"/>
              </a:rPr>
              <a:t>D.) A spray I applied was more effective due to the timeliness of the application.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+mn-lt"/>
              </a:rPr>
              <a:t>49%</a:t>
            </a:r>
            <a:endParaRPr lang="en-US" sz="2400" u="sng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088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2015 Evaluation</a:t>
            </a:r>
          </a:p>
        </p:txBody>
      </p:sp>
    </p:spTree>
    <p:extLst>
      <p:ext uri="{BB962C8B-B14F-4D97-AF65-F5344CB8AC3E}">
        <p14:creationId xmlns:p14="http://schemas.microsoft.com/office/powerpoint/2010/main" val="78227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762000" y="1600200"/>
            <a:ext cx="7772400" cy="193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l"/>
            <a:r>
              <a:rPr lang="en-US" sz="2400" dirty="0" smtClean="0">
                <a:solidFill>
                  <a:srgbClr val="000000"/>
                </a:solidFill>
                <a:effectLst/>
                <a:latin typeface="Arial"/>
              </a:rPr>
              <a:t>As a result of the IPM practices being used that were mentioned in the previous slide, PNWPestAlert.net users are reporting that they used </a:t>
            </a:r>
            <a:r>
              <a:rPr lang="en-US" sz="2400" u="sng" dirty="0" smtClean="0">
                <a:solidFill>
                  <a:srgbClr val="000000"/>
                </a:solidFill>
                <a:effectLst/>
                <a:latin typeface="Arial"/>
              </a:rPr>
              <a:t>6</a:t>
            </a:r>
            <a:r>
              <a:rPr lang="en-US" sz="2400" dirty="0" smtClean="0">
                <a:solidFill>
                  <a:srgbClr val="000000"/>
                </a:solidFill>
                <a:effectLst/>
                <a:latin typeface="Arial"/>
              </a:rPr>
              <a:t> percent less pesticides on their crops from between 2004 to 2015.</a:t>
            </a:r>
            <a:endParaRPr lang="en-US" sz="2400" u="sng" dirty="0">
              <a:solidFill>
                <a:srgbClr val="000000"/>
              </a:solidFill>
              <a:effectLst/>
              <a:latin typeface="Arial"/>
            </a:endParaRPr>
          </a:p>
          <a:p>
            <a:pPr algn="l"/>
            <a:endParaRPr lang="en-US" sz="2400" u="sng" dirty="0">
              <a:solidFill>
                <a:srgbClr val="000000"/>
              </a:solidFill>
              <a:effectLst/>
              <a:latin typeface="Arial"/>
            </a:endParaRPr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0886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2015 Evaluation</a:t>
            </a:r>
          </a:p>
        </p:txBody>
      </p:sp>
    </p:spTree>
    <p:extLst>
      <p:ext uri="{BB962C8B-B14F-4D97-AF65-F5344CB8AC3E}">
        <p14:creationId xmlns:p14="http://schemas.microsoft.com/office/powerpoint/2010/main" val="42371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 lIns="90000" tIns="46800" rIns="90000" bIns="46800" anchor="ctr"/>
          <a:lstStyle/>
          <a:p>
            <a:pPr marL="0" indent="0" algn="ctr">
              <a:lnSpc>
                <a:spcPct val="93000"/>
              </a:lnSpc>
              <a:spcBef>
                <a:spcPct val="0"/>
              </a:spcBef>
              <a:buClr>
                <a:srgbClr val="FFFFFF"/>
              </a:buClr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dirty="0" err="1" smtClean="0">
                <a:solidFill>
                  <a:srgbClr val="000000"/>
                </a:solidFill>
              </a:rPr>
              <a:t>Cooperators</a:t>
            </a:r>
            <a:endParaRPr lang="en-GB" dirty="0" smtClean="0">
              <a:solidFill>
                <a:srgbClr val="000000"/>
              </a:solidFill>
            </a:endParaRPr>
          </a:p>
        </p:txBody>
      </p:sp>
      <p:sp>
        <p:nvSpPr>
          <p:cNvPr id="5121" name="Rectangle 1"/>
          <p:cNvSpPr>
            <a:spLocks noGrp="1" noChangeArrowheads="1"/>
          </p:cNvSpPr>
          <p:nvPr>
            <p:ph idx="1"/>
          </p:nvPr>
        </p:nvSpPr>
        <p:spPr>
          <a:xfrm>
            <a:off x="762000" y="1447800"/>
            <a:ext cx="7772400" cy="4114800"/>
          </a:xfrm>
        </p:spPr>
        <p:txBody>
          <a:bodyPr lIns="90000" tIns="46800" rIns="90000" bIns="46800" anchor="t"/>
          <a:lstStyle/>
          <a:p>
            <a:pPr lvl="1" algn="l">
              <a:lnSpc>
                <a:spcPct val="93000"/>
              </a:lnSpc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  <a:defRPr/>
            </a:pPr>
            <a:r>
              <a:rPr lang="en-GB" sz="2800" dirty="0" smtClean="0"/>
              <a:t>University of Idaho Extension</a:t>
            </a:r>
          </a:p>
          <a:p>
            <a:pPr lvl="1" algn="l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  <a:defRPr/>
            </a:pPr>
            <a:r>
              <a:rPr lang="en-GB" sz="2800" dirty="0" smtClean="0"/>
              <a:t>Oregon State University Extension</a:t>
            </a:r>
          </a:p>
          <a:p>
            <a:pPr lvl="1" algn="l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  <a:defRPr/>
            </a:pPr>
            <a:r>
              <a:rPr lang="en-GB" sz="2800" dirty="0" smtClean="0"/>
              <a:t>Snake River </a:t>
            </a:r>
            <a:r>
              <a:rPr lang="en-GB" sz="2800" dirty="0" err="1" smtClean="0"/>
              <a:t>Sugarbeet</a:t>
            </a:r>
            <a:r>
              <a:rPr lang="en-GB" sz="2800" dirty="0" smtClean="0"/>
              <a:t> Research and Seed Alliance</a:t>
            </a:r>
          </a:p>
          <a:p>
            <a:pPr lvl="1" algn="l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  <a:defRPr/>
            </a:pPr>
            <a:r>
              <a:rPr lang="en-GB" sz="2800" dirty="0" smtClean="0"/>
              <a:t>Idaho Alfalfa and Clover Seed Growers Commission</a:t>
            </a:r>
          </a:p>
          <a:p>
            <a:pPr lvl="1" algn="l">
              <a:spcBef>
                <a:spcPts val="800"/>
              </a:spcBef>
              <a:buClr>
                <a:srgbClr val="FFFFFF"/>
              </a:buClr>
              <a:buFont typeface="Arial" pitchFamily="34" charset="0"/>
              <a:buChar char="•"/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  <a:defRPr/>
            </a:pPr>
            <a:r>
              <a:rPr lang="en-GB" sz="2800" dirty="0" smtClean="0"/>
              <a:t>Idaho Potato Commission</a:t>
            </a:r>
          </a:p>
        </p:txBody>
      </p:sp>
    </p:spTree>
    <p:extLst>
      <p:ext uri="{BB962C8B-B14F-4D97-AF65-F5344CB8AC3E}">
        <p14:creationId xmlns:p14="http://schemas.microsoft.com/office/powerpoint/2010/main" val="22707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99" y="1981200"/>
            <a:ext cx="7923213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Knowing when mites and </a:t>
            </a:r>
            <a:r>
              <a:rPr lang="en-US" sz="2000" dirty="0" err="1" smtClean="0">
                <a:solidFill>
                  <a:srgbClr val="000000"/>
                </a:solidFill>
              </a:rPr>
              <a:t>thrips</a:t>
            </a:r>
            <a:r>
              <a:rPr lang="en-US" sz="2000" dirty="0" smtClean="0">
                <a:solidFill>
                  <a:srgbClr val="000000"/>
                </a:solidFill>
              </a:rPr>
              <a:t> are showing up helps me time my application recommendations to my clients</a:t>
            </a:r>
          </a:p>
          <a:p>
            <a:pPr marL="231775" indent="-231775" algn="l">
              <a:buFont typeface="Arial" panose="020B0604020202020204" pitchFamily="34" charset="0"/>
              <a:buChar char="•"/>
            </a:pPr>
            <a:endParaRPr lang="en-US" sz="800" dirty="0" smtClean="0">
              <a:solidFill>
                <a:srgbClr val="000000"/>
              </a:solidFill>
            </a:endParaRPr>
          </a:p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sz="2000" dirty="0" smtClean="0"/>
              <a:t>Allowed for timely applications that were more effective than just spraying on a schedule which was never based on actual emergence</a:t>
            </a:r>
          </a:p>
          <a:p>
            <a:pPr marL="231775" indent="-231775" algn="l">
              <a:buFont typeface="Arial" panose="020B0604020202020204" pitchFamily="34" charset="0"/>
              <a:buChar char="•"/>
            </a:pPr>
            <a:endParaRPr lang="en-US" sz="800" dirty="0" smtClean="0"/>
          </a:p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sz="2000" dirty="0" smtClean="0"/>
              <a:t>Was able to time the applications better so that we could reduce the overall amount of chemical that was applied</a:t>
            </a:r>
          </a:p>
          <a:p>
            <a:pPr algn="l"/>
            <a:endParaRPr lang="en-US" sz="800" dirty="0" smtClean="0"/>
          </a:p>
          <a:p>
            <a:pPr marL="231775" indent="-231775" algn="l">
              <a:buFont typeface="Arial" panose="020B0604020202020204" pitchFamily="34" charset="0"/>
              <a:buChar char="•"/>
            </a:pPr>
            <a:r>
              <a:rPr lang="en-US" sz="2000" dirty="0" err="1" smtClean="0"/>
              <a:t>Phyllid</a:t>
            </a:r>
            <a:r>
              <a:rPr lang="en-US" sz="2000" dirty="0" smtClean="0"/>
              <a:t>/zebra chip program prevented numerous insecticide applications </a:t>
            </a:r>
          </a:p>
          <a:p>
            <a:pPr marL="231775" indent="-231775" algn="l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31775" indent="-231775" algn="l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533400" y="152400"/>
            <a:ext cx="8380413" cy="1141413"/>
            <a:chOff x="384" y="-96"/>
            <a:chExt cx="5279" cy="719"/>
          </a:xfrm>
        </p:grpSpPr>
        <p:sp>
          <p:nvSpPr>
            <p:cNvPr id="8" name="AutoShape 3"/>
            <p:cNvSpPr>
              <a:spLocks noChangeArrowheads="1"/>
            </p:cNvSpPr>
            <p:nvPr/>
          </p:nvSpPr>
          <p:spPr bwMode="auto">
            <a:xfrm>
              <a:off x="384" y="-96"/>
              <a:ext cx="5279" cy="719"/>
            </a:xfrm>
            <a:prstGeom prst="roundRect">
              <a:avLst>
                <a:gd name="adj" fmla="val 139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384" y="37"/>
              <a:ext cx="5279" cy="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pPr algn="ctr" eaLnBrk="1" hangingPunct="1">
                <a:lnSpc>
                  <a:spcPct val="93000"/>
                </a:lnSpc>
                <a:buClr>
                  <a:srgbClr val="FFFFFF"/>
                </a:buClr>
                <a:buSzPct val="100000"/>
                <a:buFont typeface="Wingdings" pitchFamily="2" charset="2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4400" b="1" dirty="0" smtClean="0">
                  <a:solidFill>
                    <a:srgbClr val="000000"/>
                  </a:solidFill>
                  <a:effectLst/>
                  <a:latin typeface="+mj-lt"/>
                </a:rPr>
                <a:t>Comments from 2015 evaluation</a:t>
              </a:r>
              <a:endParaRPr lang="en-GB" sz="4400" b="1" dirty="0">
                <a:solidFill>
                  <a:srgbClr val="000000"/>
                </a:solidFill>
                <a:effectLst/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204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category for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4876800" cy="3733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Landscape &amp; Garden Pest category added for homeowners and those serving the gardening public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87566"/>
            <a:ext cx="3346685" cy="362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5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upgrades for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37337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New mobile-friendly interface</a:t>
            </a:r>
          </a:p>
          <a:p>
            <a:r>
              <a:rPr lang="en-US" dirty="0" smtClean="0"/>
              <a:t>Greater search capacity</a:t>
            </a:r>
          </a:p>
          <a:p>
            <a:r>
              <a:rPr lang="en-US" dirty="0" smtClean="0"/>
              <a:t>“Report a Pest” function</a:t>
            </a:r>
          </a:p>
          <a:p>
            <a:r>
              <a:rPr lang="en-US" dirty="0" smtClean="0"/>
              <a:t>Marketing materials for you to share with your customers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7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for yourself!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24011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500" dirty="0" smtClean="0"/>
              <a:t/>
            </a:r>
            <a:br>
              <a:rPr lang="en-US" sz="6500" dirty="0" smtClean="0"/>
            </a:br>
            <a:r>
              <a:rPr lang="en-US" sz="6500" dirty="0" smtClean="0">
                <a:hlinkClick r:id="rId2"/>
              </a:rPr>
              <a:t>http</a:t>
            </a:r>
            <a:r>
              <a:rPr lang="en-US" sz="6500" dirty="0">
                <a:hlinkClick r:id="rId2"/>
              </a:rPr>
              <a:t>://pnwpestalert.net</a:t>
            </a:r>
            <a:r>
              <a:rPr lang="en-US" sz="6500" dirty="0" smtClean="0">
                <a:hlinkClick r:id="rId2"/>
              </a:rPr>
              <a:t>/</a:t>
            </a:r>
            <a:r>
              <a:rPr lang="en-US" sz="6500" dirty="0" smtClean="0"/>
              <a:t> </a:t>
            </a:r>
            <a:endParaRPr lang="en-US" sz="6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590799"/>
            <a:ext cx="4419600" cy="270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2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the most benefit,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084" t="13704" r="12083" b="11482"/>
          <a:stretch/>
        </p:blipFill>
        <p:spPr>
          <a:xfrm>
            <a:off x="0" y="1546733"/>
            <a:ext cx="9177289" cy="4777867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419600"/>
            <a:ext cx="1143000" cy="828675"/>
          </a:xfrm>
        </p:spPr>
      </p:pic>
    </p:spTree>
    <p:extLst>
      <p:ext uri="{BB962C8B-B14F-4D97-AF65-F5344CB8AC3E}">
        <p14:creationId xmlns:p14="http://schemas.microsoft.com/office/powerpoint/2010/main" val="382083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0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686800" cy="3763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free service of University of Idaho and Oregon State Extension</a:t>
            </a:r>
          </a:p>
          <a:p>
            <a:r>
              <a:rPr lang="en-US" dirty="0" smtClean="0"/>
              <a:t>A “real-time” pest alert notification system</a:t>
            </a:r>
            <a:endParaRPr lang="en-US" dirty="0"/>
          </a:p>
        </p:txBody>
      </p:sp>
      <p:pic>
        <p:nvPicPr>
          <p:cNvPr id="2050" name="Picture 2" descr="osu_extension_vertical_logo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2566" y="3998801"/>
            <a:ext cx="858627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51" name="Picture 3" descr="Small_MG-logo-2008_full-co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934" y="2023729"/>
            <a:ext cx="1096466" cy="180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03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/>
        <p:txBody>
          <a:bodyPr lIns="90000" tIns="46800" rIns="90000" bIns="46800"/>
          <a:lstStyle/>
          <a:p>
            <a:pPr>
              <a:lnSpc>
                <a:spcPct val="93000"/>
              </a:lnSpc>
              <a:buClr>
                <a:srgbClr val="FFFFFF"/>
              </a:buClr>
              <a:buFont typeface="Arial Unicode MS" pitchFamily="34" charset="-128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600" dirty="0" smtClean="0">
                <a:solidFill>
                  <a:srgbClr val="000000"/>
                </a:solidFill>
              </a:rPr>
              <a:t>PNW Pest </a:t>
            </a:r>
            <a:r>
              <a:rPr lang="en-GB" sz="3600" dirty="0" err="1" smtClean="0">
                <a:solidFill>
                  <a:srgbClr val="000000"/>
                </a:solidFill>
              </a:rPr>
              <a:t>Pest</a:t>
            </a:r>
            <a:r>
              <a:rPr lang="en-GB" sz="3600" dirty="0" smtClean="0">
                <a:solidFill>
                  <a:srgbClr val="000000"/>
                </a:solidFill>
              </a:rPr>
              <a:t> Alert Network</a:t>
            </a:r>
            <a:br>
              <a:rPr lang="en-GB" sz="3600" dirty="0" smtClean="0">
                <a:solidFill>
                  <a:srgbClr val="000000"/>
                </a:solidFill>
              </a:rPr>
            </a:br>
            <a:r>
              <a:rPr lang="en-GB" sz="3600" u="sng" dirty="0" smtClean="0">
                <a:solidFill>
                  <a:srgbClr val="000000"/>
                </a:solidFill>
              </a:rPr>
              <a:t>www.pnwpestalert.net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229600" cy="4449763"/>
          </a:xfrm>
        </p:spPr>
        <p:txBody>
          <a:bodyPr lIns="90000" tIns="46800" rIns="90000" bIns="46800"/>
          <a:lstStyle/>
          <a:p>
            <a:pPr>
              <a:lnSpc>
                <a:spcPct val="93000"/>
              </a:lnSpc>
              <a:buClr>
                <a:srgbClr val="FFFFFF"/>
              </a:buClr>
              <a:buFont typeface="Wingdings" pitchFamily="2" charset="2"/>
              <a:buChar char="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  <a:defRPr/>
            </a:pPr>
            <a:r>
              <a:rPr lang="en-GB" sz="2800" dirty="0" smtClean="0">
                <a:solidFill>
                  <a:srgbClr val="000000"/>
                </a:solidFill>
              </a:rPr>
              <a:t>IPM tool designed to increase communication about pest outbreaks and increase management options when pest outbreaks occur in southern Idaho/Eastern Oregon crops</a:t>
            </a:r>
            <a:r>
              <a:rPr lang="en-GB" sz="2800" dirty="0" smtClean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8176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3886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Farmers</a:t>
            </a:r>
          </a:p>
          <a:p>
            <a:r>
              <a:rPr lang="en-US" dirty="0" smtClean="0"/>
              <a:t>Crop Advisors</a:t>
            </a:r>
          </a:p>
          <a:p>
            <a:r>
              <a:rPr lang="en-US" dirty="0" smtClean="0"/>
              <a:t>Landscapers &amp; Groundskeepers</a:t>
            </a:r>
          </a:p>
          <a:p>
            <a:r>
              <a:rPr lang="en-US" dirty="0" smtClean="0"/>
              <a:t>Green Industry Professionals</a:t>
            </a:r>
          </a:p>
          <a:p>
            <a:r>
              <a:rPr lang="en-US" dirty="0" smtClean="0"/>
              <a:t>Homeowners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88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work?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611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Alerts, updates and announcements are posted as pests emerge or reach thresholds</a:t>
            </a:r>
          </a:p>
          <a:p>
            <a:r>
              <a:rPr lang="en-US" dirty="0" smtClean="0"/>
              <a:t>Alerts are delivered via web, email or text message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789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I do with the info?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3886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You choose which alerts to receive and how</a:t>
            </a:r>
          </a:p>
          <a:p>
            <a:r>
              <a:rPr lang="en-US" dirty="0" smtClean="0"/>
              <a:t>Most pest alerts contain photos, links to info or management advice</a:t>
            </a:r>
          </a:p>
        </p:txBody>
      </p:sp>
    </p:spTree>
    <p:extLst>
      <p:ext uri="{BB962C8B-B14F-4D97-AF65-F5344CB8AC3E}">
        <p14:creationId xmlns:p14="http://schemas.microsoft.com/office/powerpoint/2010/main" val="371642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9753" t="7297" r="59603" b="18194"/>
          <a:stretch/>
        </p:blipFill>
        <p:spPr bwMode="auto">
          <a:xfrm>
            <a:off x="1447800" y="1493838"/>
            <a:ext cx="5715000" cy="37639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8991600" cy="1341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Homepage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1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76200" y="152400"/>
            <a:ext cx="8991600" cy="134143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5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</a:rPr>
              <a:t>Forecasting alerts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7282" t="19156" r="60179" b="27483"/>
          <a:stretch/>
        </p:blipFill>
        <p:spPr bwMode="auto">
          <a:xfrm>
            <a:off x="2305050" y="1757680"/>
            <a:ext cx="4533900" cy="33426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217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2119</TotalTime>
  <Words>513</Words>
  <Application>Microsoft Office PowerPoint</Application>
  <PresentationFormat>On-screen Show (4:3)</PresentationFormat>
  <Paragraphs>89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 Unicode MS</vt:lpstr>
      <vt:lpstr>Arial</vt:lpstr>
      <vt:lpstr>Calibri</vt:lpstr>
      <vt:lpstr>Lucida Sans Unicode</vt:lpstr>
      <vt:lpstr>Tahoma</vt:lpstr>
      <vt:lpstr>Times New Roman</vt:lpstr>
      <vt:lpstr>Wingdings</vt:lpstr>
      <vt:lpstr>Office Theme</vt:lpstr>
      <vt:lpstr>PowerPoint Presentation</vt:lpstr>
      <vt:lpstr>Cooperators</vt:lpstr>
      <vt:lpstr>What is it?</vt:lpstr>
      <vt:lpstr>PNW Pest Pest Alert Network www.pnwpestalert.net</vt:lpstr>
      <vt:lpstr>Who is it for?</vt:lpstr>
      <vt:lpstr>How does it work?</vt:lpstr>
      <vt:lpstr>What do I do with the info?</vt:lpstr>
      <vt:lpstr>PowerPoint Presentation</vt:lpstr>
      <vt:lpstr>PowerPoint Presentation</vt:lpstr>
      <vt:lpstr>PowerPoint Presentation</vt:lpstr>
      <vt:lpstr>PowerPoint Presentation</vt:lpstr>
      <vt:lpstr>Alerts</vt:lpstr>
      <vt:lpstr>Number of subscribers</vt:lpstr>
      <vt:lpstr>PowerPoint Presentation</vt:lpstr>
      <vt:lpstr>PowerPoint Presentation</vt:lpstr>
      <vt:lpstr>PowerPoint Presentation</vt:lpstr>
      <vt:lpstr>PowerPoint Presentation</vt:lpstr>
      <vt:lpstr>2015 Evaluation</vt:lpstr>
      <vt:lpstr>2015 Evaluation</vt:lpstr>
      <vt:lpstr>PowerPoint Presentation</vt:lpstr>
      <vt:lpstr>New category for 2016</vt:lpstr>
      <vt:lpstr>New upgrades for 2016</vt:lpstr>
      <vt:lpstr>See for yourself!</vt:lpstr>
      <vt:lpstr>For the most benefit,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Ariel Agenbroad</dc:creator>
  <cp:lastModifiedBy>Jerry Neufeld</cp:lastModifiedBy>
  <cp:revision>97</cp:revision>
  <dcterms:created xsi:type="dcterms:W3CDTF">2014-12-09T22:36:12Z</dcterms:created>
  <dcterms:modified xsi:type="dcterms:W3CDTF">2016-01-19T16:09:33Z</dcterms:modified>
</cp:coreProperties>
</file>