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notesSlides/notesSlide32.xml" ContentType="application/vnd.openxmlformats-officedocument.presentationml.notesSlide+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37"/>
  </p:notesMasterIdLst>
  <p:sldIdLst>
    <p:sldId id="256" r:id="rId3"/>
    <p:sldId id="257" r:id="rId4"/>
    <p:sldId id="258" r:id="rId5"/>
    <p:sldId id="302" r:id="rId6"/>
    <p:sldId id="259" r:id="rId7"/>
    <p:sldId id="272" r:id="rId8"/>
    <p:sldId id="307" r:id="rId9"/>
    <p:sldId id="273" r:id="rId10"/>
    <p:sldId id="305" r:id="rId11"/>
    <p:sldId id="268" r:id="rId12"/>
    <p:sldId id="274" r:id="rId13"/>
    <p:sldId id="288" r:id="rId14"/>
    <p:sldId id="306" r:id="rId15"/>
    <p:sldId id="261" r:id="rId16"/>
    <p:sldId id="293" r:id="rId17"/>
    <p:sldId id="308" r:id="rId18"/>
    <p:sldId id="260" r:id="rId19"/>
    <p:sldId id="278" r:id="rId20"/>
    <p:sldId id="276" r:id="rId21"/>
    <p:sldId id="312" r:id="rId22"/>
    <p:sldId id="309" r:id="rId23"/>
    <p:sldId id="279" r:id="rId24"/>
    <p:sldId id="294" r:id="rId25"/>
    <p:sldId id="310" r:id="rId26"/>
    <p:sldId id="297" r:id="rId27"/>
    <p:sldId id="296" r:id="rId28"/>
    <p:sldId id="281" r:id="rId29"/>
    <p:sldId id="292" r:id="rId30"/>
    <p:sldId id="311" r:id="rId31"/>
    <p:sldId id="263" r:id="rId32"/>
    <p:sldId id="295" r:id="rId33"/>
    <p:sldId id="291" r:id="rId34"/>
    <p:sldId id="267" r:id="rId35"/>
    <p:sldId id="299" r:id="rId36"/>
  </p:sldIdLst>
  <p:sldSz cx="9144000" cy="5143500" type="screen16x9"/>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7731" autoAdjust="0"/>
  </p:normalViewPr>
  <p:slideViewPr>
    <p:cSldViewPr>
      <p:cViewPr varScale="1">
        <p:scale>
          <a:sx n="91" d="100"/>
          <a:sy n="91" d="100"/>
        </p:scale>
        <p:origin x="-564" y="-102"/>
      </p:cViewPr>
      <p:guideLst>
        <p:guide orient="horz" pos="1620"/>
        <p:guide pos="2880"/>
      </p:guideLst>
    </p:cSldViewPr>
  </p:slideViewPr>
  <p:notesTextViewPr>
    <p:cViewPr>
      <p:scale>
        <a:sx n="1" d="1"/>
        <a:sy n="1" d="1"/>
      </p:scale>
      <p:origin x="0" y="0"/>
    </p:cViewPr>
  </p:notesTextViewPr>
  <p:sorterViewPr>
    <p:cViewPr>
      <p:scale>
        <a:sx n="100" d="100"/>
        <a:sy n="100" d="100"/>
      </p:scale>
      <p:origin x="0" y="8154"/>
    </p:cViewPr>
  </p:sorterViewPr>
  <p:notesViewPr>
    <p:cSldViewPr>
      <p:cViewPr>
        <p:scale>
          <a:sx n="100" d="100"/>
          <a:sy n="100" d="100"/>
        </p:scale>
        <p:origin x="-2544" y="172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410BC-1901-4D05-9986-3B39B4B41A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86DA2A0-1293-4A20-922D-86C9FAFF4A93}">
      <dgm:prSet phldrT="[Text]" custT="1"/>
      <dgm:spPr/>
      <dgm:t>
        <a:bodyPr/>
        <a:lstStyle/>
        <a:p>
          <a:r>
            <a:rPr lang="en-US" sz="3200" dirty="0" smtClean="0"/>
            <a:t>Potato</a:t>
          </a:r>
        </a:p>
        <a:p>
          <a:r>
            <a:rPr lang="en-US" sz="3200" dirty="0" smtClean="0"/>
            <a:t>Nutrients</a:t>
          </a:r>
          <a:endParaRPr lang="en-US" sz="3200" dirty="0"/>
        </a:p>
      </dgm:t>
    </dgm:pt>
    <dgm:pt modelId="{D0DE7BB6-B682-4306-B32E-412F7265F126}" type="parTrans" cxnId="{390C6609-9EC9-4F1F-BA13-12648FA9381B}">
      <dgm:prSet/>
      <dgm:spPr/>
      <dgm:t>
        <a:bodyPr/>
        <a:lstStyle/>
        <a:p>
          <a:endParaRPr lang="en-US"/>
        </a:p>
      </dgm:t>
    </dgm:pt>
    <dgm:pt modelId="{5F7C2E6B-8537-4214-8767-74D512BAFDEC}" type="sibTrans" cxnId="{390C6609-9EC9-4F1F-BA13-12648FA9381B}">
      <dgm:prSet/>
      <dgm:spPr/>
      <dgm:t>
        <a:bodyPr/>
        <a:lstStyle/>
        <a:p>
          <a:endParaRPr lang="en-US"/>
        </a:p>
      </dgm:t>
    </dgm:pt>
    <dgm:pt modelId="{60D011A2-C31E-4747-809E-2F807B1A3506}">
      <dgm:prSet phldrT="[Text]" custT="1"/>
      <dgm:spPr/>
      <dgm:t>
        <a:bodyPr/>
        <a:lstStyle/>
        <a:p>
          <a:r>
            <a:rPr lang="en-US" sz="2000" dirty="0" smtClean="0"/>
            <a:t>Macro-nutrients</a:t>
          </a:r>
          <a:endParaRPr lang="en-US" sz="2000" dirty="0"/>
        </a:p>
      </dgm:t>
    </dgm:pt>
    <dgm:pt modelId="{38E36D99-27A7-42E7-B3B0-B4CB89B7FE56}" type="parTrans" cxnId="{1737A8BD-7CE6-4A9C-B534-404CC3BD7DA6}">
      <dgm:prSet/>
      <dgm:spPr/>
      <dgm:t>
        <a:bodyPr/>
        <a:lstStyle/>
        <a:p>
          <a:endParaRPr lang="en-US"/>
        </a:p>
      </dgm:t>
    </dgm:pt>
    <dgm:pt modelId="{4B03FAE9-01C9-4AC6-BA2D-B4CE5276B9CB}" type="sibTrans" cxnId="{1737A8BD-7CE6-4A9C-B534-404CC3BD7DA6}">
      <dgm:prSet/>
      <dgm:spPr/>
      <dgm:t>
        <a:bodyPr/>
        <a:lstStyle/>
        <a:p>
          <a:endParaRPr lang="en-US"/>
        </a:p>
      </dgm:t>
    </dgm:pt>
    <dgm:pt modelId="{95412887-CA82-4803-9D2E-F8C990C7D5B4}">
      <dgm:prSet phldrT="[Text]"/>
      <dgm:spPr/>
      <dgm:t>
        <a:bodyPr/>
        <a:lstStyle/>
        <a:p>
          <a:r>
            <a:rPr lang="en-US" dirty="0" err="1" smtClean="0"/>
            <a:t>Carbo</a:t>
          </a:r>
          <a:r>
            <a:rPr lang="en-US" dirty="0" smtClean="0"/>
            <a:t>-hydrate</a:t>
          </a:r>
          <a:endParaRPr lang="en-US" dirty="0"/>
        </a:p>
      </dgm:t>
    </dgm:pt>
    <dgm:pt modelId="{F0AA05D5-272C-478C-8C70-D2F63F6AD0A2}" type="parTrans" cxnId="{42E15416-7B6C-4022-A6E1-2DE588E7F99F}">
      <dgm:prSet/>
      <dgm:spPr/>
      <dgm:t>
        <a:bodyPr/>
        <a:lstStyle/>
        <a:p>
          <a:endParaRPr lang="en-US"/>
        </a:p>
      </dgm:t>
    </dgm:pt>
    <dgm:pt modelId="{403B3574-EB86-4026-A9E7-86D195BAFA23}" type="sibTrans" cxnId="{42E15416-7B6C-4022-A6E1-2DE588E7F99F}">
      <dgm:prSet/>
      <dgm:spPr/>
      <dgm:t>
        <a:bodyPr/>
        <a:lstStyle/>
        <a:p>
          <a:endParaRPr lang="en-US"/>
        </a:p>
      </dgm:t>
    </dgm:pt>
    <dgm:pt modelId="{D71D3E0F-7DD4-4CEB-B342-11FC7D4C5873}">
      <dgm:prSet phldrT="[Text]"/>
      <dgm:spPr/>
      <dgm:t>
        <a:bodyPr/>
        <a:lstStyle/>
        <a:p>
          <a:r>
            <a:rPr lang="en-US" dirty="0" smtClean="0"/>
            <a:t>Protein</a:t>
          </a:r>
          <a:endParaRPr lang="en-US" dirty="0"/>
        </a:p>
      </dgm:t>
    </dgm:pt>
    <dgm:pt modelId="{179C7DE8-953A-41D2-80DB-128EBBC58833}" type="parTrans" cxnId="{EF81FFF7-5D2C-48AB-B521-CDB11F56A9C3}">
      <dgm:prSet/>
      <dgm:spPr/>
      <dgm:t>
        <a:bodyPr/>
        <a:lstStyle/>
        <a:p>
          <a:endParaRPr lang="en-US"/>
        </a:p>
      </dgm:t>
    </dgm:pt>
    <dgm:pt modelId="{B8230AAE-0190-4308-A199-F09AB7604DE6}" type="sibTrans" cxnId="{EF81FFF7-5D2C-48AB-B521-CDB11F56A9C3}">
      <dgm:prSet/>
      <dgm:spPr/>
      <dgm:t>
        <a:bodyPr/>
        <a:lstStyle/>
        <a:p>
          <a:endParaRPr lang="en-US"/>
        </a:p>
      </dgm:t>
    </dgm:pt>
    <dgm:pt modelId="{41630FC2-B1B9-41FB-85C0-2E37B98D433C}">
      <dgm:prSet phldrT="[Text]" custT="1"/>
      <dgm:spPr/>
      <dgm:t>
        <a:bodyPr/>
        <a:lstStyle/>
        <a:p>
          <a:r>
            <a:rPr lang="en-US" sz="2000" dirty="0" smtClean="0"/>
            <a:t>Micro-nutrients</a:t>
          </a:r>
          <a:endParaRPr lang="en-US" sz="2000" dirty="0"/>
        </a:p>
      </dgm:t>
    </dgm:pt>
    <dgm:pt modelId="{3FBEA570-86D3-4D51-BA37-ED5B6E9A0875}" type="parTrans" cxnId="{BDA926D3-1E9A-4EBC-B9E4-1FCBD97EEAE5}">
      <dgm:prSet/>
      <dgm:spPr/>
      <dgm:t>
        <a:bodyPr/>
        <a:lstStyle/>
        <a:p>
          <a:endParaRPr lang="en-US"/>
        </a:p>
      </dgm:t>
    </dgm:pt>
    <dgm:pt modelId="{73DA8E43-C86D-494E-BD9F-EE40F563C5BF}" type="sibTrans" cxnId="{BDA926D3-1E9A-4EBC-B9E4-1FCBD97EEAE5}">
      <dgm:prSet/>
      <dgm:spPr/>
      <dgm:t>
        <a:bodyPr/>
        <a:lstStyle/>
        <a:p>
          <a:endParaRPr lang="en-US"/>
        </a:p>
      </dgm:t>
    </dgm:pt>
    <dgm:pt modelId="{171F3763-8A2A-40A6-9DD8-A10A8B87C0BA}">
      <dgm:prSet phldrT="[Text]"/>
      <dgm:spPr/>
      <dgm:t>
        <a:bodyPr/>
        <a:lstStyle/>
        <a:p>
          <a:r>
            <a:rPr lang="en-US" dirty="0" smtClean="0"/>
            <a:t>Vitamins</a:t>
          </a:r>
          <a:endParaRPr lang="en-US" dirty="0"/>
        </a:p>
      </dgm:t>
    </dgm:pt>
    <dgm:pt modelId="{3F67CD94-EC68-49F4-BABB-DB4FE20AD8BF}" type="parTrans" cxnId="{5AD2D9D9-15C1-45DA-9214-991672BED7D3}">
      <dgm:prSet/>
      <dgm:spPr/>
      <dgm:t>
        <a:bodyPr/>
        <a:lstStyle/>
        <a:p>
          <a:endParaRPr lang="en-US"/>
        </a:p>
      </dgm:t>
    </dgm:pt>
    <dgm:pt modelId="{5E6A95E5-A645-4700-9628-D10D4E11F19F}" type="sibTrans" cxnId="{5AD2D9D9-15C1-45DA-9214-991672BED7D3}">
      <dgm:prSet/>
      <dgm:spPr/>
      <dgm:t>
        <a:bodyPr/>
        <a:lstStyle/>
        <a:p>
          <a:endParaRPr lang="en-US"/>
        </a:p>
      </dgm:t>
    </dgm:pt>
    <dgm:pt modelId="{B58D7B64-A968-4D5E-B9DA-00C6F40DE349}">
      <dgm:prSet custT="1"/>
      <dgm:spPr/>
      <dgm:t>
        <a:bodyPr/>
        <a:lstStyle/>
        <a:p>
          <a:r>
            <a:rPr lang="en-US" sz="2000" dirty="0" err="1" smtClean="0"/>
            <a:t>Phyto</a:t>
          </a:r>
          <a:r>
            <a:rPr lang="en-US" sz="2000" dirty="0" smtClean="0"/>
            <a:t>-chemicals</a:t>
          </a:r>
          <a:endParaRPr lang="en-US" sz="2000" dirty="0"/>
        </a:p>
      </dgm:t>
    </dgm:pt>
    <dgm:pt modelId="{86010FA2-014B-471E-93DE-BDFEFC840859}" type="parTrans" cxnId="{14EDBA48-F8DC-47D8-9F19-7EF7D33C6C1C}">
      <dgm:prSet/>
      <dgm:spPr/>
      <dgm:t>
        <a:bodyPr/>
        <a:lstStyle/>
        <a:p>
          <a:endParaRPr lang="en-US"/>
        </a:p>
      </dgm:t>
    </dgm:pt>
    <dgm:pt modelId="{B3F7002C-24CD-4F9E-B7F1-485CB1840AD9}" type="sibTrans" cxnId="{14EDBA48-F8DC-47D8-9F19-7EF7D33C6C1C}">
      <dgm:prSet/>
      <dgm:spPr/>
      <dgm:t>
        <a:bodyPr/>
        <a:lstStyle/>
        <a:p>
          <a:endParaRPr lang="en-US"/>
        </a:p>
      </dgm:t>
    </dgm:pt>
    <dgm:pt modelId="{5E1F5E74-B492-47FE-8FFB-F015D50AF2B6}">
      <dgm:prSet/>
      <dgm:spPr/>
      <dgm:t>
        <a:bodyPr/>
        <a:lstStyle/>
        <a:p>
          <a:r>
            <a:rPr lang="en-US" dirty="0" smtClean="0"/>
            <a:t>Fat</a:t>
          </a:r>
          <a:endParaRPr lang="en-US" dirty="0"/>
        </a:p>
      </dgm:t>
    </dgm:pt>
    <dgm:pt modelId="{8F6C22F0-2229-43AC-9EE4-D10CDE5EC0B6}" type="parTrans" cxnId="{D4036527-BFF9-4170-ABAD-4F0E043BC152}">
      <dgm:prSet/>
      <dgm:spPr/>
      <dgm:t>
        <a:bodyPr/>
        <a:lstStyle/>
        <a:p>
          <a:endParaRPr lang="en-US"/>
        </a:p>
      </dgm:t>
    </dgm:pt>
    <dgm:pt modelId="{D66F8704-139E-41EF-9E03-39A7863FA2A2}" type="sibTrans" cxnId="{D4036527-BFF9-4170-ABAD-4F0E043BC152}">
      <dgm:prSet/>
      <dgm:spPr/>
      <dgm:t>
        <a:bodyPr/>
        <a:lstStyle/>
        <a:p>
          <a:endParaRPr lang="en-US"/>
        </a:p>
      </dgm:t>
    </dgm:pt>
    <dgm:pt modelId="{ABF87870-0AB5-4C29-92B3-BE4084CD35F1}">
      <dgm:prSet/>
      <dgm:spPr/>
      <dgm:t>
        <a:bodyPr/>
        <a:lstStyle/>
        <a:p>
          <a:r>
            <a:rPr lang="en-US" dirty="0" smtClean="0"/>
            <a:t>Minerals</a:t>
          </a:r>
          <a:endParaRPr lang="en-US" dirty="0"/>
        </a:p>
      </dgm:t>
    </dgm:pt>
    <dgm:pt modelId="{77980A0B-E2F4-47F8-BA39-038E0CE70BF3}" type="parTrans" cxnId="{8918D96A-986B-40DE-9CF4-9C92A17F3D8C}">
      <dgm:prSet/>
      <dgm:spPr/>
      <dgm:t>
        <a:bodyPr/>
        <a:lstStyle/>
        <a:p>
          <a:endParaRPr lang="en-US"/>
        </a:p>
      </dgm:t>
    </dgm:pt>
    <dgm:pt modelId="{2CD7217C-CAB6-47DA-9ECE-FCE10E303018}" type="sibTrans" cxnId="{8918D96A-986B-40DE-9CF4-9C92A17F3D8C}">
      <dgm:prSet/>
      <dgm:spPr/>
      <dgm:t>
        <a:bodyPr/>
        <a:lstStyle/>
        <a:p>
          <a:endParaRPr lang="en-US"/>
        </a:p>
      </dgm:t>
    </dgm:pt>
    <dgm:pt modelId="{FA981D25-BD57-49B1-AA82-7730B08B79DB}" type="pres">
      <dgm:prSet presAssocID="{D4F410BC-1901-4D05-9986-3B39B4B41A48}" presName="hierChild1" presStyleCnt="0">
        <dgm:presLayoutVars>
          <dgm:chPref val="1"/>
          <dgm:dir/>
          <dgm:animOne val="branch"/>
          <dgm:animLvl val="lvl"/>
          <dgm:resizeHandles/>
        </dgm:presLayoutVars>
      </dgm:prSet>
      <dgm:spPr/>
      <dgm:t>
        <a:bodyPr/>
        <a:lstStyle/>
        <a:p>
          <a:endParaRPr lang="en-US"/>
        </a:p>
      </dgm:t>
    </dgm:pt>
    <dgm:pt modelId="{ADF9BBEE-8C13-4A8B-AAD4-974D4D0A714E}" type="pres">
      <dgm:prSet presAssocID="{886DA2A0-1293-4A20-922D-86C9FAFF4A93}" presName="hierRoot1" presStyleCnt="0"/>
      <dgm:spPr/>
    </dgm:pt>
    <dgm:pt modelId="{E3596B6E-E221-493D-BCF4-5B8ADC33F998}" type="pres">
      <dgm:prSet presAssocID="{886DA2A0-1293-4A20-922D-86C9FAFF4A93}" presName="composite" presStyleCnt="0"/>
      <dgm:spPr/>
    </dgm:pt>
    <dgm:pt modelId="{918AA61F-D568-4E96-A53E-035350B4C032}" type="pres">
      <dgm:prSet presAssocID="{886DA2A0-1293-4A20-922D-86C9FAFF4A93}" presName="background" presStyleLbl="node0" presStyleIdx="0" presStyleCnt="1"/>
      <dgm:spPr/>
    </dgm:pt>
    <dgm:pt modelId="{8C206845-E224-4D8B-813A-AAFEB4997685}" type="pres">
      <dgm:prSet presAssocID="{886DA2A0-1293-4A20-922D-86C9FAFF4A93}" presName="text" presStyleLbl="fgAcc0" presStyleIdx="0" presStyleCnt="1" custScaleX="383117" custScaleY="208526" custLinFactNeighborX="-42646" custLinFactNeighborY="9594">
        <dgm:presLayoutVars>
          <dgm:chPref val="3"/>
        </dgm:presLayoutVars>
      </dgm:prSet>
      <dgm:spPr/>
      <dgm:t>
        <a:bodyPr/>
        <a:lstStyle/>
        <a:p>
          <a:endParaRPr lang="en-US"/>
        </a:p>
      </dgm:t>
    </dgm:pt>
    <dgm:pt modelId="{53686FFF-0AD7-4441-9B88-A3257DE16BD7}" type="pres">
      <dgm:prSet presAssocID="{886DA2A0-1293-4A20-922D-86C9FAFF4A93}" presName="hierChild2" presStyleCnt="0"/>
      <dgm:spPr/>
    </dgm:pt>
    <dgm:pt modelId="{A97502A6-596E-4E2D-9994-E8ACA79AEBAF}" type="pres">
      <dgm:prSet presAssocID="{38E36D99-27A7-42E7-B3B0-B4CB89B7FE56}" presName="Name10" presStyleLbl="parChTrans1D2" presStyleIdx="0" presStyleCnt="3"/>
      <dgm:spPr/>
      <dgm:t>
        <a:bodyPr/>
        <a:lstStyle/>
        <a:p>
          <a:endParaRPr lang="en-US"/>
        </a:p>
      </dgm:t>
    </dgm:pt>
    <dgm:pt modelId="{AEDF82AC-7FC4-447D-A426-DBC65ED4E674}" type="pres">
      <dgm:prSet presAssocID="{60D011A2-C31E-4747-809E-2F807B1A3506}" presName="hierRoot2" presStyleCnt="0"/>
      <dgm:spPr/>
    </dgm:pt>
    <dgm:pt modelId="{F0002F66-64CB-4D1A-91E8-E585CBAF6C83}" type="pres">
      <dgm:prSet presAssocID="{60D011A2-C31E-4747-809E-2F807B1A3506}" presName="composite2" presStyleCnt="0"/>
      <dgm:spPr/>
    </dgm:pt>
    <dgm:pt modelId="{7A112621-B1D3-47C2-982B-5BA19BB6E88B}" type="pres">
      <dgm:prSet presAssocID="{60D011A2-C31E-4747-809E-2F807B1A3506}" presName="background2" presStyleLbl="node2" presStyleIdx="0" presStyleCnt="3"/>
      <dgm:spPr/>
    </dgm:pt>
    <dgm:pt modelId="{8477DE0B-61AD-4EA6-8C3A-AACE74C4124B}" type="pres">
      <dgm:prSet presAssocID="{60D011A2-C31E-4747-809E-2F807B1A3506}" presName="text2" presStyleLbl="fgAcc2" presStyleIdx="0" presStyleCnt="3" custScaleX="124607">
        <dgm:presLayoutVars>
          <dgm:chPref val="3"/>
        </dgm:presLayoutVars>
      </dgm:prSet>
      <dgm:spPr/>
      <dgm:t>
        <a:bodyPr/>
        <a:lstStyle/>
        <a:p>
          <a:endParaRPr lang="en-US"/>
        </a:p>
      </dgm:t>
    </dgm:pt>
    <dgm:pt modelId="{1282481A-5BC9-48B6-AA4C-379BB80C5ABF}" type="pres">
      <dgm:prSet presAssocID="{60D011A2-C31E-4747-809E-2F807B1A3506}" presName="hierChild3" presStyleCnt="0"/>
      <dgm:spPr/>
    </dgm:pt>
    <dgm:pt modelId="{A4C76FE7-70F1-4CBA-B87C-DDE1EE6ABBD9}" type="pres">
      <dgm:prSet presAssocID="{F0AA05D5-272C-478C-8C70-D2F63F6AD0A2}" presName="Name17" presStyleLbl="parChTrans1D3" presStyleIdx="0" presStyleCnt="5"/>
      <dgm:spPr/>
      <dgm:t>
        <a:bodyPr/>
        <a:lstStyle/>
        <a:p>
          <a:endParaRPr lang="en-US"/>
        </a:p>
      </dgm:t>
    </dgm:pt>
    <dgm:pt modelId="{252EC2B7-EBC0-4108-A052-23DD1819F283}" type="pres">
      <dgm:prSet presAssocID="{95412887-CA82-4803-9D2E-F8C990C7D5B4}" presName="hierRoot3" presStyleCnt="0"/>
      <dgm:spPr/>
    </dgm:pt>
    <dgm:pt modelId="{2BDDEA1D-51C9-4D55-936E-082418827FFE}" type="pres">
      <dgm:prSet presAssocID="{95412887-CA82-4803-9D2E-F8C990C7D5B4}" presName="composite3" presStyleCnt="0"/>
      <dgm:spPr/>
    </dgm:pt>
    <dgm:pt modelId="{C4EC5486-313A-411D-BA3A-052F50716629}" type="pres">
      <dgm:prSet presAssocID="{95412887-CA82-4803-9D2E-F8C990C7D5B4}" presName="background3" presStyleLbl="node3" presStyleIdx="0" presStyleCnt="5"/>
      <dgm:spPr/>
    </dgm:pt>
    <dgm:pt modelId="{199E093A-5C71-47BC-9A12-7D41273E46A2}" type="pres">
      <dgm:prSet presAssocID="{95412887-CA82-4803-9D2E-F8C990C7D5B4}" presName="text3" presStyleLbl="fgAcc3" presStyleIdx="0" presStyleCnt="5">
        <dgm:presLayoutVars>
          <dgm:chPref val="3"/>
        </dgm:presLayoutVars>
      </dgm:prSet>
      <dgm:spPr/>
      <dgm:t>
        <a:bodyPr/>
        <a:lstStyle/>
        <a:p>
          <a:endParaRPr lang="en-US"/>
        </a:p>
      </dgm:t>
    </dgm:pt>
    <dgm:pt modelId="{C9A50C5C-0C39-499E-AF4D-640133C94EEE}" type="pres">
      <dgm:prSet presAssocID="{95412887-CA82-4803-9D2E-F8C990C7D5B4}" presName="hierChild4" presStyleCnt="0"/>
      <dgm:spPr/>
    </dgm:pt>
    <dgm:pt modelId="{53FE2E8E-9286-4410-806D-C42BD8C93448}" type="pres">
      <dgm:prSet presAssocID="{179C7DE8-953A-41D2-80DB-128EBBC58833}" presName="Name17" presStyleLbl="parChTrans1D3" presStyleIdx="1" presStyleCnt="5"/>
      <dgm:spPr/>
      <dgm:t>
        <a:bodyPr/>
        <a:lstStyle/>
        <a:p>
          <a:endParaRPr lang="en-US"/>
        </a:p>
      </dgm:t>
    </dgm:pt>
    <dgm:pt modelId="{B0A18F1D-03E5-4EDD-A88A-2E72032695FD}" type="pres">
      <dgm:prSet presAssocID="{D71D3E0F-7DD4-4CEB-B342-11FC7D4C5873}" presName="hierRoot3" presStyleCnt="0"/>
      <dgm:spPr/>
    </dgm:pt>
    <dgm:pt modelId="{D0F82A5D-D870-41F8-8F6A-FCE3784A8FB7}" type="pres">
      <dgm:prSet presAssocID="{D71D3E0F-7DD4-4CEB-B342-11FC7D4C5873}" presName="composite3" presStyleCnt="0"/>
      <dgm:spPr/>
    </dgm:pt>
    <dgm:pt modelId="{49B37F6B-4BD8-480D-A201-7A9BF2D637E8}" type="pres">
      <dgm:prSet presAssocID="{D71D3E0F-7DD4-4CEB-B342-11FC7D4C5873}" presName="background3" presStyleLbl="node3" presStyleIdx="1" presStyleCnt="5"/>
      <dgm:spPr/>
    </dgm:pt>
    <dgm:pt modelId="{5E6F1589-2B7E-4653-8881-9468B1B6314F}" type="pres">
      <dgm:prSet presAssocID="{D71D3E0F-7DD4-4CEB-B342-11FC7D4C5873}" presName="text3" presStyleLbl="fgAcc3" presStyleIdx="1" presStyleCnt="5">
        <dgm:presLayoutVars>
          <dgm:chPref val="3"/>
        </dgm:presLayoutVars>
      </dgm:prSet>
      <dgm:spPr/>
      <dgm:t>
        <a:bodyPr/>
        <a:lstStyle/>
        <a:p>
          <a:endParaRPr lang="en-US"/>
        </a:p>
      </dgm:t>
    </dgm:pt>
    <dgm:pt modelId="{A8FD8542-A207-40E7-9AD9-0D79603AD128}" type="pres">
      <dgm:prSet presAssocID="{D71D3E0F-7DD4-4CEB-B342-11FC7D4C5873}" presName="hierChild4" presStyleCnt="0"/>
      <dgm:spPr/>
    </dgm:pt>
    <dgm:pt modelId="{C93AB458-4453-4EFD-9FD3-E0DDB3A2B8C0}" type="pres">
      <dgm:prSet presAssocID="{8F6C22F0-2229-43AC-9EE4-D10CDE5EC0B6}" presName="Name17" presStyleLbl="parChTrans1D3" presStyleIdx="2" presStyleCnt="5"/>
      <dgm:spPr/>
      <dgm:t>
        <a:bodyPr/>
        <a:lstStyle/>
        <a:p>
          <a:endParaRPr lang="en-US"/>
        </a:p>
      </dgm:t>
    </dgm:pt>
    <dgm:pt modelId="{FAA2407C-42B0-437D-930B-267CFB73DDD0}" type="pres">
      <dgm:prSet presAssocID="{5E1F5E74-B492-47FE-8FFB-F015D50AF2B6}" presName="hierRoot3" presStyleCnt="0"/>
      <dgm:spPr/>
    </dgm:pt>
    <dgm:pt modelId="{EDE56149-737B-4FC4-8795-6F3B119CCA80}" type="pres">
      <dgm:prSet presAssocID="{5E1F5E74-B492-47FE-8FFB-F015D50AF2B6}" presName="composite3" presStyleCnt="0"/>
      <dgm:spPr/>
    </dgm:pt>
    <dgm:pt modelId="{38C0C30A-A76A-4553-8F6E-85C04D9F1789}" type="pres">
      <dgm:prSet presAssocID="{5E1F5E74-B492-47FE-8FFB-F015D50AF2B6}" presName="background3" presStyleLbl="node3" presStyleIdx="2" presStyleCnt="5"/>
      <dgm:spPr/>
    </dgm:pt>
    <dgm:pt modelId="{0A8E6D56-F63F-4FBC-AA19-DD96700F5EA1}" type="pres">
      <dgm:prSet presAssocID="{5E1F5E74-B492-47FE-8FFB-F015D50AF2B6}" presName="text3" presStyleLbl="fgAcc3" presStyleIdx="2" presStyleCnt="5">
        <dgm:presLayoutVars>
          <dgm:chPref val="3"/>
        </dgm:presLayoutVars>
      </dgm:prSet>
      <dgm:spPr/>
      <dgm:t>
        <a:bodyPr/>
        <a:lstStyle/>
        <a:p>
          <a:endParaRPr lang="en-US"/>
        </a:p>
      </dgm:t>
    </dgm:pt>
    <dgm:pt modelId="{905D2697-9174-45FE-BDB6-3021C1026443}" type="pres">
      <dgm:prSet presAssocID="{5E1F5E74-B492-47FE-8FFB-F015D50AF2B6}" presName="hierChild4" presStyleCnt="0"/>
      <dgm:spPr/>
    </dgm:pt>
    <dgm:pt modelId="{9B50044D-02DA-4F1A-8F87-397740182686}" type="pres">
      <dgm:prSet presAssocID="{3FBEA570-86D3-4D51-BA37-ED5B6E9A0875}" presName="Name10" presStyleLbl="parChTrans1D2" presStyleIdx="1" presStyleCnt="3"/>
      <dgm:spPr/>
      <dgm:t>
        <a:bodyPr/>
        <a:lstStyle/>
        <a:p>
          <a:endParaRPr lang="en-US"/>
        </a:p>
      </dgm:t>
    </dgm:pt>
    <dgm:pt modelId="{6F3E20BC-B17B-480F-AFF1-2FDCC582645B}" type="pres">
      <dgm:prSet presAssocID="{41630FC2-B1B9-41FB-85C0-2E37B98D433C}" presName="hierRoot2" presStyleCnt="0"/>
      <dgm:spPr/>
    </dgm:pt>
    <dgm:pt modelId="{81A763F3-FF1C-431E-8EFC-A8AE252CD20A}" type="pres">
      <dgm:prSet presAssocID="{41630FC2-B1B9-41FB-85C0-2E37B98D433C}" presName="composite2" presStyleCnt="0"/>
      <dgm:spPr/>
    </dgm:pt>
    <dgm:pt modelId="{DFC9CCC4-8BAF-4F29-A6C9-E47DD273B701}" type="pres">
      <dgm:prSet presAssocID="{41630FC2-B1B9-41FB-85C0-2E37B98D433C}" presName="background2" presStyleLbl="node2" presStyleIdx="1" presStyleCnt="3"/>
      <dgm:spPr>
        <a:blipFill rotWithShape="0">
          <a:blip xmlns:r="http://schemas.openxmlformats.org/officeDocument/2006/relationships" r:embed="rId1"/>
          <a:stretch>
            <a:fillRect/>
          </a:stretch>
        </a:blipFill>
      </dgm:spPr>
      <dgm:t>
        <a:bodyPr/>
        <a:lstStyle/>
        <a:p>
          <a:endParaRPr lang="en-US"/>
        </a:p>
      </dgm:t>
    </dgm:pt>
    <dgm:pt modelId="{CD73A254-217E-42FC-8C2E-0E19556DEB14}" type="pres">
      <dgm:prSet presAssocID="{41630FC2-B1B9-41FB-85C0-2E37B98D433C}" presName="text2" presStyleLbl="fgAcc2" presStyleIdx="1" presStyleCnt="3" custScaleX="127169">
        <dgm:presLayoutVars>
          <dgm:chPref val="3"/>
        </dgm:presLayoutVars>
      </dgm:prSet>
      <dgm:spPr/>
      <dgm:t>
        <a:bodyPr/>
        <a:lstStyle/>
        <a:p>
          <a:endParaRPr lang="en-US"/>
        </a:p>
      </dgm:t>
    </dgm:pt>
    <dgm:pt modelId="{AB35A863-BC73-437D-8792-1D7EEEF395A6}" type="pres">
      <dgm:prSet presAssocID="{41630FC2-B1B9-41FB-85C0-2E37B98D433C}" presName="hierChild3" presStyleCnt="0"/>
      <dgm:spPr/>
    </dgm:pt>
    <dgm:pt modelId="{2DFC7EEE-027F-47F0-ACD3-C5E7E5A93E9B}" type="pres">
      <dgm:prSet presAssocID="{3F67CD94-EC68-49F4-BABB-DB4FE20AD8BF}" presName="Name17" presStyleLbl="parChTrans1D3" presStyleIdx="3" presStyleCnt="5"/>
      <dgm:spPr/>
      <dgm:t>
        <a:bodyPr/>
        <a:lstStyle/>
        <a:p>
          <a:endParaRPr lang="en-US"/>
        </a:p>
      </dgm:t>
    </dgm:pt>
    <dgm:pt modelId="{4BF72DB0-8377-4FE1-9A7B-74F7D9BBEA89}" type="pres">
      <dgm:prSet presAssocID="{171F3763-8A2A-40A6-9DD8-A10A8B87C0BA}" presName="hierRoot3" presStyleCnt="0"/>
      <dgm:spPr/>
    </dgm:pt>
    <dgm:pt modelId="{B1DCDE09-014B-44EF-B5FC-554DE951D982}" type="pres">
      <dgm:prSet presAssocID="{171F3763-8A2A-40A6-9DD8-A10A8B87C0BA}" presName="composite3" presStyleCnt="0"/>
      <dgm:spPr/>
    </dgm:pt>
    <dgm:pt modelId="{502C1432-0C87-4E39-8AA0-4A269DB14501}" type="pres">
      <dgm:prSet presAssocID="{171F3763-8A2A-40A6-9DD8-A10A8B87C0BA}" presName="background3" presStyleLbl="node3" presStyleIdx="3" presStyleCnt="5"/>
      <dgm:spPr/>
    </dgm:pt>
    <dgm:pt modelId="{03944046-0CF1-4342-A6BE-820629EBBA00}" type="pres">
      <dgm:prSet presAssocID="{171F3763-8A2A-40A6-9DD8-A10A8B87C0BA}" presName="text3" presStyleLbl="fgAcc3" presStyleIdx="3" presStyleCnt="5">
        <dgm:presLayoutVars>
          <dgm:chPref val="3"/>
        </dgm:presLayoutVars>
      </dgm:prSet>
      <dgm:spPr/>
      <dgm:t>
        <a:bodyPr/>
        <a:lstStyle/>
        <a:p>
          <a:endParaRPr lang="en-US"/>
        </a:p>
      </dgm:t>
    </dgm:pt>
    <dgm:pt modelId="{4E9964C2-96AE-4DE0-8DB3-45C10BFB4382}" type="pres">
      <dgm:prSet presAssocID="{171F3763-8A2A-40A6-9DD8-A10A8B87C0BA}" presName="hierChild4" presStyleCnt="0"/>
      <dgm:spPr/>
    </dgm:pt>
    <dgm:pt modelId="{6945732A-F618-450C-BEF5-B4205049417E}" type="pres">
      <dgm:prSet presAssocID="{77980A0B-E2F4-47F8-BA39-038E0CE70BF3}" presName="Name17" presStyleLbl="parChTrans1D3" presStyleIdx="4" presStyleCnt="5"/>
      <dgm:spPr/>
      <dgm:t>
        <a:bodyPr/>
        <a:lstStyle/>
        <a:p>
          <a:endParaRPr lang="en-US"/>
        </a:p>
      </dgm:t>
    </dgm:pt>
    <dgm:pt modelId="{5FBAA6FF-1EBC-4F3E-9A0C-9746AA3A01DE}" type="pres">
      <dgm:prSet presAssocID="{ABF87870-0AB5-4C29-92B3-BE4084CD35F1}" presName="hierRoot3" presStyleCnt="0"/>
      <dgm:spPr/>
    </dgm:pt>
    <dgm:pt modelId="{128392CF-0DE0-4ECD-8FE2-0EA157095CDD}" type="pres">
      <dgm:prSet presAssocID="{ABF87870-0AB5-4C29-92B3-BE4084CD35F1}" presName="composite3" presStyleCnt="0"/>
      <dgm:spPr/>
    </dgm:pt>
    <dgm:pt modelId="{C9265C54-9A7E-44D4-89ED-D6DEF98AF8BE}" type="pres">
      <dgm:prSet presAssocID="{ABF87870-0AB5-4C29-92B3-BE4084CD35F1}" presName="background3" presStyleLbl="node3" presStyleIdx="4" presStyleCnt="5"/>
      <dgm:spPr/>
    </dgm:pt>
    <dgm:pt modelId="{42E5ABC7-E414-4555-8DEB-456A05F96ADB}" type="pres">
      <dgm:prSet presAssocID="{ABF87870-0AB5-4C29-92B3-BE4084CD35F1}" presName="text3" presStyleLbl="fgAcc3" presStyleIdx="4" presStyleCnt="5" custLinFactNeighborX="-4070" custLinFactNeighborY="81">
        <dgm:presLayoutVars>
          <dgm:chPref val="3"/>
        </dgm:presLayoutVars>
      </dgm:prSet>
      <dgm:spPr/>
      <dgm:t>
        <a:bodyPr/>
        <a:lstStyle/>
        <a:p>
          <a:endParaRPr lang="en-US"/>
        </a:p>
      </dgm:t>
    </dgm:pt>
    <dgm:pt modelId="{2BAC139C-6522-474A-A1F5-0EC6C8F4529E}" type="pres">
      <dgm:prSet presAssocID="{ABF87870-0AB5-4C29-92B3-BE4084CD35F1}" presName="hierChild4" presStyleCnt="0"/>
      <dgm:spPr/>
    </dgm:pt>
    <dgm:pt modelId="{3D419494-63BD-44E8-A442-BC5B034E3597}" type="pres">
      <dgm:prSet presAssocID="{86010FA2-014B-471E-93DE-BDFEFC840859}" presName="Name10" presStyleLbl="parChTrans1D2" presStyleIdx="2" presStyleCnt="3"/>
      <dgm:spPr/>
      <dgm:t>
        <a:bodyPr/>
        <a:lstStyle/>
        <a:p>
          <a:endParaRPr lang="en-US"/>
        </a:p>
      </dgm:t>
    </dgm:pt>
    <dgm:pt modelId="{E3A4967E-047E-4428-B3FC-50C470BBC51E}" type="pres">
      <dgm:prSet presAssocID="{B58D7B64-A968-4D5E-B9DA-00C6F40DE349}" presName="hierRoot2" presStyleCnt="0"/>
      <dgm:spPr/>
    </dgm:pt>
    <dgm:pt modelId="{A092DCFF-ABC0-4D99-A2F9-87BC79E3DC51}" type="pres">
      <dgm:prSet presAssocID="{B58D7B64-A968-4D5E-B9DA-00C6F40DE349}" presName="composite2" presStyleCnt="0"/>
      <dgm:spPr/>
    </dgm:pt>
    <dgm:pt modelId="{CB612A2B-9F51-48B2-88F6-422DE89AF10D}" type="pres">
      <dgm:prSet presAssocID="{B58D7B64-A968-4D5E-B9DA-00C6F40DE349}" presName="background2" presStyleLbl="node2" presStyleIdx="2" presStyleCnt="3"/>
      <dgm:spPr/>
    </dgm:pt>
    <dgm:pt modelId="{54CBBFCE-7C5A-4064-95FD-F93C54058A6D}" type="pres">
      <dgm:prSet presAssocID="{B58D7B64-A968-4D5E-B9DA-00C6F40DE349}" presName="text2" presStyleLbl="fgAcc2" presStyleIdx="2" presStyleCnt="3" custScaleX="151779" custLinFactNeighborX="5696" custLinFactNeighborY="-3819">
        <dgm:presLayoutVars>
          <dgm:chPref val="3"/>
        </dgm:presLayoutVars>
      </dgm:prSet>
      <dgm:spPr/>
      <dgm:t>
        <a:bodyPr/>
        <a:lstStyle/>
        <a:p>
          <a:endParaRPr lang="en-US"/>
        </a:p>
      </dgm:t>
    </dgm:pt>
    <dgm:pt modelId="{15EA13AD-4B94-4DAE-8586-5AD5DD4CD095}" type="pres">
      <dgm:prSet presAssocID="{B58D7B64-A968-4D5E-B9DA-00C6F40DE349}" presName="hierChild3" presStyleCnt="0"/>
      <dgm:spPr/>
    </dgm:pt>
  </dgm:ptLst>
  <dgm:cxnLst>
    <dgm:cxn modelId="{8BD83DD1-2614-497A-9519-C917F6C115B7}" type="presOf" srcId="{38E36D99-27A7-42E7-B3B0-B4CB89B7FE56}" destId="{A97502A6-596E-4E2D-9994-E8ACA79AEBAF}" srcOrd="0" destOrd="0" presId="urn:microsoft.com/office/officeart/2005/8/layout/hierarchy1"/>
    <dgm:cxn modelId="{14EDBA48-F8DC-47D8-9F19-7EF7D33C6C1C}" srcId="{886DA2A0-1293-4A20-922D-86C9FAFF4A93}" destId="{B58D7B64-A968-4D5E-B9DA-00C6F40DE349}" srcOrd="2" destOrd="0" parTransId="{86010FA2-014B-471E-93DE-BDFEFC840859}" sibTransId="{B3F7002C-24CD-4F9E-B7F1-485CB1840AD9}"/>
    <dgm:cxn modelId="{8A8525EA-EF14-49B2-85CB-B0C61CF27D7A}" type="presOf" srcId="{F0AA05D5-272C-478C-8C70-D2F63F6AD0A2}" destId="{A4C76FE7-70F1-4CBA-B87C-DDE1EE6ABBD9}" srcOrd="0" destOrd="0" presId="urn:microsoft.com/office/officeart/2005/8/layout/hierarchy1"/>
    <dgm:cxn modelId="{AF0C4B60-3378-4664-8CC2-B56DF69BD869}" type="presOf" srcId="{D4F410BC-1901-4D05-9986-3B39B4B41A48}" destId="{FA981D25-BD57-49B1-AA82-7730B08B79DB}" srcOrd="0" destOrd="0" presId="urn:microsoft.com/office/officeart/2005/8/layout/hierarchy1"/>
    <dgm:cxn modelId="{8918D96A-986B-40DE-9CF4-9C92A17F3D8C}" srcId="{41630FC2-B1B9-41FB-85C0-2E37B98D433C}" destId="{ABF87870-0AB5-4C29-92B3-BE4084CD35F1}" srcOrd="1" destOrd="0" parTransId="{77980A0B-E2F4-47F8-BA39-038E0CE70BF3}" sibTransId="{2CD7217C-CAB6-47DA-9ECE-FCE10E303018}"/>
    <dgm:cxn modelId="{40304747-5BE1-4453-8763-09EFCC44F3B6}" type="presOf" srcId="{3F67CD94-EC68-49F4-BABB-DB4FE20AD8BF}" destId="{2DFC7EEE-027F-47F0-ACD3-C5E7E5A93E9B}" srcOrd="0" destOrd="0" presId="urn:microsoft.com/office/officeart/2005/8/layout/hierarchy1"/>
    <dgm:cxn modelId="{7C916EA9-461E-4C3C-86EA-A113CEF4D504}" type="presOf" srcId="{95412887-CA82-4803-9D2E-F8C990C7D5B4}" destId="{199E093A-5C71-47BC-9A12-7D41273E46A2}" srcOrd="0" destOrd="0" presId="urn:microsoft.com/office/officeart/2005/8/layout/hierarchy1"/>
    <dgm:cxn modelId="{079A2717-269C-4E25-ADC0-F4C752F3CDB1}" type="presOf" srcId="{3FBEA570-86D3-4D51-BA37-ED5B6E9A0875}" destId="{9B50044D-02DA-4F1A-8F87-397740182686}" srcOrd="0" destOrd="0" presId="urn:microsoft.com/office/officeart/2005/8/layout/hierarchy1"/>
    <dgm:cxn modelId="{A1283919-254C-4854-80A6-8E59CD05FE94}" type="presOf" srcId="{5E1F5E74-B492-47FE-8FFB-F015D50AF2B6}" destId="{0A8E6D56-F63F-4FBC-AA19-DD96700F5EA1}" srcOrd="0" destOrd="0" presId="urn:microsoft.com/office/officeart/2005/8/layout/hierarchy1"/>
    <dgm:cxn modelId="{5AD2D9D9-15C1-45DA-9214-991672BED7D3}" srcId="{41630FC2-B1B9-41FB-85C0-2E37B98D433C}" destId="{171F3763-8A2A-40A6-9DD8-A10A8B87C0BA}" srcOrd="0" destOrd="0" parTransId="{3F67CD94-EC68-49F4-BABB-DB4FE20AD8BF}" sibTransId="{5E6A95E5-A645-4700-9628-D10D4E11F19F}"/>
    <dgm:cxn modelId="{7CACBD3B-6974-4F63-B29A-90DAD4E1583F}" type="presOf" srcId="{171F3763-8A2A-40A6-9DD8-A10A8B87C0BA}" destId="{03944046-0CF1-4342-A6BE-820629EBBA00}" srcOrd="0" destOrd="0" presId="urn:microsoft.com/office/officeart/2005/8/layout/hierarchy1"/>
    <dgm:cxn modelId="{EF81FFF7-5D2C-48AB-B521-CDB11F56A9C3}" srcId="{60D011A2-C31E-4747-809E-2F807B1A3506}" destId="{D71D3E0F-7DD4-4CEB-B342-11FC7D4C5873}" srcOrd="1" destOrd="0" parTransId="{179C7DE8-953A-41D2-80DB-128EBBC58833}" sibTransId="{B8230AAE-0190-4308-A199-F09AB7604DE6}"/>
    <dgm:cxn modelId="{390C6609-9EC9-4F1F-BA13-12648FA9381B}" srcId="{D4F410BC-1901-4D05-9986-3B39B4B41A48}" destId="{886DA2A0-1293-4A20-922D-86C9FAFF4A93}" srcOrd="0" destOrd="0" parTransId="{D0DE7BB6-B682-4306-B32E-412F7265F126}" sibTransId="{5F7C2E6B-8537-4214-8767-74D512BAFDEC}"/>
    <dgm:cxn modelId="{F8891FB2-5185-47FF-8D17-3FF51FED09B5}" type="presOf" srcId="{77980A0B-E2F4-47F8-BA39-038E0CE70BF3}" destId="{6945732A-F618-450C-BEF5-B4205049417E}" srcOrd="0" destOrd="0" presId="urn:microsoft.com/office/officeart/2005/8/layout/hierarchy1"/>
    <dgm:cxn modelId="{795A847F-83D7-4BD4-9910-68D71461EBFA}" type="presOf" srcId="{86010FA2-014B-471E-93DE-BDFEFC840859}" destId="{3D419494-63BD-44E8-A442-BC5B034E3597}" srcOrd="0" destOrd="0" presId="urn:microsoft.com/office/officeart/2005/8/layout/hierarchy1"/>
    <dgm:cxn modelId="{70365B34-B6C1-4B22-85BC-641264ED2FB8}" type="presOf" srcId="{8F6C22F0-2229-43AC-9EE4-D10CDE5EC0B6}" destId="{C93AB458-4453-4EFD-9FD3-E0DDB3A2B8C0}" srcOrd="0" destOrd="0" presId="urn:microsoft.com/office/officeart/2005/8/layout/hierarchy1"/>
    <dgm:cxn modelId="{F331566E-78F2-41BA-A627-426A5949196E}" type="presOf" srcId="{ABF87870-0AB5-4C29-92B3-BE4084CD35F1}" destId="{42E5ABC7-E414-4555-8DEB-456A05F96ADB}" srcOrd="0" destOrd="0" presId="urn:microsoft.com/office/officeart/2005/8/layout/hierarchy1"/>
    <dgm:cxn modelId="{66C29A60-51FD-458E-AC60-0BE689597327}" type="presOf" srcId="{41630FC2-B1B9-41FB-85C0-2E37B98D433C}" destId="{CD73A254-217E-42FC-8C2E-0E19556DEB14}" srcOrd="0" destOrd="0" presId="urn:microsoft.com/office/officeart/2005/8/layout/hierarchy1"/>
    <dgm:cxn modelId="{E15EE24A-097F-4634-962A-BC587218C594}" type="presOf" srcId="{60D011A2-C31E-4747-809E-2F807B1A3506}" destId="{8477DE0B-61AD-4EA6-8C3A-AACE74C4124B}" srcOrd="0" destOrd="0" presId="urn:microsoft.com/office/officeart/2005/8/layout/hierarchy1"/>
    <dgm:cxn modelId="{D4036527-BFF9-4170-ABAD-4F0E043BC152}" srcId="{60D011A2-C31E-4747-809E-2F807B1A3506}" destId="{5E1F5E74-B492-47FE-8FFB-F015D50AF2B6}" srcOrd="2" destOrd="0" parTransId="{8F6C22F0-2229-43AC-9EE4-D10CDE5EC0B6}" sibTransId="{D66F8704-139E-41EF-9E03-39A7863FA2A2}"/>
    <dgm:cxn modelId="{42E15416-7B6C-4022-A6E1-2DE588E7F99F}" srcId="{60D011A2-C31E-4747-809E-2F807B1A3506}" destId="{95412887-CA82-4803-9D2E-F8C990C7D5B4}" srcOrd="0" destOrd="0" parTransId="{F0AA05D5-272C-478C-8C70-D2F63F6AD0A2}" sibTransId="{403B3574-EB86-4026-A9E7-86D195BAFA23}"/>
    <dgm:cxn modelId="{BDA926D3-1E9A-4EBC-B9E4-1FCBD97EEAE5}" srcId="{886DA2A0-1293-4A20-922D-86C9FAFF4A93}" destId="{41630FC2-B1B9-41FB-85C0-2E37B98D433C}" srcOrd="1" destOrd="0" parTransId="{3FBEA570-86D3-4D51-BA37-ED5B6E9A0875}" sibTransId="{73DA8E43-C86D-494E-BD9F-EE40F563C5BF}"/>
    <dgm:cxn modelId="{D3BF7660-57E3-4B9F-82E6-4E3672128A92}" type="presOf" srcId="{886DA2A0-1293-4A20-922D-86C9FAFF4A93}" destId="{8C206845-E224-4D8B-813A-AAFEB4997685}" srcOrd="0" destOrd="0" presId="urn:microsoft.com/office/officeart/2005/8/layout/hierarchy1"/>
    <dgm:cxn modelId="{7722C505-5165-4350-8A5B-894D402799CA}" type="presOf" srcId="{B58D7B64-A968-4D5E-B9DA-00C6F40DE349}" destId="{54CBBFCE-7C5A-4064-95FD-F93C54058A6D}" srcOrd="0" destOrd="0" presId="urn:microsoft.com/office/officeart/2005/8/layout/hierarchy1"/>
    <dgm:cxn modelId="{1737A8BD-7CE6-4A9C-B534-404CC3BD7DA6}" srcId="{886DA2A0-1293-4A20-922D-86C9FAFF4A93}" destId="{60D011A2-C31E-4747-809E-2F807B1A3506}" srcOrd="0" destOrd="0" parTransId="{38E36D99-27A7-42E7-B3B0-B4CB89B7FE56}" sibTransId="{4B03FAE9-01C9-4AC6-BA2D-B4CE5276B9CB}"/>
    <dgm:cxn modelId="{0C0806BA-EEFD-45E8-B442-138D50787AD1}" type="presOf" srcId="{179C7DE8-953A-41D2-80DB-128EBBC58833}" destId="{53FE2E8E-9286-4410-806D-C42BD8C93448}" srcOrd="0" destOrd="0" presId="urn:microsoft.com/office/officeart/2005/8/layout/hierarchy1"/>
    <dgm:cxn modelId="{7062E08E-F66A-4363-93E6-541744E20313}" type="presOf" srcId="{D71D3E0F-7DD4-4CEB-B342-11FC7D4C5873}" destId="{5E6F1589-2B7E-4653-8881-9468B1B6314F}" srcOrd="0" destOrd="0" presId="urn:microsoft.com/office/officeart/2005/8/layout/hierarchy1"/>
    <dgm:cxn modelId="{B0820542-1F38-4822-AB62-64A5D0DCF684}" type="presParOf" srcId="{FA981D25-BD57-49B1-AA82-7730B08B79DB}" destId="{ADF9BBEE-8C13-4A8B-AAD4-974D4D0A714E}" srcOrd="0" destOrd="0" presId="urn:microsoft.com/office/officeart/2005/8/layout/hierarchy1"/>
    <dgm:cxn modelId="{DA5C020D-0A35-4AC7-974F-1201186F7FF3}" type="presParOf" srcId="{ADF9BBEE-8C13-4A8B-AAD4-974D4D0A714E}" destId="{E3596B6E-E221-493D-BCF4-5B8ADC33F998}" srcOrd="0" destOrd="0" presId="urn:microsoft.com/office/officeart/2005/8/layout/hierarchy1"/>
    <dgm:cxn modelId="{E32307E5-56D8-4469-BE90-2573D86F74AA}" type="presParOf" srcId="{E3596B6E-E221-493D-BCF4-5B8ADC33F998}" destId="{918AA61F-D568-4E96-A53E-035350B4C032}" srcOrd="0" destOrd="0" presId="urn:microsoft.com/office/officeart/2005/8/layout/hierarchy1"/>
    <dgm:cxn modelId="{19DE296C-41DA-413E-85C1-1E5F48B24F4C}" type="presParOf" srcId="{E3596B6E-E221-493D-BCF4-5B8ADC33F998}" destId="{8C206845-E224-4D8B-813A-AAFEB4997685}" srcOrd="1" destOrd="0" presId="urn:microsoft.com/office/officeart/2005/8/layout/hierarchy1"/>
    <dgm:cxn modelId="{50306B28-B1D2-47C5-AFC4-19436751D83A}" type="presParOf" srcId="{ADF9BBEE-8C13-4A8B-AAD4-974D4D0A714E}" destId="{53686FFF-0AD7-4441-9B88-A3257DE16BD7}" srcOrd="1" destOrd="0" presId="urn:microsoft.com/office/officeart/2005/8/layout/hierarchy1"/>
    <dgm:cxn modelId="{7405C1F2-B101-41B0-AAAD-A294ECA6E168}" type="presParOf" srcId="{53686FFF-0AD7-4441-9B88-A3257DE16BD7}" destId="{A97502A6-596E-4E2D-9994-E8ACA79AEBAF}" srcOrd="0" destOrd="0" presId="urn:microsoft.com/office/officeart/2005/8/layout/hierarchy1"/>
    <dgm:cxn modelId="{34EB2BD3-1475-4352-89F2-C1F16074EBC5}" type="presParOf" srcId="{53686FFF-0AD7-4441-9B88-A3257DE16BD7}" destId="{AEDF82AC-7FC4-447D-A426-DBC65ED4E674}" srcOrd="1" destOrd="0" presId="urn:microsoft.com/office/officeart/2005/8/layout/hierarchy1"/>
    <dgm:cxn modelId="{F518657E-24D2-4B52-B9B2-75F09C6FFBE4}" type="presParOf" srcId="{AEDF82AC-7FC4-447D-A426-DBC65ED4E674}" destId="{F0002F66-64CB-4D1A-91E8-E585CBAF6C83}" srcOrd="0" destOrd="0" presId="urn:microsoft.com/office/officeart/2005/8/layout/hierarchy1"/>
    <dgm:cxn modelId="{8A7471B5-8523-48C4-80F1-80C95DEE1CFA}" type="presParOf" srcId="{F0002F66-64CB-4D1A-91E8-E585CBAF6C83}" destId="{7A112621-B1D3-47C2-982B-5BA19BB6E88B}" srcOrd="0" destOrd="0" presId="urn:microsoft.com/office/officeart/2005/8/layout/hierarchy1"/>
    <dgm:cxn modelId="{C3ABC027-190E-42DB-B5C4-9F8DB620BE04}" type="presParOf" srcId="{F0002F66-64CB-4D1A-91E8-E585CBAF6C83}" destId="{8477DE0B-61AD-4EA6-8C3A-AACE74C4124B}" srcOrd="1" destOrd="0" presId="urn:microsoft.com/office/officeart/2005/8/layout/hierarchy1"/>
    <dgm:cxn modelId="{DD6CF8C5-9EA7-436B-9E62-4B87494681CC}" type="presParOf" srcId="{AEDF82AC-7FC4-447D-A426-DBC65ED4E674}" destId="{1282481A-5BC9-48B6-AA4C-379BB80C5ABF}" srcOrd="1" destOrd="0" presId="urn:microsoft.com/office/officeart/2005/8/layout/hierarchy1"/>
    <dgm:cxn modelId="{4FF96D11-A34B-452E-B8E3-3F781F5161A7}" type="presParOf" srcId="{1282481A-5BC9-48B6-AA4C-379BB80C5ABF}" destId="{A4C76FE7-70F1-4CBA-B87C-DDE1EE6ABBD9}" srcOrd="0" destOrd="0" presId="urn:microsoft.com/office/officeart/2005/8/layout/hierarchy1"/>
    <dgm:cxn modelId="{6B6A5068-31FF-4400-A43D-92845DC8B6FE}" type="presParOf" srcId="{1282481A-5BC9-48B6-AA4C-379BB80C5ABF}" destId="{252EC2B7-EBC0-4108-A052-23DD1819F283}" srcOrd="1" destOrd="0" presId="urn:microsoft.com/office/officeart/2005/8/layout/hierarchy1"/>
    <dgm:cxn modelId="{64ADE01C-52FC-45F7-B9C0-EF86E41AF2F1}" type="presParOf" srcId="{252EC2B7-EBC0-4108-A052-23DD1819F283}" destId="{2BDDEA1D-51C9-4D55-936E-082418827FFE}" srcOrd="0" destOrd="0" presId="urn:microsoft.com/office/officeart/2005/8/layout/hierarchy1"/>
    <dgm:cxn modelId="{2B159364-4EB0-44E1-8F3C-D65A3DE834B0}" type="presParOf" srcId="{2BDDEA1D-51C9-4D55-936E-082418827FFE}" destId="{C4EC5486-313A-411D-BA3A-052F50716629}" srcOrd="0" destOrd="0" presId="urn:microsoft.com/office/officeart/2005/8/layout/hierarchy1"/>
    <dgm:cxn modelId="{B9604C0A-7E0B-4B01-89C4-954C6385CFDE}" type="presParOf" srcId="{2BDDEA1D-51C9-4D55-936E-082418827FFE}" destId="{199E093A-5C71-47BC-9A12-7D41273E46A2}" srcOrd="1" destOrd="0" presId="urn:microsoft.com/office/officeart/2005/8/layout/hierarchy1"/>
    <dgm:cxn modelId="{C7C0B534-8DAC-4B97-885F-EDBF1B24EBDE}" type="presParOf" srcId="{252EC2B7-EBC0-4108-A052-23DD1819F283}" destId="{C9A50C5C-0C39-499E-AF4D-640133C94EEE}" srcOrd="1" destOrd="0" presId="urn:microsoft.com/office/officeart/2005/8/layout/hierarchy1"/>
    <dgm:cxn modelId="{D43C0626-5B38-48D8-A139-4D0D7D0B4EE3}" type="presParOf" srcId="{1282481A-5BC9-48B6-AA4C-379BB80C5ABF}" destId="{53FE2E8E-9286-4410-806D-C42BD8C93448}" srcOrd="2" destOrd="0" presId="urn:microsoft.com/office/officeart/2005/8/layout/hierarchy1"/>
    <dgm:cxn modelId="{E07B69E0-65EB-4852-AD73-1595A669741C}" type="presParOf" srcId="{1282481A-5BC9-48B6-AA4C-379BB80C5ABF}" destId="{B0A18F1D-03E5-4EDD-A88A-2E72032695FD}" srcOrd="3" destOrd="0" presId="urn:microsoft.com/office/officeart/2005/8/layout/hierarchy1"/>
    <dgm:cxn modelId="{C20B1233-D9E6-48F7-9B38-C88AA30F3D9A}" type="presParOf" srcId="{B0A18F1D-03E5-4EDD-A88A-2E72032695FD}" destId="{D0F82A5D-D870-41F8-8F6A-FCE3784A8FB7}" srcOrd="0" destOrd="0" presId="urn:microsoft.com/office/officeart/2005/8/layout/hierarchy1"/>
    <dgm:cxn modelId="{C0CEB441-F6B2-4E4C-ABAF-4C70608DC08E}" type="presParOf" srcId="{D0F82A5D-D870-41F8-8F6A-FCE3784A8FB7}" destId="{49B37F6B-4BD8-480D-A201-7A9BF2D637E8}" srcOrd="0" destOrd="0" presId="urn:microsoft.com/office/officeart/2005/8/layout/hierarchy1"/>
    <dgm:cxn modelId="{DFF27331-6753-4110-8D31-27F1D3C5F4BC}" type="presParOf" srcId="{D0F82A5D-D870-41F8-8F6A-FCE3784A8FB7}" destId="{5E6F1589-2B7E-4653-8881-9468B1B6314F}" srcOrd="1" destOrd="0" presId="urn:microsoft.com/office/officeart/2005/8/layout/hierarchy1"/>
    <dgm:cxn modelId="{48A0F86A-6FDC-4626-ABA6-0ACFFD56579C}" type="presParOf" srcId="{B0A18F1D-03E5-4EDD-A88A-2E72032695FD}" destId="{A8FD8542-A207-40E7-9AD9-0D79603AD128}" srcOrd="1" destOrd="0" presId="urn:microsoft.com/office/officeart/2005/8/layout/hierarchy1"/>
    <dgm:cxn modelId="{2CF3B266-D159-4E0B-9279-02920AE7A39A}" type="presParOf" srcId="{1282481A-5BC9-48B6-AA4C-379BB80C5ABF}" destId="{C93AB458-4453-4EFD-9FD3-E0DDB3A2B8C0}" srcOrd="4" destOrd="0" presId="urn:microsoft.com/office/officeart/2005/8/layout/hierarchy1"/>
    <dgm:cxn modelId="{47F8C175-610C-4A91-B674-F6272ADCD6B3}" type="presParOf" srcId="{1282481A-5BC9-48B6-AA4C-379BB80C5ABF}" destId="{FAA2407C-42B0-437D-930B-267CFB73DDD0}" srcOrd="5" destOrd="0" presId="urn:microsoft.com/office/officeart/2005/8/layout/hierarchy1"/>
    <dgm:cxn modelId="{A7E6A6A2-1090-457F-A009-10C3AEF73BDF}" type="presParOf" srcId="{FAA2407C-42B0-437D-930B-267CFB73DDD0}" destId="{EDE56149-737B-4FC4-8795-6F3B119CCA80}" srcOrd="0" destOrd="0" presId="urn:microsoft.com/office/officeart/2005/8/layout/hierarchy1"/>
    <dgm:cxn modelId="{FB91B184-B359-4597-A52A-831BE7193973}" type="presParOf" srcId="{EDE56149-737B-4FC4-8795-6F3B119CCA80}" destId="{38C0C30A-A76A-4553-8F6E-85C04D9F1789}" srcOrd="0" destOrd="0" presId="urn:microsoft.com/office/officeart/2005/8/layout/hierarchy1"/>
    <dgm:cxn modelId="{B43BC2CB-B933-4CBC-8AD1-49CD407DA93B}" type="presParOf" srcId="{EDE56149-737B-4FC4-8795-6F3B119CCA80}" destId="{0A8E6D56-F63F-4FBC-AA19-DD96700F5EA1}" srcOrd="1" destOrd="0" presId="urn:microsoft.com/office/officeart/2005/8/layout/hierarchy1"/>
    <dgm:cxn modelId="{C261A9ED-4C58-4715-9CCB-0A36991F3AF1}" type="presParOf" srcId="{FAA2407C-42B0-437D-930B-267CFB73DDD0}" destId="{905D2697-9174-45FE-BDB6-3021C1026443}" srcOrd="1" destOrd="0" presId="urn:microsoft.com/office/officeart/2005/8/layout/hierarchy1"/>
    <dgm:cxn modelId="{1C44249D-CA5B-467C-93F8-FE592A422D61}" type="presParOf" srcId="{53686FFF-0AD7-4441-9B88-A3257DE16BD7}" destId="{9B50044D-02DA-4F1A-8F87-397740182686}" srcOrd="2" destOrd="0" presId="urn:microsoft.com/office/officeart/2005/8/layout/hierarchy1"/>
    <dgm:cxn modelId="{B23AD281-6AE5-410C-B17B-538461BD60E6}" type="presParOf" srcId="{53686FFF-0AD7-4441-9B88-A3257DE16BD7}" destId="{6F3E20BC-B17B-480F-AFF1-2FDCC582645B}" srcOrd="3" destOrd="0" presId="urn:microsoft.com/office/officeart/2005/8/layout/hierarchy1"/>
    <dgm:cxn modelId="{764FA042-D66D-417E-953F-433AAAF21C29}" type="presParOf" srcId="{6F3E20BC-B17B-480F-AFF1-2FDCC582645B}" destId="{81A763F3-FF1C-431E-8EFC-A8AE252CD20A}" srcOrd="0" destOrd="0" presId="urn:microsoft.com/office/officeart/2005/8/layout/hierarchy1"/>
    <dgm:cxn modelId="{CC304788-A7BF-45DC-A228-37196BF45C01}" type="presParOf" srcId="{81A763F3-FF1C-431E-8EFC-A8AE252CD20A}" destId="{DFC9CCC4-8BAF-4F29-A6C9-E47DD273B701}" srcOrd="0" destOrd="0" presId="urn:microsoft.com/office/officeart/2005/8/layout/hierarchy1"/>
    <dgm:cxn modelId="{108C4F71-54FA-431F-ABE2-0A216B196788}" type="presParOf" srcId="{81A763F3-FF1C-431E-8EFC-A8AE252CD20A}" destId="{CD73A254-217E-42FC-8C2E-0E19556DEB14}" srcOrd="1" destOrd="0" presId="urn:microsoft.com/office/officeart/2005/8/layout/hierarchy1"/>
    <dgm:cxn modelId="{766E1254-A7E3-4FFF-8D75-EC8E6CDC9CD3}" type="presParOf" srcId="{6F3E20BC-B17B-480F-AFF1-2FDCC582645B}" destId="{AB35A863-BC73-437D-8792-1D7EEEF395A6}" srcOrd="1" destOrd="0" presId="urn:microsoft.com/office/officeart/2005/8/layout/hierarchy1"/>
    <dgm:cxn modelId="{5D67E006-82AD-4A2A-9825-382C2BE1BCD3}" type="presParOf" srcId="{AB35A863-BC73-437D-8792-1D7EEEF395A6}" destId="{2DFC7EEE-027F-47F0-ACD3-C5E7E5A93E9B}" srcOrd="0" destOrd="0" presId="urn:microsoft.com/office/officeart/2005/8/layout/hierarchy1"/>
    <dgm:cxn modelId="{971D902D-96F9-431F-8454-925AB61A7D8B}" type="presParOf" srcId="{AB35A863-BC73-437D-8792-1D7EEEF395A6}" destId="{4BF72DB0-8377-4FE1-9A7B-74F7D9BBEA89}" srcOrd="1" destOrd="0" presId="urn:microsoft.com/office/officeart/2005/8/layout/hierarchy1"/>
    <dgm:cxn modelId="{B06B5729-34C6-43D7-8250-278E5B182C49}" type="presParOf" srcId="{4BF72DB0-8377-4FE1-9A7B-74F7D9BBEA89}" destId="{B1DCDE09-014B-44EF-B5FC-554DE951D982}" srcOrd="0" destOrd="0" presId="urn:microsoft.com/office/officeart/2005/8/layout/hierarchy1"/>
    <dgm:cxn modelId="{67110137-0CBA-437C-8288-27BC44364DB0}" type="presParOf" srcId="{B1DCDE09-014B-44EF-B5FC-554DE951D982}" destId="{502C1432-0C87-4E39-8AA0-4A269DB14501}" srcOrd="0" destOrd="0" presId="urn:microsoft.com/office/officeart/2005/8/layout/hierarchy1"/>
    <dgm:cxn modelId="{C566E403-77DA-4439-BE0C-B28094838442}" type="presParOf" srcId="{B1DCDE09-014B-44EF-B5FC-554DE951D982}" destId="{03944046-0CF1-4342-A6BE-820629EBBA00}" srcOrd="1" destOrd="0" presId="urn:microsoft.com/office/officeart/2005/8/layout/hierarchy1"/>
    <dgm:cxn modelId="{7BF20C2F-472D-43C2-9169-BB1FED45811E}" type="presParOf" srcId="{4BF72DB0-8377-4FE1-9A7B-74F7D9BBEA89}" destId="{4E9964C2-96AE-4DE0-8DB3-45C10BFB4382}" srcOrd="1" destOrd="0" presId="urn:microsoft.com/office/officeart/2005/8/layout/hierarchy1"/>
    <dgm:cxn modelId="{1E3D73CD-B324-4BAE-AA34-641F92F8E425}" type="presParOf" srcId="{AB35A863-BC73-437D-8792-1D7EEEF395A6}" destId="{6945732A-F618-450C-BEF5-B4205049417E}" srcOrd="2" destOrd="0" presId="urn:microsoft.com/office/officeart/2005/8/layout/hierarchy1"/>
    <dgm:cxn modelId="{75A678CF-620D-424A-8768-28BFA547D3F6}" type="presParOf" srcId="{AB35A863-BC73-437D-8792-1D7EEEF395A6}" destId="{5FBAA6FF-1EBC-4F3E-9A0C-9746AA3A01DE}" srcOrd="3" destOrd="0" presId="urn:microsoft.com/office/officeart/2005/8/layout/hierarchy1"/>
    <dgm:cxn modelId="{686B9189-138E-44DA-861D-892E54F3BBD7}" type="presParOf" srcId="{5FBAA6FF-1EBC-4F3E-9A0C-9746AA3A01DE}" destId="{128392CF-0DE0-4ECD-8FE2-0EA157095CDD}" srcOrd="0" destOrd="0" presId="urn:microsoft.com/office/officeart/2005/8/layout/hierarchy1"/>
    <dgm:cxn modelId="{BCBBE063-E461-4F58-BF4D-7BCC1A8C7263}" type="presParOf" srcId="{128392CF-0DE0-4ECD-8FE2-0EA157095CDD}" destId="{C9265C54-9A7E-44D4-89ED-D6DEF98AF8BE}" srcOrd="0" destOrd="0" presId="urn:microsoft.com/office/officeart/2005/8/layout/hierarchy1"/>
    <dgm:cxn modelId="{5E12B448-87E6-458B-9671-07EAB2D95CC6}" type="presParOf" srcId="{128392CF-0DE0-4ECD-8FE2-0EA157095CDD}" destId="{42E5ABC7-E414-4555-8DEB-456A05F96ADB}" srcOrd="1" destOrd="0" presId="urn:microsoft.com/office/officeart/2005/8/layout/hierarchy1"/>
    <dgm:cxn modelId="{AAF060FE-0854-4701-BE84-C99000556D6E}" type="presParOf" srcId="{5FBAA6FF-1EBC-4F3E-9A0C-9746AA3A01DE}" destId="{2BAC139C-6522-474A-A1F5-0EC6C8F4529E}" srcOrd="1" destOrd="0" presId="urn:microsoft.com/office/officeart/2005/8/layout/hierarchy1"/>
    <dgm:cxn modelId="{B050F85C-C38C-4044-A3B9-3C5973702A08}" type="presParOf" srcId="{53686FFF-0AD7-4441-9B88-A3257DE16BD7}" destId="{3D419494-63BD-44E8-A442-BC5B034E3597}" srcOrd="4" destOrd="0" presId="urn:microsoft.com/office/officeart/2005/8/layout/hierarchy1"/>
    <dgm:cxn modelId="{36CA77BB-B8FD-40D0-90AC-64770075F643}" type="presParOf" srcId="{53686FFF-0AD7-4441-9B88-A3257DE16BD7}" destId="{E3A4967E-047E-4428-B3FC-50C470BBC51E}" srcOrd="5" destOrd="0" presId="urn:microsoft.com/office/officeart/2005/8/layout/hierarchy1"/>
    <dgm:cxn modelId="{EB7CD7B9-D7FA-4D74-B6EC-F80E6BC072D4}" type="presParOf" srcId="{E3A4967E-047E-4428-B3FC-50C470BBC51E}" destId="{A092DCFF-ABC0-4D99-A2F9-87BC79E3DC51}" srcOrd="0" destOrd="0" presId="urn:microsoft.com/office/officeart/2005/8/layout/hierarchy1"/>
    <dgm:cxn modelId="{D1CEBB99-D832-490A-9E9A-C98DD14CD934}" type="presParOf" srcId="{A092DCFF-ABC0-4D99-A2F9-87BC79E3DC51}" destId="{CB612A2B-9F51-48B2-88F6-422DE89AF10D}" srcOrd="0" destOrd="0" presId="urn:microsoft.com/office/officeart/2005/8/layout/hierarchy1"/>
    <dgm:cxn modelId="{F7BC2BA9-32BE-45D6-8176-AD189D5C046C}" type="presParOf" srcId="{A092DCFF-ABC0-4D99-A2F9-87BC79E3DC51}" destId="{54CBBFCE-7C5A-4064-95FD-F93C54058A6D}" srcOrd="1" destOrd="0" presId="urn:microsoft.com/office/officeart/2005/8/layout/hierarchy1"/>
    <dgm:cxn modelId="{E0503D4D-C2EF-4588-9444-49B77332890C}" type="presParOf" srcId="{E3A4967E-047E-4428-B3FC-50C470BBC51E}" destId="{15EA13AD-4B94-4DAE-8586-5AD5DD4CD095}" srcOrd="1" destOrd="0" presId="urn:microsoft.com/office/officeart/2005/8/layout/hierarchy1"/>
  </dgm:cxnLst>
  <dgm:bg>
    <a:solidFill>
      <a:srgbClr val="92D05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07F60-E73A-4118-B384-0DAC5FB74A6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2280C4-EEFC-489E-BC21-5E4DE5708A4F}">
      <dgm:prSet phldrT="[Text]"/>
      <dgm:spPr/>
      <dgm:t>
        <a:bodyPr/>
        <a:lstStyle/>
        <a:p>
          <a:r>
            <a:rPr lang="en-US" dirty="0" smtClean="0"/>
            <a:t>Vitamins</a:t>
          </a:r>
          <a:endParaRPr lang="en-US" dirty="0"/>
        </a:p>
      </dgm:t>
    </dgm:pt>
    <dgm:pt modelId="{FF18BE27-0B78-448B-AA12-8F51EA95CEDF}" type="parTrans" cxnId="{075405AC-92B9-4BDF-8BA8-E73D01BBF136}">
      <dgm:prSet/>
      <dgm:spPr/>
      <dgm:t>
        <a:bodyPr/>
        <a:lstStyle/>
        <a:p>
          <a:endParaRPr lang="en-US"/>
        </a:p>
      </dgm:t>
    </dgm:pt>
    <dgm:pt modelId="{6CCE7C7D-D4C1-48D1-B73A-5EE2C964D518}" type="sibTrans" cxnId="{075405AC-92B9-4BDF-8BA8-E73D01BBF136}">
      <dgm:prSet/>
      <dgm:spPr/>
      <dgm:t>
        <a:bodyPr/>
        <a:lstStyle/>
        <a:p>
          <a:endParaRPr lang="en-US"/>
        </a:p>
      </dgm:t>
    </dgm:pt>
    <dgm:pt modelId="{678AF396-77CC-46F8-9EE4-79AE2A5D7E04}">
      <dgm:prSet phldrT="[Text]"/>
      <dgm:spPr/>
      <dgm:t>
        <a:bodyPr/>
        <a:lstStyle/>
        <a:p>
          <a:r>
            <a:rPr lang="en-US" dirty="0" smtClean="0"/>
            <a:t>Vitamin C </a:t>
          </a:r>
          <a:endParaRPr lang="en-US" dirty="0"/>
        </a:p>
      </dgm:t>
    </dgm:pt>
    <dgm:pt modelId="{4239525A-1B23-48B3-B2AC-2A8D1667C847}" type="parTrans" cxnId="{88328D56-0D59-4F55-B5DD-32CCB23AD81A}">
      <dgm:prSet/>
      <dgm:spPr/>
      <dgm:t>
        <a:bodyPr/>
        <a:lstStyle/>
        <a:p>
          <a:endParaRPr lang="en-US"/>
        </a:p>
      </dgm:t>
    </dgm:pt>
    <dgm:pt modelId="{4DA84F2B-D8F1-4798-8E32-370B7BF5C974}" type="sibTrans" cxnId="{88328D56-0D59-4F55-B5DD-32CCB23AD81A}">
      <dgm:prSet/>
      <dgm:spPr/>
      <dgm:t>
        <a:bodyPr/>
        <a:lstStyle/>
        <a:p>
          <a:endParaRPr lang="en-US"/>
        </a:p>
      </dgm:t>
    </dgm:pt>
    <dgm:pt modelId="{889846E3-D2F2-4D5D-842B-0BBB9B83255B}">
      <dgm:prSet phldrT="[Text]"/>
      <dgm:spPr/>
      <dgm:t>
        <a:bodyPr/>
        <a:lstStyle/>
        <a:p>
          <a:r>
            <a:rPr lang="en-US" dirty="0" smtClean="0"/>
            <a:t>Minerals</a:t>
          </a:r>
          <a:endParaRPr lang="en-US" dirty="0"/>
        </a:p>
      </dgm:t>
    </dgm:pt>
    <dgm:pt modelId="{3B0F92F0-B4F7-48D5-9EC6-5C6C0C85EAC8}" type="parTrans" cxnId="{48E2293C-9E4E-4B1F-908E-C6EF39548E4E}">
      <dgm:prSet/>
      <dgm:spPr/>
      <dgm:t>
        <a:bodyPr/>
        <a:lstStyle/>
        <a:p>
          <a:endParaRPr lang="en-US"/>
        </a:p>
      </dgm:t>
    </dgm:pt>
    <dgm:pt modelId="{6929F4A5-6674-44B2-B4DD-857A9291ECD4}" type="sibTrans" cxnId="{48E2293C-9E4E-4B1F-908E-C6EF39548E4E}">
      <dgm:prSet/>
      <dgm:spPr/>
      <dgm:t>
        <a:bodyPr/>
        <a:lstStyle/>
        <a:p>
          <a:endParaRPr lang="en-US"/>
        </a:p>
      </dgm:t>
    </dgm:pt>
    <dgm:pt modelId="{FA89E7D8-A061-4063-A4E3-BBF93926B0AB}">
      <dgm:prSet phldrT="[Text]"/>
      <dgm:spPr/>
      <dgm:t>
        <a:bodyPr/>
        <a:lstStyle/>
        <a:p>
          <a:r>
            <a:rPr lang="en-US" dirty="0" smtClean="0"/>
            <a:t>Potassium</a:t>
          </a:r>
          <a:endParaRPr lang="en-US" dirty="0"/>
        </a:p>
      </dgm:t>
    </dgm:pt>
    <dgm:pt modelId="{B98BD4D9-524C-4E46-9672-C5AD683FEF2B}" type="parTrans" cxnId="{C9715324-65CB-400F-99EE-05568E79294C}">
      <dgm:prSet/>
      <dgm:spPr/>
      <dgm:t>
        <a:bodyPr/>
        <a:lstStyle/>
        <a:p>
          <a:endParaRPr lang="en-US"/>
        </a:p>
      </dgm:t>
    </dgm:pt>
    <dgm:pt modelId="{A60A460C-8D38-4D0E-B0AD-CD8A38D6D0EF}" type="sibTrans" cxnId="{C9715324-65CB-400F-99EE-05568E79294C}">
      <dgm:prSet/>
      <dgm:spPr/>
      <dgm:t>
        <a:bodyPr/>
        <a:lstStyle/>
        <a:p>
          <a:endParaRPr lang="en-US"/>
        </a:p>
      </dgm:t>
    </dgm:pt>
    <dgm:pt modelId="{39498613-45E8-4078-B783-97EBE25E1283}">
      <dgm:prSet phldrT="[Text]"/>
      <dgm:spPr/>
      <dgm:t>
        <a:bodyPr/>
        <a:lstStyle/>
        <a:p>
          <a:r>
            <a:rPr lang="en-US" dirty="0" smtClean="0"/>
            <a:t>Phytochemicals</a:t>
          </a:r>
          <a:endParaRPr lang="en-US" dirty="0"/>
        </a:p>
      </dgm:t>
    </dgm:pt>
    <dgm:pt modelId="{25BD342B-D493-4E19-9766-2E84F2024601}" type="parTrans" cxnId="{40261B1F-B923-48B4-AE09-91386ED6DA14}">
      <dgm:prSet/>
      <dgm:spPr/>
      <dgm:t>
        <a:bodyPr/>
        <a:lstStyle/>
        <a:p>
          <a:endParaRPr lang="en-US"/>
        </a:p>
      </dgm:t>
    </dgm:pt>
    <dgm:pt modelId="{64FFF270-632B-4E84-82FA-1D3386257DB5}" type="sibTrans" cxnId="{40261B1F-B923-48B4-AE09-91386ED6DA14}">
      <dgm:prSet/>
      <dgm:spPr/>
      <dgm:t>
        <a:bodyPr/>
        <a:lstStyle/>
        <a:p>
          <a:endParaRPr lang="en-US"/>
        </a:p>
      </dgm:t>
    </dgm:pt>
    <dgm:pt modelId="{B2E08648-67AD-4903-AC5A-9DC1DA1F74B6}">
      <dgm:prSet phldrT="[Text]"/>
      <dgm:spPr/>
      <dgm:t>
        <a:bodyPr/>
        <a:lstStyle/>
        <a:p>
          <a:r>
            <a:rPr lang="en-US" dirty="0" err="1" smtClean="0"/>
            <a:t>Phenolics</a:t>
          </a:r>
          <a:r>
            <a:rPr lang="en-US" dirty="0" smtClean="0"/>
            <a:t> </a:t>
          </a:r>
          <a:endParaRPr lang="en-US" dirty="0"/>
        </a:p>
      </dgm:t>
    </dgm:pt>
    <dgm:pt modelId="{24A5949E-0A63-467E-9F8A-0F2497BB3A54}" type="parTrans" cxnId="{A1335A36-6FDE-41C5-B39B-C734E7E180A8}">
      <dgm:prSet/>
      <dgm:spPr/>
      <dgm:t>
        <a:bodyPr/>
        <a:lstStyle/>
        <a:p>
          <a:endParaRPr lang="en-US"/>
        </a:p>
      </dgm:t>
    </dgm:pt>
    <dgm:pt modelId="{A6DD2D94-43A8-4B7D-A873-A141E1266204}" type="sibTrans" cxnId="{A1335A36-6FDE-41C5-B39B-C734E7E180A8}">
      <dgm:prSet/>
      <dgm:spPr/>
      <dgm:t>
        <a:bodyPr/>
        <a:lstStyle/>
        <a:p>
          <a:endParaRPr lang="en-US"/>
        </a:p>
      </dgm:t>
    </dgm:pt>
    <dgm:pt modelId="{45CB52DF-88A8-4FF7-939B-BC12B79A4E30}">
      <dgm:prSet/>
      <dgm:spPr/>
      <dgm:t>
        <a:bodyPr/>
        <a:lstStyle/>
        <a:p>
          <a:r>
            <a:rPr lang="en-US" dirty="0" smtClean="0"/>
            <a:t>Vitamin B6</a:t>
          </a:r>
          <a:endParaRPr lang="en-US" dirty="0"/>
        </a:p>
      </dgm:t>
    </dgm:pt>
    <dgm:pt modelId="{72EBC69E-4A01-44EB-BCF1-B3A1383AA447}" type="parTrans" cxnId="{78CF1D92-DD27-489B-807E-3F109C9A8D3A}">
      <dgm:prSet/>
      <dgm:spPr/>
      <dgm:t>
        <a:bodyPr/>
        <a:lstStyle/>
        <a:p>
          <a:endParaRPr lang="en-US"/>
        </a:p>
      </dgm:t>
    </dgm:pt>
    <dgm:pt modelId="{BAAED3CC-6895-494C-A536-58F1FF329758}" type="sibTrans" cxnId="{78CF1D92-DD27-489B-807E-3F109C9A8D3A}">
      <dgm:prSet/>
      <dgm:spPr/>
      <dgm:t>
        <a:bodyPr/>
        <a:lstStyle/>
        <a:p>
          <a:endParaRPr lang="en-US"/>
        </a:p>
      </dgm:t>
    </dgm:pt>
    <dgm:pt modelId="{A858E1AC-8492-4E8E-9F8C-12AC6F8B4350}">
      <dgm:prSet/>
      <dgm:spPr/>
      <dgm:t>
        <a:bodyPr/>
        <a:lstStyle/>
        <a:p>
          <a:r>
            <a:rPr lang="en-US" dirty="0" smtClean="0"/>
            <a:t>Folate</a:t>
          </a:r>
          <a:endParaRPr lang="en-US" dirty="0"/>
        </a:p>
      </dgm:t>
    </dgm:pt>
    <dgm:pt modelId="{84879FFD-FB29-437B-BDF8-7FBFD6258870}" type="parTrans" cxnId="{0DC598AA-4BCE-4C75-8242-33642328CCCB}">
      <dgm:prSet/>
      <dgm:spPr/>
      <dgm:t>
        <a:bodyPr/>
        <a:lstStyle/>
        <a:p>
          <a:endParaRPr lang="en-US"/>
        </a:p>
      </dgm:t>
    </dgm:pt>
    <dgm:pt modelId="{A6C24B2A-4281-4749-92E4-26D8D0A54B45}" type="sibTrans" cxnId="{0DC598AA-4BCE-4C75-8242-33642328CCCB}">
      <dgm:prSet/>
      <dgm:spPr/>
      <dgm:t>
        <a:bodyPr/>
        <a:lstStyle/>
        <a:p>
          <a:endParaRPr lang="en-US"/>
        </a:p>
      </dgm:t>
    </dgm:pt>
    <dgm:pt modelId="{39E9BCB7-EB38-4881-80C3-4B7834A7C1CA}">
      <dgm:prSet/>
      <dgm:spPr/>
      <dgm:t>
        <a:bodyPr/>
        <a:lstStyle/>
        <a:p>
          <a:r>
            <a:rPr lang="en-US" dirty="0" smtClean="0"/>
            <a:t>Sodium</a:t>
          </a:r>
          <a:endParaRPr lang="en-US" dirty="0"/>
        </a:p>
      </dgm:t>
    </dgm:pt>
    <dgm:pt modelId="{2F7E9F08-C602-4CF5-AC26-A26F05954449}" type="parTrans" cxnId="{BCB80D05-5D8B-4C15-9345-E2B7C6AE7CEE}">
      <dgm:prSet/>
      <dgm:spPr/>
      <dgm:t>
        <a:bodyPr/>
        <a:lstStyle/>
        <a:p>
          <a:endParaRPr lang="en-US"/>
        </a:p>
      </dgm:t>
    </dgm:pt>
    <dgm:pt modelId="{FB605102-9516-4E5A-BA90-1B6A37C46D0C}" type="sibTrans" cxnId="{BCB80D05-5D8B-4C15-9345-E2B7C6AE7CEE}">
      <dgm:prSet/>
      <dgm:spPr/>
      <dgm:t>
        <a:bodyPr/>
        <a:lstStyle/>
        <a:p>
          <a:endParaRPr lang="en-US"/>
        </a:p>
      </dgm:t>
    </dgm:pt>
    <dgm:pt modelId="{E39D24FF-7304-44A5-8CFB-133818BADA1D}">
      <dgm:prSet/>
      <dgm:spPr/>
      <dgm:t>
        <a:bodyPr/>
        <a:lstStyle/>
        <a:p>
          <a:r>
            <a:rPr lang="en-US" dirty="0" smtClean="0"/>
            <a:t>Magnesium</a:t>
          </a:r>
          <a:endParaRPr lang="en-US" dirty="0"/>
        </a:p>
      </dgm:t>
    </dgm:pt>
    <dgm:pt modelId="{0D69E0C8-F533-4A74-86DE-0A000325BBF1}" type="parTrans" cxnId="{03809CF8-CEC5-4618-BFCC-8E0DD7D0A8BC}">
      <dgm:prSet/>
      <dgm:spPr/>
      <dgm:t>
        <a:bodyPr/>
        <a:lstStyle/>
        <a:p>
          <a:endParaRPr lang="en-US"/>
        </a:p>
      </dgm:t>
    </dgm:pt>
    <dgm:pt modelId="{BE272A5F-35AE-40A4-A6B6-0150247CAB86}" type="sibTrans" cxnId="{03809CF8-CEC5-4618-BFCC-8E0DD7D0A8BC}">
      <dgm:prSet/>
      <dgm:spPr/>
      <dgm:t>
        <a:bodyPr/>
        <a:lstStyle/>
        <a:p>
          <a:endParaRPr lang="en-US"/>
        </a:p>
      </dgm:t>
    </dgm:pt>
    <dgm:pt modelId="{9E34D1A3-3F1E-4ACE-BA0A-72495AD74008}">
      <dgm:prSet/>
      <dgm:spPr/>
      <dgm:t>
        <a:bodyPr/>
        <a:lstStyle/>
        <a:p>
          <a:r>
            <a:rPr lang="en-US" dirty="0" smtClean="0"/>
            <a:t>Anthocyanins</a:t>
          </a:r>
          <a:endParaRPr lang="en-US" dirty="0"/>
        </a:p>
      </dgm:t>
    </dgm:pt>
    <dgm:pt modelId="{0F237C33-9C9B-42BF-9460-4142741E85DA}" type="parTrans" cxnId="{3FFC094E-D7CE-40F9-8864-3CA66DA9B02E}">
      <dgm:prSet/>
      <dgm:spPr/>
      <dgm:t>
        <a:bodyPr/>
        <a:lstStyle/>
        <a:p>
          <a:endParaRPr lang="en-US"/>
        </a:p>
      </dgm:t>
    </dgm:pt>
    <dgm:pt modelId="{C6F43A4F-4CA0-4998-A3DF-C901BC766176}" type="sibTrans" cxnId="{3FFC094E-D7CE-40F9-8864-3CA66DA9B02E}">
      <dgm:prSet/>
      <dgm:spPr/>
      <dgm:t>
        <a:bodyPr/>
        <a:lstStyle/>
        <a:p>
          <a:endParaRPr lang="en-US"/>
        </a:p>
      </dgm:t>
    </dgm:pt>
    <dgm:pt modelId="{954ECA00-02E8-4658-8473-1547D41167EB}">
      <dgm:prSet/>
      <dgm:spPr/>
      <dgm:t>
        <a:bodyPr/>
        <a:lstStyle/>
        <a:p>
          <a:r>
            <a:rPr lang="en-US" dirty="0" smtClean="0"/>
            <a:t>Carotenoids</a:t>
          </a:r>
          <a:endParaRPr lang="en-US" dirty="0"/>
        </a:p>
      </dgm:t>
    </dgm:pt>
    <dgm:pt modelId="{06D6BB21-DFCA-47AE-83EF-22C22237288F}" type="parTrans" cxnId="{17487BC3-125A-487B-9E7A-ED6408927D7B}">
      <dgm:prSet/>
      <dgm:spPr/>
      <dgm:t>
        <a:bodyPr/>
        <a:lstStyle/>
        <a:p>
          <a:endParaRPr lang="en-US"/>
        </a:p>
      </dgm:t>
    </dgm:pt>
    <dgm:pt modelId="{114316BB-5207-4BC1-A6B2-3F0FC060CC91}" type="sibTrans" cxnId="{17487BC3-125A-487B-9E7A-ED6408927D7B}">
      <dgm:prSet/>
      <dgm:spPr/>
      <dgm:t>
        <a:bodyPr/>
        <a:lstStyle/>
        <a:p>
          <a:endParaRPr lang="en-US"/>
        </a:p>
      </dgm:t>
    </dgm:pt>
    <dgm:pt modelId="{3BDF3A8F-49FC-45D0-A916-FA2138C65804}">
      <dgm:prSet/>
      <dgm:spPr/>
      <dgm:t>
        <a:bodyPr/>
        <a:lstStyle/>
        <a:p>
          <a:r>
            <a:rPr lang="en-US" dirty="0" smtClean="0"/>
            <a:t>Kukoamines</a:t>
          </a:r>
          <a:endParaRPr lang="en-US" dirty="0"/>
        </a:p>
      </dgm:t>
    </dgm:pt>
    <dgm:pt modelId="{681F66FE-6DBF-46FE-A3DA-6F3CC1DFC199}" type="parTrans" cxnId="{B3341309-B858-4C1E-AA62-E4F5C9596210}">
      <dgm:prSet/>
      <dgm:spPr/>
      <dgm:t>
        <a:bodyPr/>
        <a:lstStyle/>
        <a:p>
          <a:endParaRPr lang="en-US"/>
        </a:p>
      </dgm:t>
    </dgm:pt>
    <dgm:pt modelId="{298C90CC-206F-4060-B338-110CEE707628}" type="sibTrans" cxnId="{B3341309-B858-4C1E-AA62-E4F5C9596210}">
      <dgm:prSet/>
      <dgm:spPr/>
      <dgm:t>
        <a:bodyPr/>
        <a:lstStyle/>
        <a:p>
          <a:endParaRPr lang="en-US"/>
        </a:p>
      </dgm:t>
    </dgm:pt>
    <dgm:pt modelId="{68A4D9D2-6785-44CC-AB6D-ECC10E52B54C}">
      <dgm:prSet/>
      <dgm:spPr/>
      <dgm:t>
        <a:bodyPr/>
        <a:lstStyle/>
        <a:p>
          <a:r>
            <a:rPr lang="en-US" dirty="0" smtClean="0"/>
            <a:t>Quercetin</a:t>
          </a:r>
          <a:endParaRPr lang="en-US" dirty="0"/>
        </a:p>
      </dgm:t>
    </dgm:pt>
    <dgm:pt modelId="{AE6A809A-8EA0-4EF0-9FC9-E73FD0E4943F}" type="parTrans" cxnId="{0438D444-84B5-45D2-B79E-9FEEBF6EB8E2}">
      <dgm:prSet/>
      <dgm:spPr/>
      <dgm:t>
        <a:bodyPr/>
        <a:lstStyle/>
        <a:p>
          <a:endParaRPr lang="en-US"/>
        </a:p>
      </dgm:t>
    </dgm:pt>
    <dgm:pt modelId="{5D414655-9610-413E-AB15-265EB1C883CE}" type="sibTrans" cxnId="{0438D444-84B5-45D2-B79E-9FEEBF6EB8E2}">
      <dgm:prSet/>
      <dgm:spPr/>
      <dgm:t>
        <a:bodyPr/>
        <a:lstStyle/>
        <a:p>
          <a:endParaRPr lang="en-US"/>
        </a:p>
      </dgm:t>
    </dgm:pt>
    <dgm:pt modelId="{DD9B7495-700A-457A-A6B8-1A4879D57FC4}" type="pres">
      <dgm:prSet presAssocID="{10407F60-E73A-4118-B384-0DAC5FB74A66}" presName="Name0" presStyleCnt="0">
        <dgm:presLayoutVars>
          <dgm:dir/>
          <dgm:resizeHandles val="exact"/>
        </dgm:presLayoutVars>
      </dgm:prSet>
      <dgm:spPr/>
      <dgm:t>
        <a:bodyPr/>
        <a:lstStyle/>
        <a:p>
          <a:endParaRPr lang="en-US"/>
        </a:p>
      </dgm:t>
    </dgm:pt>
    <dgm:pt modelId="{0FF4E354-9E5C-4AE4-9026-E51CBBCF5F48}" type="pres">
      <dgm:prSet presAssocID="{1C2280C4-EEFC-489E-BC21-5E4DE5708A4F}" presName="node" presStyleLbl="node1" presStyleIdx="0" presStyleCnt="3">
        <dgm:presLayoutVars>
          <dgm:bulletEnabled val="1"/>
        </dgm:presLayoutVars>
      </dgm:prSet>
      <dgm:spPr/>
      <dgm:t>
        <a:bodyPr/>
        <a:lstStyle/>
        <a:p>
          <a:endParaRPr lang="en-US"/>
        </a:p>
      </dgm:t>
    </dgm:pt>
    <dgm:pt modelId="{DFC61637-5E52-43C1-8511-0A766CE6D61A}" type="pres">
      <dgm:prSet presAssocID="{6CCE7C7D-D4C1-48D1-B73A-5EE2C964D518}" presName="sibTrans" presStyleCnt="0"/>
      <dgm:spPr/>
    </dgm:pt>
    <dgm:pt modelId="{6AF5C7EE-B7CE-4241-9BB1-16E26519E263}" type="pres">
      <dgm:prSet presAssocID="{889846E3-D2F2-4D5D-842B-0BBB9B83255B}" presName="node" presStyleLbl="node1" presStyleIdx="1" presStyleCnt="3">
        <dgm:presLayoutVars>
          <dgm:bulletEnabled val="1"/>
        </dgm:presLayoutVars>
      </dgm:prSet>
      <dgm:spPr/>
      <dgm:t>
        <a:bodyPr/>
        <a:lstStyle/>
        <a:p>
          <a:endParaRPr lang="en-US"/>
        </a:p>
      </dgm:t>
    </dgm:pt>
    <dgm:pt modelId="{7A19C200-972D-439C-9333-043854A60C5C}" type="pres">
      <dgm:prSet presAssocID="{6929F4A5-6674-44B2-B4DD-857A9291ECD4}" presName="sibTrans" presStyleCnt="0"/>
      <dgm:spPr/>
    </dgm:pt>
    <dgm:pt modelId="{50AF67C8-59EE-4EAD-A4FF-753934AC7038}" type="pres">
      <dgm:prSet presAssocID="{39498613-45E8-4078-B783-97EBE25E1283}" presName="node" presStyleLbl="node1" presStyleIdx="2" presStyleCnt="3">
        <dgm:presLayoutVars>
          <dgm:bulletEnabled val="1"/>
        </dgm:presLayoutVars>
      </dgm:prSet>
      <dgm:spPr/>
      <dgm:t>
        <a:bodyPr/>
        <a:lstStyle/>
        <a:p>
          <a:endParaRPr lang="en-US"/>
        </a:p>
      </dgm:t>
    </dgm:pt>
  </dgm:ptLst>
  <dgm:cxnLst>
    <dgm:cxn modelId="{48E2293C-9E4E-4B1F-908E-C6EF39548E4E}" srcId="{10407F60-E73A-4118-B384-0DAC5FB74A66}" destId="{889846E3-D2F2-4D5D-842B-0BBB9B83255B}" srcOrd="1" destOrd="0" parTransId="{3B0F92F0-B4F7-48D5-9EC6-5C6C0C85EAC8}" sibTransId="{6929F4A5-6674-44B2-B4DD-857A9291ECD4}"/>
    <dgm:cxn modelId="{B3341309-B858-4C1E-AA62-E4F5C9596210}" srcId="{39498613-45E8-4078-B783-97EBE25E1283}" destId="{3BDF3A8F-49FC-45D0-A916-FA2138C65804}" srcOrd="3" destOrd="0" parTransId="{681F66FE-6DBF-46FE-A3DA-6F3CC1DFC199}" sibTransId="{298C90CC-206F-4060-B338-110CEE707628}"/>
    <dgm:cxn modelId="{17487BC3-125A-487B-9E7A-ED6408927D7B}" srcId="{39498613-45E8-4078-B783-97EBE25E1283}" destId="{954ECA00-02E8-4658-8473-1547D41167EB}" srcOrd="2" destOrd="0" parTransId="{06D6BB21-DFCA-47AE-83EF-22C22237288F}" sibTransId="{114316BB-5207-4BC1-A6B2-3F0FC060CC91}"/>
    <dgm:cxn modelId="{A66BB061-DBA6-4528-9B47-CCE72B6B54F2}" type="presOf" srcId="{954ECA00-02E8-4658-8473-1547D41167EB}" destId="{50AF67C8-59EE-4EAD-A4FF-753934AC7038}" srcOrd="0" destOrd="3" presId="urn:microsoft.com/office/officeart/2005/8/layout/hList6"/>
    <dgm:cxn modelId="{9AAF3845-7007-44F1-AD25-80A5EB7F6CEC}" type="presOf" srcId="{E39D24FF-7304-44A5-8CFB-133818BADA1D}" destId="{6AF5C7EE-B7CE-4241-9BB1-16E26519E263}" srcOrd="0" destOrd="3" presId="urn:microsoft.com/office/officeart/2005/8/layout/hList6"/>
    <dgm:cxn modelId="{CCA9CA8C-E74B-4EAA-BB20-552AFC22077C}" type="presOf" srcId="{889846E3-D2F2-4D5D-842B-0BBB9B83255B}" destId="{6AF5C7EE-B7CE-4241-9BB1-16E26519E263}" srcOrd="0" destOrd="0" presId="urn:microsoft.com/office/officeart/2005/8/layout/hList6"/>
    <dgm:cxn modelId="{502069CB-9A9B-44FF-9A41-A8EDD2D41840}" type="presOf" srcId="{678AF396-77CC-46F8-9EE4-79AE2A5D7E04}" destId="{0FF4E354-9E5C-4AE4-9026-E51CBBCF5F48}" srcOrd="0" destOrd="1" presId="urn:microsoft.com/office/officeart/2005/8/layout/hList6"/>
    <dgm:cxn modelId="{FA8D8641-9F99-41B5-9B49-C26749B643C2}" type="presOf" srcId="{39498613-45E8-4078-B783-97EBE25E1283}" destId="{50AF67C8-59EE-4EAD-A4FF-753934AC7038}" srcOrd="0" destOrd="0" presId="urn:microsoft.com/office/officeart/2005/8/layout/hList6"/>
    <dgm:cxn modelId="{028DEFD0-78B5-407C-9AFC-52666B7C5E67}" type="presOf" srcId="{10407F60-E73A-4118-B384-0DAC5FB74A66}" destId="{DD9B7495-700A-457A-A6B8-1A4879D57FC4}" srcOrd="0" destOrd="0" presId="urn:microsoft.com/office/officeart/2005/8/layout/hList6"/>
    <dgm:cxn modelId="{BCB80D05-5D8B-4C15-9345-E2B7C6AE7CEE}" srcId="{889846E3-D2F2-4D5D-842B-0BBB9B83255B}" destId="{39E9BCB7-EB38-4881-80C3-4B7834A7C1CA}" srcOrd="1" destOrd="0" parTransId="{2F7E9F08-C602-4CF5-AC26-A26F05954449}" sibTransId="{FB605102-9516-4E5A-BA90-1B6A37C46D0C}"/>
    <dgm:cxn modelId="{0DC598AA-4BCE-4C75-8242-33642328CCCB}" srcId="{1C2280C4-EEFC-489E-BC21-5E4DE5708A4F}" destId="{A858E1AC-8492-4E8E-9F8C-12AC6F8B4350}" srcOrd="2" destOrd="0" parTransId="{84879FFD-FB29-437B-BDF8-7FBFD6258870}" sibTransId="{A6C24B2A-4281-4749-92E4-26D8D0A54B45}"/>
    <dgm:cxn modelId="{78CF1D92-DD27-489B-807E-3F109C9A8D3A}" srcId="{1C2280C4-EEFC-489E-BC21-5E4DE5708A4F}" destId="{45CB52DF-88A8-4FF7-939B-BC12B79A4E30}" srcOrd="1" destOrd="0" parTransId="{72EBC69E-4A01-44EB-BCF1-B3A1383AA447}" sibTransId="{BAAED3CC-6895-494C-A536-58F1FF329758}"/>
    <dgm:cxn modelId="{7D321ED7-EB98-4F92-965A-81E728CAE734}" type="presOf" srcId="{FA89E7D8-A061-4063-A4E3-BBF93926B0AB}" destId="{6AF5C7EE-B7CE-4241-9BB1-16E26519E263}" srcOrd="0" destOrd="1" presId="urn:microsoft.com/office/officeart/2005/8/layout/hList6"/>
    <dgm:cxn modelId="{F4A6B495-81B7-4FA0-B7AB-6201D4C586D9}" type="presOf" srcId="{B2E08648-67AD-4903-AC5A-9DC1DA1F74B6}" destId="{50AF67C8-59EE-4EAD-A4FF-753934AC7038}" srcOrd="0" destOrd="1" presId="urn:microsoft.com/office/officeart/2005/8/layout/hList6"/>
    <dgm:cxn modelId="{BF08FA34-8638-477E-B582-84CDD671F200}" type="presOf" srcId="{45CB52DF-88A8-4FF7-939B-BC12B79A4E30}" destId="{0FF4E354-9E5C-4AE4-9026-E51CBBCF5F48}" srcOrd="0" destOrd="2" presId="urn:microsoft.com/office/officeart/2005/8/layout/hList6"/>
    <dgm:cxn modelId="{EA7A3ADC-34B4-490D-8609-0A4263194B97}" type="presOf" srcId="{A858E1AC-8492-4E8E-9F8C-12AC6F8B4350}" destId="{0FF4E354-9E5C-4AE4-9026-E51CBBCF5F48}" srcOrd="0" destOrd="3" presId="urn:microsoft.com/office/officeart/2005/8/layout/hList6"/>
    <dgm:cxn modelId="{AD2BE3D0-8A14-4B07-8778-B35EC5719489}" type="presOf" srcId="{3BDF3A8F-49FC-45D0-A916-FA2138C65804}" destId="{50AF67C8-59EE-4EAD-A4FF-753934AC7038}" srcOrd="0" destOrd="4" presId="urn:microsoft.com/office/officeart/2005/8/layout/hList6"/>
    <dgm:cxn modelId="{04BFB4E3-8645-46B5-8D49-5F2848F7E829}" type="presOf" srcId="{1C2280C4-EEFC-489E-BC21-5E4DE5708A4F}" destId="{0FF4E354-9E5C-4AE4-9026-E51CBBCF5F48}" srcOrd="0" destOrd="0" presId="urn:microsoft.com/office/officeart/2005/8/layout/hList6"/>
    <dgm:cxn modelId="{3FFC094E-D7CE-40F9-8864-3CA66DA9B02E}" srcId="{39498613-45E8-4078-B783-97EBE25E1283}" destId="{9E34D1A3-3F1E-4ACE-BA0A-72495AD74008}" srcOrd="1" destOrd="0" parTransId="{0F237C33-9C9B-42BF-9460-4142741E85DA}" sibTransId="{C6F43A4F-4CA0-4998-A3DF-C901BC766176}"/>
    <dgm:cxn modelId="{40261B1F-B923-48B4-AE09-91386ED6DA14}" srcId="{10407F60-E73A-4118-B384-0DAC5FB74A66}" destId="{39498613-45E8-4078-B783-97EBE25E1283}" srcOrd="2" destOrd="0" parTransId="{25BD342B-D493-4E19-9766-2E84F2024601}" sibTransId="{64FFF270-632B-4E84-82FA-1D3386257DB5}"/>
    <dgm:cxn modelId="{D551E101-63E5-465F-9901-EDEBCFEADCE1}" type="presOf" srcId="{39E9BCB7-EB38-4881-80C3-4B7834A7C1CA}" destId="{6AF5C7EE-B7CE-4241-9BB1-16E26519E263}" srcOrd="0" destOrd="2" presId="urn:microsoft.com/office/officeart/2005/8/layout/hList6"/>
    <dgm:cxn modelId="{075405AC-92B9-4BDF-8BA8-E73D01BBF136}" srcId="{10407F60-E73A-4118-B384-0DAC5FB74A66}" destId="{1C2280C4-EEFC-489E-BC21-5E4DE5708A4F}" srcOrd="0" destOrd="0" parTransId="{FF18BE27-0B78-448B-AA12-8F51EA95CEDF}" sibTransId="{6CCE7C7D-D4C1-48D1-B73A-5EE2C964D518}"/>
    <dgm:cxn modelId="{C9715324-65CB-400F-99EE-05568E79294C}" srcId="{889846E3-D2F2-4D5D-842B-0BBB9B83255B}" destId="{FA89E7D8-A061-4063-A4E3-BBF93926B0AB}" srcOrd="0" destOrd="0" parTransId="{B98BD4D9-524C-4E46-9672-C5AD683FEF2B}" sibTransId="{A60A460C-8D38-4D0E-B0AD-CD8A38D6D0EF}"/>
    <dgm:cxn modelId="{A1D4A136-C806-44C4-AE7E-6C87B88B5F8E}" type="presOf" srcId="{9E34D1A3-3F1E-4ACE-BA0A-72495AD74008}" destId="{50AF67C8-59EE-4EAD-A4FF-753934AC7038}" srcOrd="0" destOrd="2" presId="urn:microsoft.com/office/officeart/2005/8/layout/hList6"/>
    <dgm:cxn modelId="{88328D56-0D59-4F55-B5DD-32CCB23AD81A}" srcId="{1C2280C4-EEFC-489E-BC21-5E4DE5708A4F}" destId="{678AF396-77CC-46F8-9EE4-79AE2A5D7E04}" srcOrd="0" destOrd="0" parTransId="{4239525A-1B23-48B3-B2AC-2A8D1667C847}" sibTransId="{4DA84F2B-D8F1-4798-8E32-370B7BF5C974}"/>
    <dgm:cxn modelId="{03809CF8-CEC5-4618-BFCC-8E0DD7D0A8BC}" srcId="{889846E3-D2F2-4D5D-842B-0BBB9B83255B}" destId="{E39D24FF-7304-44A5-8CFB-133818BADA1D}" srcOrd="2" destOrd="0" parTransId="{0D69E0C8-F533-4A74-86DE-0A000325BBF1}" sibTransId="{BE272A5F-35AE-40A4-A6B6-0150247CAB86}"/>
    <dgm:cxn modelId="{0DEC24F9-5D65-4E3C-8AA4-5A94103A24F6}" type="presOf" srcId="{68A4D9D2-6785-44CC-AB6D-ECC10E52B54C}" destId="{50AF67C8-59EE-4EAD-A4FF-753934AC7038}" srcOrd="0" destOrd="5" presId="urn:microsoft.com/office/officeart/2005/8/layout/hList6"/>
    <dgm:cxn modelId="{A1335A36-6FDE-41C5-B39B-C734E7E180A8}" srcId="{39498613-45E8-4078-B783-97EBE25E1283}" destId="{B2E08648-67AD-4903-AC5A-9DC1DA1F74B6}" srcOrd="0" destOrd="0" parTransId="{24A5949E-0A63-467E-9F8A-0F2497BB3A54}" sibTransId="{A6DD2D94-43A8-4B7D-A873-A141E1266204}"/>
    <dgm:cxn modelId="{0438D444-84B5-45D2-B79E-9FEEBF6EB8E2}" srcId="{39498613-45E8-4078-B783-97EBE25E1283}" destId="{68A4D9D2-6785-44CC-AB6D-ECC10E52B54C}" srcOrd="4" destOrd="0" parTransId="{AE6A809A-8EA0-4EF0-9FC9-E73FD0E4943F}" sibTransId="{5D414655-9610-413E-AB15-265EB1C883CE}"/>
    <dgm:cxn modelId="{64514368-D6CF-4799-AF15-F49AC915E707}" type="presParOf" srcId="{DD9B7495-700A-457A-A6B8-1A4879D57FC4}" destId="{0FF4E354-9E5C-4AE4-9026-E51CBBCF5F48}" srcOrd="0" destOrd="0" presId="urn:microsoft.com/office/officeart/2005/8/layout/hList6"/>
    <dgm:cxn modelId="{13811C4E-56F6-4C9C-A690-E694AC1D0713}" type="presParOf" srcId="{DD9B7495-700A-457A-A6B8-1A4879D57FC4}" destId="{DFC61637-5E52-43C1-8511-0A766CE6D61A}" srcOrd="1" destOrd="0" presId="urn:microsoft.com/office/officeart/2005/8/layout/hList6"/>
    <dgm:cxn modelId="{7458AD75-47AB-4B18-B468-7EEE6C33B923}" type="presParOf" srcId="{DD9B7495-700A-457A-A6B8-1A4879D57FC4}" destId="{6AF5C7EE-B7CE-4241-9BB1-16E26519E263}" srcOrd="2" destOrd="0" presId="urn:microsoft.com/office/officeart/2005/8/layout/hList6"/>
    <dgm:cxn modelId="{C2203B47-895F-4DE7-BE3F-2D242B13F37D}" type="presParOf" srcId="{DD9B7495-700A-457A-A6B8-1A4879D57FC4}" destId="{7A19C200-972D-439C-9333-043854A60C5C}" srcOrd="3" destOrd="0" presId="urn:microsoft.com/office/officeart/2005/8/layout/hList6"/>
    <dgm:cxn modelId="{8AD0F73B-D779-4989-9CA0-C564404760B4}" type="presParOf" srcId="{DD9B7495-700A-457A-A6B8-1A4879D57FC4}" destId="{50AF67C8-59EE-4EAD-A4FF-753934AC703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00AE36-C4A9-441E-989E-882ADC726609}" type="datetimeFigureOut">
              <a:rPr lang="en-US" smtClean="0"/>
              <a:t>3/17/2014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AA93F91-6CE6-41F1-A5BE-F06EBE9D207E}" type="slidenum">
              <a:rPr lang="en-US" smtClean="0"/>
              <a:t>‹#›</a:t>
            </a:fld>
            <a:endParaRPr lang="en-US"/>
          </a:p>
        </p:txBody>
      </p:sp>
    </p:spTree>
    <p:extLst>
      <p:ext uri="{BB962C8B-B14F-4D97-AF65-F5344CB8AC3E}">
        <p14:creationId xmlns:p14="http://schemas.microsoft.com/office/powerpoint/2010/main" val="358182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1</a:t>
            </a:fld>
            <a:endParaRPr lang="en-US"/>
          </a:p>
        </p:txBody>
      </p:sp>
    </p:spTree>
    <p:extLst>
      <p:ext uri="{BB962C8B-B14F-4D97-AF65-F5344CB8AC3E}">
        <p14:creationId xmlns:p14="http://schemas.microsoft.com/office/powerpoint/2010/main" val="337061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Potatoes make up just 3% of our daily calorie intake, based on data analyzed from the National Health and Nutrition Examination Survey (NHANES).</a:t>
            </a:r>
          </a:p>
          <a:p>
            <a:r>
              <a:rPr lang="en-US" dirty="0"/>
              <a:t>Calorie intake from white potatoes is surprisingly modest for adults and school-aged children, according to a new study released today at the Experimental Biology 2012 Annual Meeting. </a:t>
            </a:r>
          </a:p>
          <a:p>
            <a:endParaRPr lang="en-US" dirty="0"/>
          </a:p>
          <a:p>
            <a:r>
              <a:rPr lang="en-US" dirty="0"/>
              <a:t> </a:t>
            </a:r>
            <a:r>
              <a:rPr lang="en-US" dirty="0" smtClean="0"/>
              <a:t> </a:t>
            </a:r>
            <a:r>
              <a:rPr lang="en-US" dirty="0"/>
              <a:t>"School-aged children consumed, on average, only three percent or less of calories per day from all types of white potatoes, including baked, boiled, mashed, French fried and other mealtime preparation methods. And children consumed, on average, less than one percent of their daily caloric intake from white potatoes at school," said Dr. </a:t>
            </a:r>
            <a:r>
              <a:rPr lang="en-US" dirty="0" err="1"/>
              <a:t>Storey</a:t>
            </a:r>
            <a:r>
              <a:rPr lang="en-US" dirty="0"/>
              <a:t>. </a:t>
            </a:r>
          </a:p>
          <a:p>
            <a:endParaRPr lang="en-US" dirty="0"/>
          </a:p>
          <a:p>
            <a:r>
              <a:rPr lang="en-US" dirty="0"/>
              <a:t> "By the same token, adults also consume few calories from white potatoes and as people get older, they consume fewer total calories, as well as fewer calories from white potatoes. For example, adult males 19-30 years consume about 92 calories a day from white potatoes or about 3.3 percent of total calories; males 71+ consume 63 calories a day from white potatoes or about 3.3 percent of total calories consumed, on average. Similarly adult women 19+ years consumed, on average, 52 calories from white potatoes a day, which is a little less than three percent of their total calories. </a:t>
            </a:r>
          </a:p>
          <a:p>
            <a:endParaRPr lang="en-US" dirty="0" smtClean="0"/>
          </a:p>
        </p:txBody>
      </p:sp>
      <p:sp>
        <p:nvSpPr>
          <p:cNvPr id="4" name="Slide Number Placeholder 3"/>
          <p:cNvSpPr>
            <a:spLocks noGrp="1"/>
          </p:cNvSpPr>
          <p:nvPr>
            <p:ph type="sldNum" sz="quarter" idx="10"/>
          </p:nvPr>
        </p:nvSpPr>
        <p:spPr/>
        <p:txBody>
          <a:bodyPr/>
          <a:lstStyle/>
          <a:p>
            <a:fld id="{AAA93F91-6CE6-41F1-A5BE-F06EBE9D207E}" type="slidenum">
              <a:rPr lang="en-US" smtClean="0"/>
              <a:t>10</a:t>
            </a:fld>
            <a:endParaRPr lang="en-US"/>
          </a:p>
        </p:txBody>
      </p:sp>
    </p:spTree>
    <p:extLst>
      <p:ext uri="{BB962C8B-B14F-4D97-AF65-F5344CB8AC3E}">
        <p14:creationId xmlns:p14="http://schemas.microsoft.com/office/powerpoint/2010/main" val="262297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11</a:t>
            </a:fld>
            <a:endParaRPr lang="en-US"/>
          </a:p>
        </p:txBody>
      </p:sp>
    </p:spTree>
    <p:extLst>
      <p:ext uri="{BB962C8B-B14F-4D97-AF65-F5344CB8AC3E}">
        <p14:creationId xmlns:p14="http://schemas.microsoft.com/office/powerpoint/2010/main" val="70520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Carbohydrate </a:t>
            </a:r>
            <a:r>
              <a:rPr lang="en-US" dirty="0"/>
              <a:t>(stored in your muscles and liver as glycogen) is accompanied by a good bit of water. For every gram of glycogen stored, you store anywhere from 3-4 grams of water with </a:t>
            </a:r>
            <a:r>
              <a:rPr lang="en-US" dirty="0" smtClean="0"/>
              <a:t>it.</a:t>
            </a:r>
          </a:p>
          <a:p>
            <a:r>
              <a:rPr lang="en-US" dirty="0"/>
              <a:t>A well-nourished adult can store approximately 500 grams or 2000 kcal of carbohydrates. Of this, approximately 400 grams are stored as muscle glycogen, 90-110 grams as liver glycogen, and 25 grams circulate in the blood as glucose. </a:t>
            </a:r>
            <a:endParaRPr lang="en-US" dirty="0" smtClean="0"/>
          </a:p>
          <a:p>
            <a:r>
              <a:rPr lang="en-US" dirty="0" smtClean="0"/>
              <a:t>If you restrict carbohydrate, then your body starts using your glycogen stores and releases a significant amount of water, Then this is followed by breaking down muscle tissue and then fat stores.</a:t>
            </a:r>
          </a:p>
          <a:p>
            <a:endParaRPr lang="en-US" dirty="0"/>
          </a:p>
          <a:p>
            <a:r>
              <a:rPr lang="en-US" dirty="0" smtClean="0"/>
              <a:t>A low carb diet is high in fat, saturated fat, and cholesterol which is linked to development of heart disease.</a:t>
            </a:r>
          </a:p>
          <a:p>
            <a:endParaRPr lang="en-US" dirty="0"/>
          </a:p>
          <a:p>
            <a:r>
              <a:rPr lang="en-US" dirty="0" smtClean="0"/>
              <a:t>On a low carb diet, you will need to restrict your intake of fruits, vegetables, whole grains, and dairy foods, because they contain carbohydrate. Every time you eliminate a food group from your diet, you are also eliminating essential nutrients that your body needs. You cannot get all the nutrients by taking a vitamin or mineral supplement.</a:t>
            </a:r>
          </a:p>
          <a:p>
            <a:r>
              <a:rPr lang="en-US" dirty="0" smtClean="0"/>
              <a:t>Some of the side effects of a low carb diet include: headaches and dizziness and fatigue (because your glucose levels could be low), constipation because are eliminating foods high in fiber (fruits, vegetables, beans, whole grains).</a:t>
            </a:r>
            <a:endParaRPr lang="en-US" dirty="0"/>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12</a:t>
            </a:fld>
            <a:endParaRPr lang="en-US"/>
          </a:p>
        </p:txBody>
      </p:sp>
    </p:spTree>
    <p:extLst>
      <p:ext uri="{BB962C8B-B14F-4D97-AF65-F5344CB8AC3E}">
        <p14:creationId xmlns:p14="http://schemas.microsoft.com/office/powerpoint/2010/main" val="325896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13</a:t>
            </a:fld>
            <a:endParaRPr lang="en-US"/>
          </a:p>
        </p:txBody>
      </p:sp>
    </p:spTree>
    <p:extLst>
      <p:ext uri="{BB962C8B-B14F-4D97-AF65-F5344CB8AC3E}">
        <p14:creationId xmlns:p14="http://schemas.microsoft.com/office/powerpoint/2010/main" val="25554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696913"/>
            <a:ext cx="4956175" cy="2789237"/>
          </a:xfrm>
        </p:spPr>
      </p:sp>
      <p:sp>
        <p:nvSpPr>
          <p:cNvPr id="3" name="Notes Placeholder 2"/>
          <p:cNvSpPr>
            <a:spLocks noGrp="1"/>
          </p:cNvSpPr>
          <p:nvPr>
            <p:ph type="body" idx="1"/>
          </p:nvPr>
        </p:nvSpPr>
        <p:spPr>
          <a:xfrm>
            <a:off x="701040" y="3718560"/>
            <a:ext cx="5608320" cy="4880610"/>
          </a:xfrm>
        </p:spPr>
        <p:txBody>
          <a:bodyPr/>
          <a:lstStyle/>
          <a:p>
            <a:r>
              <a:rPr lang="en-US" dirty="0" smtClean="0"/>
              <a:t>USDA: Tomatoes, potatoes, most commonly consumed vegetables</a:t>
            </a:r>
          </a:p>
          <a:p>
            <a:endParaRPr lang="en-US" dirty="0" smtClean="0"/>
          </a:p>
          <a:p>
            <a:r>
              <a:rPr lang="en-US" dirty="0" smtClean="0"/>
              <a:t> According to ERS's food availability data, 383.2 pounds of vegetables per person were available for Americans to eat in 2011, down from a peak of 424.7 pounds per person in 1996.</a:t>
            </a:r>
          </a:p>
          <a:p>
            <a:endParaRPr lang="en-US" dirty="0" smtClean="0"/>
          </a:p>
          <a:p>
            <a:r>
              <a:rPr lang="en-US" dirty="0" smtClean="0"/>
              <a:t>The decline was largest for potatoes (34.5 pounds) due to decreased production, followed by carrots (7 pounds), head lettuce (6.1 pounds), and tomatoes (4.2 pounds).</a:t>
            </a:r>
          </a:p>
          <a:p>
            <a:endParaRPr lang="en-US" dirty="0" smtClean="0"/>
          </a:p>
          <a:p>
            <a:r>
              <a:rPr lang="en-US" dirty="0" smtClean="0"/>
              <a:t>Despite declines in potato and tomato consumption, these two vegetables still dominate U.S. vegetable consumption.</a:t>
            </a:r>
          </a:p>
          <a:p>
            <a:endParaRPr lang="en-US" dirty="0" smtClean="0"/>
          </a:p>
          <a:p>
            <a:r>
              <a:rPr lang="en-US" dirty="0" smtClean="0"/>
              <a:t>In 2011, 86.3 pounds per person of tomatoes and 83 pounds of potatoes (not including dehydrated and chips) were available for Americans to eat.</a:t>
            </a:r>
          </a:p>
          <a:p>
            <a:endParaRPr lang="en-US" dirty="0" smtClean="0"/>
          </a:p>
          <a:p>
            <a:r>
              <a:rPr lang="en-US" dirty="0" smtClean="0"/>
              <a:t>French fries and pizza from fast-food restaurants and grocery stores contribute to the high consumption of these two vegetables.</a:t>
            </a:r>
          </a:p>
          <a:p>
            <a:endParaRPr lang="en-US" dirty="0" smtClean="0"/>
          </a:p>
          <a:p>
            <a:r>
              <a:rPr lang="en-US" dirty="0" smtClean="0"/>
              <a:t>The third highest vegetable, sweet corn, came in at 24.1 pounds per person in 2011.</a:t>
            </a:r>
          </a:p>
          <a:p>
            <a:endParaRPr lang="en-US" dirty="0" smtClean="0"/>
          </a:p>
          <a:p>
            <a:r>
              <a:rPr lang="en-US" dirty="0" smtClean="0"/>
              <a:t>This chart is found in ERS's new data product, Ag and Food Statistics: Charting the Essentials, released on September 16, 2013.</a:t>
            </a:r>
          </a:p>
          <a:p>
            <a:endParaRPr lang="en-US" dirty="0" smtClean="0"/>
          </a:p>
          <a:p>
            <a:r>
              <a:rPr lang="en-US" dirty="0" smtClean="0"/>
              <a:t>Source: agrimarketing.com  Publication date: 11/11/2013</a:t>
            </a:r>
          </a:p>
          <a:p>
            <a:endParaRPr lang="en-US" dirty="0" smtClean="0"/>
          </a:p>
          <a:p>
            <a:endParaRPr lang="en-US"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14</a:t>
            </a:fld>
            <a:endParaRPr lang="en-US"/>
          </a:p>
        </p:txBody>
      </p:sp>
    </p:spTree>
    <p:extLst>
      <p:ext uri="{BB962C8B-B14F-4D97-AF65-F5344CB8AC3E}">
        <p14:creationId xmlns:p14="http://schemas.microsoft.com/office/powerpoint/2010/main" val="5750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15</a:t>
            </a:fld>
            <a:endParaRPr lang="en-US"/>
          </a:p>
        </p:txBody>
      </p:sp>
    </p:spTree>
    <p:extLst>
      <p:ext uri="{BB962C8B-B14F-4D97-AF65-F5344CB8AC3E}">
        <p14:creationId xmlns:p14="http://schemas.microsoft.com/office/powerpoint/2010/main" val="235155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16</a:t>
            </a:fld>
            <a:endParaRPr lang="en-US"/>
          </a:p>
        </p:txBody>
      </p:sp>
    </p:spTree>
    <p:extLst>
      <p:ext uri="{BB962C8B-B14F-4D97-AF65-F5344CB8AC3E}">
        <p14:creationId xmlns:p14="http://schemas.microsoft.com/office/powerpoint/2010/main" val="333575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Percent (%) Daily Value is a useful tool to check whether a food is high or low in a certain nutrient such as fat or fiber. A product is:</a:t>
            </a:r>
          </a:p>
          <a:p>
            <a:r>
              <a:rPr lang="en-US" dirty="0" smtClean="0"/>
              <a:t>•A good source of a particular nutrient if one serving provides 10 to 19% of the Daily Value</a:t>
            </a:r>
          </a:p>
          <a:p>
            <a:r>
              <a:rPr lang="en-US" dirty="0" smtClean="0"/>
              <a:t>•High in a given nutrient if it contains 20% or more of the Daily Value</a:t>
            </a:r>
          </a:p>
          <a:p>
            <a:r>
              <a:rPr lang="en-US" dirty="0" smtClean="0"/>
              <a:t>•Low in that nutrient if the Daily Value is 5% or less</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17</a:t>
            </a:fld>
            <a:endParaRPr lang="en-US"/>
          </a:p>
        </p:txBody>
      </p:sp>
    </p:spTree>
    <p:extLst>
      <p:ext uri="{BB962C8B-B14F-4D97-AF65-F5344CB8AC3E}">
        <p14:creationId xmlns:p14="http://schemas.microsoft.com/office/powerpoint/2010/main" val="402826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Protein – Protein content is relatively low, need 50 grams of protein/day</a:t>
            </a:r>
          </a:p>
          <a:p>
            <a:r>
              <a:rPr lang="en-US" dirty="0" smtClean="0"/>
              <a:t>High quality:  is easily digested and has a high content of four essential amino acids, lysine, methionine, threonine, and tryptophan. content</a:t>
            </a:r>
          </a:p>
          <a:p>
            <a:endParaRPr lang="en-US" dirty="0" smtClean="0"/>
          </a:p>
          <a:p>
            <a:r>
              <a:rPr lang="en-US" dirty="0" smtClean="0"/>
              <a:t>Fat content of potatoes</a:t>
            </a:r>
          </a:p>
          <a:p>
            <a:r>
              <a:rPr lang="en-US" dirty="0" smtClean="0"/>
              <a:t>0 grams total fat and 0</a:t>
            </a:r>
            <a:r>
              <a:rPr lang="en-US" baseline="0" dirty="0" smtClean="0"/>
              <a:t> grams saturated fat</a:t>
            </a:r>
          </a:p>
          <a:p>
            <a:r>
              <a:rPr lang="en-US" dirty="0" smtClean="0"/>
              <a:t> For example in the U.S. a product labeled as "low fat" must not contain more than 3 grams of fat per serving; and to be labeled "fat free" it must contain less than 0.5 grams of fat per serving.</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18</a:t>
            </a:fld>
            <a:endParaRPr lang="en-US"/>
          </a:p>
        </p:txBody>
      </p:sp>
    </p:spTree>
    <p:extLst>
      <p:ext uri="{BB962C8B-B14F-4D97-AF65-F5344CB8AC3E}">
        <p14:creationId xmlns:p14="http://schemas.microsoft.com/office/powerpoint/2010/main" val="3351336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696913"/>
            <a:ext cx="4406900" cy="2479675"/>
          </a:xfrm>
        </p:spPr>
      </p:sp>
      <p:sp>
        <p:nvSpPr>
          <p:cNvPr id="3" name="Notes Placeholder 2"/>
          <p:cNvSpPr>
            <a:spLocks noGrp="1"/>
          </p:cNvSpPr>
          <p:nvPr>
            <p:ph type="body" idx="1"/>
          </p:nvPr>
        </p:nvSpPr>
        <p:spPr>
          <a:xfrm>
            <a:off x="701040" y="3408680"/>
            <a:ext cx="5608320" cy="5190490"/>
          </a:xfrm>
        </p:spPr>
        <p:txBody>
          <a:bodyPr/>
          <a:lstStyle/>
          <a:p>
            <a:r>
              <a:rPr lang="en-US" dirty="0"/>
              <a:t>Potato tubers, and here I refer to </a:t>
            </a:r>
            <a:r>
              <a:rPr lang="en-US" dirty="0" err="1"/>
              <a:t>Solanum</a:t>
            </a:r>
            <a:r>
              <a:rPr lang="en-US" dirty="0"/>
              <a:t> </a:t>
            </a:r>
            <a:r>
              <a:rPr lang="en-US" dirty="0" err="1"/>
              <a:t>tuberosum</a:t>
            </a:r>
            <a:r>
              <a:rPr lang="en-US" dirty="0"/>
              <a:t>, store their starch as amylose and amylopectin. Amylose is an unbranched polymer of repeating D-glucose subunits linked by alpha 1,4 bonding. Amylopectin is formed by non-random alpha-1,6 branching from the amylose base polymers. An amylopectin molecule may contain as many as 2 million glucose units</a:t>
            </a:r>
            <a:r>
              <a:rPr lang="en-US" dirty="0" smtClean="0"/>
              <a:t>.</a:t>
            </a:r>
          </a:p>
          <a:p>
            <a:endParaRPr lang="en-US" dirty="0"/>
          </a:p>
          <a:p>
            <a:r>
              <a:rPr lang="en-US" dirty="0" smtClean="0"/>
              <a:t>Approximately 74 percent of the fiber in a whole baked potato is insoluble, according to the USDA. Insoluble fiber binds to water and sweeps material through the digestive tract more efficiently. It also supports bowel regularity by generating larger, softer stools that are easier to pass. Whole baked potatoes are still a significant source of soluble fiber, which accounts for about 26 percent of their total fiber content. Soluble fiber dissolves in water to form a gel-like substance capable of binding to fatty acids. By attaching to cholesterol and promoting its excretion, soluble fiber is useful for achieving and maintaining healthy cholesterol levels.</a:t>
            </a:r>
          </a:p>
          <a:p>
            <a:endParaRPr lang="en-US" dirty="0"/>
          </a:p>
          <a:p>
            <a:endParaRPr lang="en-US" dirty="0"/>
          </a:p>
          <a:p>
            <a:r>
              <a:rPr lang="en-US" dirty="0"/>
              <a:t>Like most vegetables, potatoes contain both types of fiber, soluble and insoluble. Insoluble fiber prevents constipation by adding bulk to stool. Soluble fiber helps lower cholesterol and becomes gel-like in your stomach, which fills you up and helps you feel full longer.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AA93F91-6CE6-41F1-A5BE-F06EBE9D207E}" type="slidenum">
              <a:rPr lang="en-US" smtClean="0"/>
              <a:t>19</a:t>
            </a:fld>
            <a:endParaRPr lang="en-US"/>
          </a:p>
        </p:txBody>
      </p:sp>
    </p:spTree>
    <p:extLst>
      <p:ext uri="{BB962C8B-B14F-4D97-AF65-F5344CB8AC3E}">
        <p14:creationId xmlns:p14="http://schemas.microsoft.com/office/powerpoint/2010/main" val="361423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a:t>
            </a:fld>
            <a:endParaRPr lang="en-US"/>
          </a:p>
        </p:txBody>
      </p:sp>
    </p:spTree>
    <p:extLst>
      <p:ext uri="{BB962C8B-B14F-4D97-AF65-F5344CB8AC3E}">
        <p14:creationId xmlns:p14="http://schemas.microsoft.com/office/powerpoint/2010/main" val="332420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20</a:t>
            </a:fld>
            <a:endParaRPr lang="en-US"/>
          </a:p>
        </p:txBody>
      </p:sp>
    </p:spTree>
    <p:extLst>
      <p:ext uri="{BB962C8B-B14F-4D97-AF65-F5344CB8AC3E}">
        <p14:creationId xmlns:p14="http://schemas.microsoft.com/office/powerpoint/2010/main" val="125852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21</a:t>
            </a:fld>
            <a:endParaRPr lang="en-US"/>
          </a:p>
        </p:txBody>
      </p:sp>
    </p:spTree>
    <p:extLst>
      <p:ext uri="{BB962C8B-B14F-4D97-AF65-F5344CB8AC3E}">
        <p14:creationId xmlns:p14="http://schemas.microsoft.com/office/powerpoint/2010/main" val="417328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696913"/>
            <a:ext cx="3302000" cy="1858962"/>
          </a:xfrm>
        </p:spPr>
      </p:sp>
      <p:sp>
        <p:nvSpPr>
          <p:cNvPr id="3" name="Notes Placeholder 2"/>
          <p:cNvSpPr>
            <a:spLocks noGrp="1"/>
          </p:cNvSpPr>
          <p:nvPr>
            <p:ph type="body" idx="1"/>
          </p:nvPr>
        </p:nvSpPr>
        <p:spPr>
          <a:xfrm>
            <a:off x="701040" y="3176270"/>
            <a:ext cx="5608320" cy="5422900"/>
          </a:xfrm>
        </p:spPr>
        <p:txBody>
          <a:bodyPr/>
          <a:lstStyle/>
          <a:p>
            <a:r>
              <a:rPr lang="en-US" dirty="0" smtClean="0"/>
              <a:t>The micronutrients and other compounds that are found in potatoes help keep your body functioning and healthy. Some of this occurs at the cellular level.</a:t>
            </a:r>
          </a:p>
          <a:p>
            <a:endParaRPr lang="en-US" dirty="0"/>
          </a:p>
          <a:p>
            <a:r>
              <a:rPr lang="en-US" dirty="0" smtClean="0"/>
              <a:t>Immune system: One small potato meets 45% of your vitamin C requirements. Vitamin C has numerous functions in your body, among them helping your immune system function properly (fight illness), and plays a role in wound healing and preventing your gums from bleeding. One of the first signs of vitamin C deficiency is bleeding gums. </a:t>
            </a:r>
            <a:endParaRPr lang="en-US" dirty="0"/>
          </a:p>
          <a:p>
            <a:endParaRPr lang="en-US" dirty="0" smtClean="0"/>
          </a:p>
          <a:p>
            <a:r>
              <a:rPr lang="en-US" dirty="0" smtClean="0"/>
              <a:t>Potatoes are heart healthy; I mentioned earlier that they contain zero fat and cholesterol. They also contain zero milligrams of sodium. Excess sodium is linked to high blood pressure, holds water, makes your heart work harder. High potassium levels decrease blood pressure by helping your heart to contact (beat). It also plays a role in keeping your bones strong and dense. We should consume 4,700 mg of potassium per day; only 2-3% of the population meet the recommendation.</a:t>
            </a:r>
          </a:p>
          <a:p>
            <a:endParaRPr lang="en-US" dirty="0" smtClean="0"/>
          </a:p>
          <a:p>
            <a:r>
              <a:rPr lang="en-US" dirty="0" smtClean="0"/>
              <a:t>&gt; 300 metabolic reactions: Magnesium plays a role in protein synthesis, energy production, nerve transmission, muscular contraction, blood pressure. </a:t>
            </a:r>
          </a:p>
          <a:p>
            <a:endParaRPr lang="en-US" dirty="0" smtClean="0"/>
          </a:p>
          <a:p>
            <a:r>
              <a:rPr lang="en-US" dirty="0" smtClean="0"/>
              <a:t>Vitamin B6- protein synthesis.</a:t>
            </a:r>
          </a:p>
          <a:p>
            <a:endParaRPr lang="en-US" dirty="0" smtClean="0"/>
          </a:p>
          <a:p>
            <a:r>
              <a:rPr lang="en-US" dirty="0" smtClean="0"/>
              <a:t>Folate: Folic acid supplements are suggested for use in women of childbearing age in order to prevent neural tube defects; plays a role in synthesis</a:t>
            </a:r>
            <a:r>
              <a:rPr lang="en-US" baseline="0" dirty="0" smtClean="0"/>
              <a:t> of red blood cells.</a:t>
            </a:r>
          </a:p>
          <a:p>
            <a:endParaRPr lang="en-US" dirty="0" smtClean="0"/>
          </a:p>
          <a:p>
            <a:r>
              <a:rPr lang="en-US" dirty="0" smtClean="0"/>
              <a:t>Antioxidants: compounds in potatoes that help prevent against heart disease and cancer.</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22</a:t>
            </a:fld>
            <a:endParaRPr lang="en-US"/>
          </a:p>
        </p:txBody>
      </p:sp>
    </p:spTree>
    <p:extLst>
      <p:ext uri="{BB962C8B-B14F-4D97-AF65-F5344CB8AC3E}">
        <p14:creationId xmlns:p14="http://schemas.microsoft.com/office/powerpoint/2010/main" val="1838116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err="1"/>
              <a:t>Phyto</a:t>
            </a:r>
            <a:r>
              <a:rPr lang="en-US" dirty="0"/>
              <a:t> means plant, so these chemicals are found in plants.</a:t>
            </a:r>
          </a:p>
          <a:p>
            <a:r>
              <a:rPr lang="en-US" dirty="0" smtClean="0"/>
              <a:t>There are over 25,000 phytonutrients that have been identified in plants. Researchers have found over 60 different phytochemicals in potatoes. They act by neutralizing </a:t>
            </a:r>
            <a:r>
              <a:rPr lang="en-US" dirty="0"/>
              <a:t>cancer-causing agents and cell-damaging molecules called “free radicals. Generally speaking, though, consumers associate phytochemicals with brightly colored fruits and vegetables or leafy green ones, like broccoli and </a:t>
            </a:r>
            <a:r>
              <a:rPr lang="en-US" dirty="0" smtClean="0"/>
              <a:t>Brussels </a:t>
            </a:r>
            <a:r>
              <a:rPr lang="en-US" dirty="0"/>
              <a:t>sprouts—but not </a:t>
            </a:r>
            <a:r>
              <a:rPr lang="en-US" dirty="0" smtClean="0"/>
              <a:t>potatoes.</a:t>
            </a:r>
          </a:p>
          <a:p>
            <a:r>
              <a:rPr lang="en-US" dirty="0" smtClean="0"/>
              <a:t>This is a partial list of some of the phytochemicals. They are important because they play a role in preventing heart disease and cancer.</a:t>
            </a:r>
          </a:p>
          <a:p>
            <a:endParaRPr lang="en-US" dirty="0" smtClean="0"/>
          </a:p>
          <a:p>
            <a:r>
              <a:rPr lang="en-US" baseline="0" dirty="0" err="1" smtClean="0"/>
              <a:t>Phenolics</a:t>
            </a:r>
            <a:r>
              <a:rPr lang="en-US" baseline="0" dirty="0" smtClean="0"/>
              <a:t>: are found in high concentrations in potatoes, in the peel</a:t>
            </a:r>
            <a:r>
              <a:rPr lang="en-US" dirty="0"/>
              <a:t> </a:t>
            </a:r>
            <a:r>
              <a:rPr lang="en-US" dirty="0" smtClean="0"/>
              <a:t>and the flesh, with more in the peel.</a:t>
            </a:r>
            <a:r>
              <a:rPr lang="en-US" baseline="0" dirty="0" smtClean="0"/>
              <a:t> Potatoes have a better phenolic content than</a:t>
            </a:r>
            <a:r>
              <a:rPr lang="en-US" dirty="0" smtClean="0"/>
              <a:t> spinach, </a:t>
            </a:r>
            <a:r>
              <a:rPr lang="en-US" dirty="0" err="1" smtClean="0"/>
              <a:t>brussels</a:t>
            </a:r>
            <a:r>
              <a:rPr lang="en-US" dirty="0" smtClean="0"/>
              <a:t> sprouts or broccoli. In fact they </a:t>
            </a:r>
            <a:r>
              <a:rPr lang="en-US" baseline="0" dirty="0" smtClean="0"/>
              <a:t>are the most important source of phenols, after apples and oranges.</a:t>
            </a:r>
          </a:p>
          <a:p>
            <a:r>
              <a:rPr lang="en-US" dirty="0" err="1" smtClean="0"/>
              <a:t>Flavanoids</a:t>
            </a:r>
            <a:r>
              <a:rPr lang="en-US" dirty="0" smtClean="0"/>
              <a:t>: the content depends on the color of the potato, with more being present in red skinned and purple potatoes. An example of a </a:t>
            </a:r>
            <a:r>
              <a:rPr lang="en-US" dirty="0" err="1" smtClean="0"/>
              <a:t>flavanoid</a:t>
            </a:r>
            <a:r>
              <a:rPr lang="en-US" dirty="0" smtClean="0"/>
              <a:t> in red and purple potatoes is anthocyanin. Researchers found that subjects who ate purple potatoes for one month lowered their systolic blood pressure by 3.5% and systolic by 4.3%.</a:t>
            </a:r>
            <a:endParaRPr lang="en-US" baseline="0" dirty="0" smtClean="0"/>
          </a:p>
          <a:p>
            <a:r>
              <a:rPr lang="en-US" dirty="0" smtClean="0"/>
              <a:t>Carotenoids: are highest in yellow potatoes.</a:t>
            </a:r>
          </a:p>
          <a:p>
            <a:r>
              <a:rPr lang="en-US" dirty="0" err="1" smtClean="0"/>
              <a:t>Quercetin</a:t>
            </a:r>
            <a:r>
              <a:rPr lang="en-US" dirty="0" smtClean="0"/>
              <a:t> and </a:t>
            </a:r>
            <a:r>
              <a:rPr lang="en-US" dirty="0" err="1" smtClean="0"/>
              <a:t>kukoamines</a:t>
            </a:r>
            <a:r>
              <a:rPr lang="en-US" dirty="0" smtClean="0"/>
              <a:t>: These last compounds are of interest for their potential to lower blood pressure, and have only been found in one other plant, </a:t>
            </a:r>
            <a:r>
              <a:rPr lang="en-US" dirty="0" err="1" smtClean="0"/>
              <a:t>Lycium</a:t>
            </a:r>
            <a:r>
              <a:rPr lang="en-US" dirty="0" smtClean="0"/>
              <a:t> </a:t>
            </a:r>
            <a:r>
              <a:rPr lang="en-US" dirty="0" err="1" smtClean="0"/>
              <a:t>chinese</a:t>
            </a:r>
            <a:r>
              <a:rPr lang="en-US" dirty="0" smtClean="0"/>
              <a:t>. </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23</a:t>
            </a:fld>
            <a:endParaRPr lang="en-US"/>
          </a:p>
        </p:txBody>
      </p:sp>
    </p:spTree>
    <p:extLst>
      <p:ext uri="{BB962C8B-B14F-4D97-AF65-F5344CB8AC3E}">
        <p14:creationId xmlns:p14="http://schemas.microsoft.com/office/powerpoint/2010/main" val="2450139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24</a:t>
            </a:fld>
            <a:endParaRPr lang="en-US"/>
          </a:p>
        </p:txBody>
      </p:sp>
    </p:spTree>
    <p:extLst>
      <p:ext uri="{BB962C8B-B14F-4D97-AF65-F5344CB8AC3E}">
        <p14:creationId xmlns:p14="http://schemas.microsoft.com/office/powerpoint/2010/main" val="425732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25</a:t>
            </a:fld>
            <a:endParaRPr lang="en-US"/>
          </a:p>
        </p:txBody>
      </p:sp>
    </p:spTree>
    <p:extLst>
      <p:ext uri="{BB962C8B-B14F-4D97-AF65-F5344CB8AC3E}">
        <p14:creationId xmlns:p14="http://schemas.microsoft.com/office/powerpoint/2010/main" val="4165933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How much do fruits and vegetables cost? ERS estimated average prices for 153 commonly consumed fresh and processed fruits and vegetables. Reported estimates include each product's average retail price per pound and per edible cup equivalent (the unit of measurement for Federal fruit and vegetable consumption recommendations). For many fruits and vegetables, a 1-cup equivalent equals the weight of enough edible food to fill a measuring cup. ERS calculated average prices at retail stores using 2008 Nielsen </a:t>
            </a:r>
            <a:r>
              <a:rPr lang="en-US" dirty="0" err="1" smtClean="0"/>
              <a:t>Homescan</a:t>
            </a:r>
            <a:r>
              <a:rPr lang="en-US" dirty="0" smtClean="0"/>
              <a:t> data. Retail quantities were further adjusted for the removal of inedible parts and cooking loss.</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26</a:t>
            </a:fld>
            <a:endParaRPr lang="en-US"/>
          </a:p>
        </p:txBody>
      </p:sp>
    </p:spTree>
    <p:extLst>
      <p:ext uri="{BB962C8B-B14F-4D97-AF65-F5344CB8AC3E}">
        <p14:creationId xmlns:p14="http://schemas.microsoft.com/office/powerpoint/2010/main" val="1295480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27</a:t>
            </a:fld>
            <a:endParaRPr lang="en-US"/>
          </a:p>
        </p:txBody>
      </p:sp>
    </p:spTree>
    <p:extLst>
      <p:ext uri="{BB962C8B-B14F-4D97-AF65-F5344CB8AC3E}">
        <p14:creationId xmlns:p14="http://schemas.microsoft.com/office/powerpoint/2010/main" val="250080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Study conducted by Dr. Adam</a:t>
            </a:r>
            <a:r>
              <a:rPr lang="en-US" baseline="0" dirty="0" smtClean="0"/>
              <a:t> </a:t>
            </a:r>
            <a:r>
              <a:rPr lang="en-US" baseline="0" dirty="0" err="1" smtClean="0"/>
              <a:t>Drewnowski</a:t>
            </a:r>
            <a:r>
              <a:rPr lang="en-US" baseline="0" dirty="0" smtClean="0"/>
              <a:t> and a graduate student, Colin </a:t>
            </a:r>
            <a:r>
              <a:rPr lang="en-US" baseline="0" dirty="0" err="1" smtClean="0"/>
              <a:t>Rehm</a:t>
            </a:r>
            <a:r>
              <a:rPr lang="en-US" baseline="0" dirty="0" smtClean="0"/>
              <a:t> to determine cost of 1 cup of 98 fresh, frozen, and canned vegetables. This study was conducted to help schools determine which vegetables they should include as part of their school lunch program which requires them to offer 5 cups of vegetables (1 cup per day) to students. They wanted to determine the nutrients per calorie and nutrients per penny.</a:t>
            </a:r>
          </a:p>
          <a:p>
            <a:r>
              <a:rPr lang="en-US" baseline="0" dirty="0" smtClean="0"/>
              <a:t>The six nutrients they analyzed were dietary fiber, potassium, magnesium, and vitamins A, C, and K. These were chosen because the DGA identifies vegetables as being excellent sources of these nutrients and many youth do not meet the daily recommendations for these nutrients.</a:t>
            </a:r>
          </a:p>
          <a:p>
            <a:r>
              <a:rPr lang="en-US" baseline="0" dirty="0" smtClean="0"/>
              <a:t>For  each vegetable, they determined the % DV (The Percent Daily Value on the Nutrition Facts label is a guide to the nutrients in one serving of food. For example, if the label lists 15 percent for calcium, it means that one serving provides 15 percent of the calcium you need each day.)</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28</a:t>
            </a:fld>
            <a:endParaRPr lang="en-US"/>
          </a:p>
        </p:txBody>
      </p:sp>
    </p:spTree>
    <p:extLst>
      <p:ext uri="{BB962C8B-B14F-4D97-AF65-F5344CB8AC3E}">
        <p14:creationId xmlns:p14="http://schemas.microsoft.com/office/powerpoint/2010/main" val="560735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29</a:t>
            </a:fld>
            <a:endParaRPr lang="en-US"/>
          </a:p>
        </p:txBody>
      </p:sp>
    </p:spTree>
    <p:extLst>
      <p:ext uri="{BB962C8B-B14F-4D97-AF65-F5344CB8AC3E}">
        <p14:creationId xmlns:p14="http://schemas.microsoft.com/office/powerpoint/2010/main" val="21898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a:t>
            </a:r>
            <a:r>
              <a:rPr lang="en-US" dirty="0" smtClean="0"/>
              <a:t>he Inca Indians in Peru were the first to cultivate potatoes around 8,000 BC to 5,000 B.C.</a:t>
            </a:r>
          </a:p>
          <a:p>
            <a:endParaRPr lang="en-US" dirty="0" smtClean="0"/>
          </a:p>
          <a:p>
            <a:r>
              <a:rPr lang="en-US" dirty="0" smtClean="0"/>
              <a:t>Sir Walter Raleigh introduced potatoes to Ireland in 1589 on the 40,000 acres of land near Cork. It took nearly four decades for the potato to spread to the rest of Europe.</a:t>
            </a:r>
          </a:p>
          <a:p>
            <a:r>
              <a:rPr lang="en-US" dirty="0" smtClean="0"/>
              <a:t>Arrived in the Colonies in 1621</a:t>
            </a:r>
          </a:p>
          <a:p>
            <a:endParaRPr lang="en-US" dirty="0" smtClean="0"/>
          </a:p>
          <a:p>
            <a:r>
              <a:rPr lang="en-US" dirty="0"/>
              <a:t>•During the Alaskan Klondike gold rush, (1897-1898) potatoes were practically worth their weight in gold. Potatoes were valued for their vitamin C.  And gold, at that time, was more plentiful than nutritious foods</a:t>
            </a:r>
            <a:r>
              <a:rPr lang="en-US" dirty="0" smtClean="0"/>
              <a:t>!</a:t>
            </a:r>
          </a:p>
          <a:p>
            <a:endParaRPr lang="en-US" dirty="0"/>
          </a:p>
          <a:p>
            <a:r>
              <a:rPr lang="en-US" dirty="0"/>
              <a:t>•In October 1995, the potato became the first vegetable to be grown in space. NASA and the University of Wisconsin, Madison, created the technology with the goal of feeding astronauts on long space voyages, and eventually, feeding future space colonies.</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3</a:t>
            </a:fld>
            <a:endParaRPr lang="en-US"/>
          </a:p>
        </p:txBody>
      </p:sp>
    </p:spTree>
    <p:extLst>
      <p:ext uri="{BB962C8B-B14F-4D97-AF65-F5344CB8AC3E}">
        <p14:creationId xmlns:p14="http://schemas.microsoft.com/office/powerpoint/2010/main" val="3583684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Vegetables are important sources of dietary fiber, vitamins and minerals in the diets of children. The United States Department of Agriculture (USDA) National School Lunch Program has new requirements for weekly servings of vegetable subgroups as well as beans and peas. This study estimated the cost impact of meeting the USDA requirements using 2008 national prices for 98 vegetables, fresh, frozen, and canned. Food costs were calculated per 100 grams, per 100 calories, and per edible cup. Rank 6 score, a nutrient density measure was based on six nutrients: dietary fiber; potassium; magnesium; and vitamins A, C, and K. Individual nutrient costs were measured as the monetary cost of 10% daily value of each nutrient per cup equivalent. ANOVAs with post hoc tests showed that beans and starchy vegetables, including white potatoes, were cheaper per 100 calories than were dark-green and deep-yellow vegetables. Fresh, frozen, and canned vegetables had similar nutrient profiles and provided comparable nutritional value. However, less than half (n = 46) of the 98 vegetables listed by the USDA were </a:t>
            </a:r>
            <a:r>
              <a:rPr lang="en-US" dirty="0" err="1" smtClean="0"/>
              <a:t>were</a:t>
            </a:r>
            <a:r>
              <a:rPr lang="en-US" dirty="0" smtClean="0"/>
              <a:t> consumed &gt;5 times by children and adolescents in the 2003-4 National Health and Nutrition Examination Survey database. For the more frequently consumed vegetables, potatoes and beans were the lowest-cost sources of potassium and fiber. These new metrics of affordable nutrition can help food service and health professionals identify those vegetable subgroups in the school lunch that provide the best nutritional value per penny.</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30</a:t>
            </a:fld>
            <a:endParaRPr lang="en-US"/>
          </a:p>
        </p:txBody>
      </p:sp>
    </p:spTree>
    <p:extLst>
      <p:ext uri="{BB962C8B-B14F-4D97-AF65-F5344CB8AC3E}">
        <p14:creationId xmlns:p14="http://schemas.microsoft.com/office/powerpoint/2010/main" val="3701207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is a nutrient cost comparison of how much it would cost to get 10% of your Daily Value of potassium, fiber, magnesium, and Vitamins A, C, and K from four different vegetable groups-beans/peas, potatoes, dark green, and red/orange,</a:t>
            </a:r>
            <a:r>
              <a:rPr lang="en-US" baseline="0" dirty="0" smtClean="0"/>
              <a:t> and other vegetables.</a:t>
            </a:r>
            <a:endParaRPr lang="en-US" dirty="0" smtClean="0"/>
          </a:p>
          <a:p>
            <a:endParaRPr lang="en-US" dirty="0" smtClean="0"/>
          </a:p>
          <a:p>
            <a:r>
              <a:rPr lang="en-US" dirty="0" smtClean="0"/>
              <a:t>Let’s look at the first four</a:t>
            </a:r>
            <a:r>
              <a:rPr lang="en-US" baseline="0" dirty="0" smtClean="0"/>
              <a:t> nutrients, </a:t>
            </a:r>
            <a:r>
              <a:rPr lang="en-US" dirty="0" smtClean="0"/>
              <a:t>It</a:t>
            </a:r>
            <a:r>
              <a:rPr lang="en-US" baseline="0" dirty="0" smtClean="0"/>
              <a:t> cost 5-58 cents to get 10% of your DV of potassium, fiber, magnesium and vitamin C from beans </a:t>
            </a:r>
          </a:p>
          <a:p>
            <a:r>
              <a:rPr lang="en-US" dirty="0"/>
              <a:t>	</a:t>
            </a:r>
            <a:r>
              <a:rPr lang="en-US" baseline="0" dirty="0" smtClean="0"/>
              <a:t>and  $0.10 to $0.29 from potatoes</a:t>
            </a:r>
          </a:p>
          <a:p>
            <a:r>
              <a:rPr lang="en-US" dirty="0"/>
              <a:t>	</a:t>
            </a:r>
            <a:r>
              <a:rPr lang="en-US" dirty="0" smtClean="0"/>
              <a:t>and $0.12 to $0.60 from dark green vegetables (broccoli and spinach)</a:t>
            </a:r>
          </a:p>
          <a:p>
            <a:r>
              <a:rPr lang="en-US" dirty="0"/>
              <a:t>	</a:t>
            </a:r>
            <a:r>
              <a:rPr lang="en-US" dirty="0" smtClean="0"/>
              <a:t>and $0.05 to $0.97 from red/orange vegetables</a:t>
            </a:r>
          </a:p>
          <a:p>
            <a:r>
              <a:rPr lang="en-US" dirty="0" smtClean="0"/>
              <a:t>Beans and potatoes don’t contain vitamin A and are very low in Vitamins A and K.</a:t>
            </a:r>
          </a:p>
          <a:p>
            <a:endParaRPr lang="en-US" dirty="0"/>
          </a:p>
          <a:p>
            <a:r>
              <a:rPr lang="en-US" dirty="0" smtClean="0"/>
              <a:t>This table also demonstrates why it is important to eat a variety of vegetables to get all the nutrients you need.</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31</a:t>
            </a:fld>
            <a:endParaRPr lang="en-US"/>
          </a:p>
        </p:txBody>
      </p:sp>
    </p:spTree>
    <p:extLst>
      <p:ext uri="{BB962C8B-B14F-4D97-AF65-F5344CB8AC3E}">
        <p14:creationId xmlns:p14="http://schemas.microsoft.com/office/powerpoint/2010/main" val="3852700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Out of 98 vegetables, only 46 were consumed more than 5 times, led by potatoes, carrots, tomatoes, onion, and iceberg lettuce.</a:t>
            </a:r>
          </a:p>
          <a:p>
            <a:r>
              <a:rPr lang="en-US" dirty="0" smtClean="0"/>
              <a:t>White potatoes (including fried), sweet potatoes, beans, carrots, and some dark green vegetables were the most affordable and nutrient-dense.</a:t>
            </a:r>
          </a:p>
          <a:p>
            <a:r>
              <a:rPr lang="en-US" dirty="0" smtClean="0"/>
              <a:t>Consumption of sweet potatoes and some dark green leafy and non leafy vegetables was low.</a:t>
            </a:r>
          </a:p>
          <a:p>
            <a:r>
              <a:rPr lang="en-US" dirty="0" smtClean="0"/>
              <a:t>Only beans, white potatoes and carrots combined nutrient density, affordability and consumer acceptance. White potatoes rivaled beans in nutrient density and had lower energy density and much higher frequency of use.</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32</a:t>
            </a:fld>
            <a:endParaRPr lang="en-US"/>
          </a:p>
        </p:txBody>
      </p:sp>
    </p:spTree>
    <p:extLst>
      <p:ext uri="{BB962C8B-B14F-4D97-AF65-F5344CB8AC3E}">
        <p14:creationId xmlns:p14="http://schemas.microsoft.com/office/powerpoint/2010/main" val="3671585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33</a:t>
            </a:fld>
            <a:endParaRPr lang="en-US"/>
          </a:p>
        </p:txBody>
      </p:sp>
    </p:spTree>
    <p:extLst>
      <p:ext uri="{BB962C8B-B14F-4D97-AF65-F5344CB8AC3E}">
        <p14:creationId xmlns:p14="http://schemas.microsoft.com/office/powerpoint/2010/main" val="661730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 matter how you slice them, potatoes are more than patriotic. Potatoes provide comfort all year-round. High in potassium, fiber, vitamin C, and a host of powerful antioxidants, this affordable vegetable is easy to prepare, shop for, and store. Depending on how you prepare them and what they’re served with, potatoes also have a great calorie-to-comfort ratio. Weighing in at only 67 calories for about a ½ cup serving of boiled potato, this nutrient-rich vegetable can please your palate and pant size at the same time.</a:t>
            </a:r>
          </a:p>
          <a:p>
            <a:endParaRPr lang="en-US" dirty="0" smtClean="0"/>
          </a:p>
          <a:p>
            <a:r>
              <a:rPr lang="en-US" dirty="0" smtClean="0"/>
              <a:t>On this 4th of July, a barbeque may be on the menu, and it wouldn’t be the same without burgers and dogs. For my family, firing up the grill means they’ll be making some space on their plates for my homemade potato salad. The welcoming blend of colors, textures, and flavors would please any crowd. For your 4th of July festivities, why not try cooking up red, white, and blue(</a:t>
            </a:r>
            <a:r>
              <a:rPr lang="en-US" dirty="0" err="1" smtClean="0"/>
              <a:t>ish</a:t>
            </a:r>
            <a:r>
              <a:rPr lang="en-US" dirty="0" smtClean="0"/>
              <a:t>) potatoes (I know they are really purple, but you can use your imagination!)? For my recipe, Patriotic Potato Salad, please visit my website. For hundreds of other potato recipe ideas, visit the U.S. Potato Board’s Potatoes: Goodness Unearthed website. Also check out APRE’s scientific brief, The White Potato: An Affordable, Nutrient-Dense Vegetable, for more information about the potassium- and dietary fiber-rich potato.</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34</a:t>
            </a:fld>
            <a:endParaRPr lang="en-US"/>
          </a:p>
        </p:txBody>
      </p:sp>
    </p:spTree>
    <p:extLst>
      <p:ext uri="{BB962C8B-B14F-4D97-AF65-F5344CB8AC3E}">
        <p14:creationId xmlns:p14="http://schemas.microsoft.com/office/powerpoint/2010/main" val="215247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696913"/>
            <a:ext cx="4956175" cy="2789237"/>
          </a:xfrm>
        </p:spPr>
      </p:sp>
      <p:sp>
        <p:nvSpPr>
          <p:cNvPr id="3" name="Notes Placeholder 2"/>
          <p:cNvSpPr>
            <a:spLocks noGrp="1"/>
          </p:cNvSpPr>
          <p:nvPr>
            <p:ph type="body" idx="1"/>
          </p:nvPr>
        </p:nvSpPr>
        <p:spPr>
          <a:xfrm>
            <a:off x="701040" y="3253740"/>
            <a:ext cx="5608320" cy="5345430"/>
          </a:xfrm>
        </p:spPr>
        <p:txBody>
          <a:bodyPr/>
          <a:lstStyle/>
          <a:p>
            <a:endParaRPr lang="en-US" dirty="0" smtClean="0"/>
          </a:p>
          <a:p>
            <a:endParaRPr lang="en-US" dirty="0"/>
          </a:p>
          <a:p>
            <a:r>
              <a:rPr lang="en-US" dirty="0" smtClean="0"/>
              <a:t>Potatoes </a:t>
            </a:r>
            <a:r>
              <a:rPr lang="en-US" dirty="0"/>
              <a:t>arrived in the Colonies in 1621 when the Governor of Bermuda, Nathaniel Butler, sent two large cedar chests containing potatoes and other vegetables to Governor Francis Wyatt of Virginia at Jamestown.  </a:t>
            </a:r>
            <a:endParaRPr lang="en-US" dirty="0" smtClean="0"/>
          </a:p>
          <a:p>
            <a:endParaRPr lang="en-US" dirty="0"/>
          </a:p>
          <a:p>
            <a:r>
              <a:rPr lang="en-US" dirty="0" smtClean="0"/>
              <a:t>The </a:t>
            </a:r>
            <a:r>
              <a:rPr lang="en-US" dirty="0"/>
              <a:t>first permanent potato patches in North America were established in 1719, most likely near Londonderry (Derry), NH, by Scotch-Irish immigrants.  From there, the crop spread across the country.</a:t>
            </a:r>
          </a:p>
          <a:p>
            <a:endParaRPr lang="en-US" dirty="0"/>
          </a:p>
          <a:p>
            <a:r>
              <a:rPr lang="en-US" dirty="0"/>
              <a:t>Idaho, the present-day largest producer of potatoes, actually did not begin growing potatoes until 1836, when missionaries moved west in an effort to teach the native tribes to grow crops instead of relying upon hunting and gathering methods.  </a:t>
            </a:r>
            <a:endParaRPr lang="en-US" dirty="0" smtClean="0"/>
          </a:p>
          <a:p>
            <a:endParaRPr lang="en-US" dirty="0"/>
          </a:p>
          <a:p>
            <a:r>
              <a:rPr lang="en-US" dirty="0" smtClean="0"/>
              <a:t>In </a:t>
            </a:r>
            <a:r>
              <a:rPr lang="en-US" dirty="0"/>
              <a:t>1853 railroad magnate Commodore Cornelius Vanderbilt complained that his potatoes were cut too thick and sent them back to the kitchen at a fashionable resort in Saratoga Springs, NY. To spite his haughty guest, Chef George Crum sliced some potatoes paper thin, fried them in hot oil, salted and served them. To everyone’s surprise, Vanderbilt loved his “Saratoga Crunch Chips,” and potato chips have been popular ever since.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Arrived </a:t>
            </a:r>
            <a:r>
              <a:rPr lang="en-US" dirty="0"/>
              <a:t>in the Colonies in 1621</a:t>
            </a:r>
          </a:p>
          <a:p>
            <a:r>
              <a:rPr lang="en-US" dirty="0"/>
              <a:t>1st potato crop in 1719, in NH</a:t>
            </a:r>
          </a:p>
          <a:p>
            <a:r>
              <a:rPr lang="en-US" dirty="0"/>
              <a:t>Grown in Idaho, in 1836</a:t>
            </a:r>
          </a:p>
          <a:p>
            <a:r>
              <a:rPr lang="en-US" dirty="0"/>
              <a:t>French fries: 1867 by Thomas Jefferson</a:t>
            </a:r>
          </a:p>
          <a:p>
            <a:r>
              <a:rPr lang="en-US" dirty="0"/>
              <a:t>185Worth its weight in gold</a:t>
            </a:r>
          </a:p>
          <a:p>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4</a:t>
            </a:fld>
            <a:endParaRPr lang="en-US"/>
          </a:p>
        </p:txBody>
      </p:sp>
    </p:spTree>
    <p:extLst>
      <p:ext uri="{BB962C8B-B14F-4D97-AF65-F5344CB8AC3E}">
        <p14:creationId xmlns:p14="http://schemas.microsoft.com/office/powerpoint/2010/main" val="67749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current image of potatoes is unfortunately</a:t>
            </a:r>
            <a:r>
              <a:rPr lang="en-US" baseline="0" dirty="0" smtClean="0"/>
              <a:t> somewhat negative.</a:t>
            </a:r>
          </a:p>
          <a:p>
            <a:r>
              <a:rPr lang="en-US" baseline="0" dirty="0" smtClean="0"/>
              <a:t>We even refer to some who is inactive as a couch potato.</a:t>
            </a:r>
          </a:p>
          <a:p>
            <a:r>
              <a:rPr lang="en-US" baseline="0" dirty="0" smtClean="0"/>
              <a:t>These are some comments and misconceptions that people have made about potatoes:</a:t>
            </a:r>
          </a:p>
          <a:p>
            <a:r>
              <a:rPr lang="en-US" baseline="0" dirty="0" smtClean="0"/>
              <a:t>	They are too high in calories</a:t>
            </a:r>
          </a:p>
          <a:p>
            <a:r>
              <a:rPr lang="en-US" baseline="0" dirty="0" smtClean="0"/>
              <a:t>	They’re fattening</a:t>
            </a:r>
          </a:p>
          <a:p>
            <a:r>
              <a:rPr lang="en-US" baseline="0" dirty="0" smtClean="0"/>
              <a:t>	They have too many carbs</a:t>
            </a:r>
          </a:p>
          <a:p>
            <a:endParaRPr lang="en-US" baseline="0" dirty="0" smtClean="0"/>
          </a:p>
          <a:p>
            <a:r>
              <a:rPr lang="en-US" baseline="0" dirty="0" smtClean="0"/>
              <a:t>Let’s look at each of those comments and compare them to the facts.</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5</a:t>
            </a:fld>
            <a:endParaRPr lang="en-US"/>
          </a:p>
        </p:txBody>
      </p:sp>
    </p:spTree>
    <p:extLst>
      <p:ext uri="{BB962C8B-B14F-4D97-AF65-F5344CB8AC3E}">
        <p14:creationId xmlns:p14="http://schemas.microsoft.com/office/powerpoint/2010/main" val="24620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Calorie content of foods</a:t>
            </a:r>
          </a:p>
          <a:p>
            <a:r>
              <a:rPr lang="en-US" dirty="0" smtClean="0"/>
              <a:t>Medium sized potato = 110 calories</a:t>
            </a:r>
          </a:p>
          <a:p>
            <a:r>
              <a:rPr lang="en-US" dirty="0" smtClean="0"/>
              <a:t>Medium sized apple = 95 calories</a:t>
            </a:r>
          </a:p>
          <a:p>
            <a:r>
              <a:rPr lang="en-US" dirty="0" smtClean="0"/>
              <a:t>1 cup of nonfat milk = 110 calories</a:t>
            </a:r>
          </a:p>
          <a:p>
            <a:r>
              <a:rPr lang="en-US" dirty="0" smtClean="0"/>
              <a:t>3 ounces boneless chicken breast, cooked, skin removed = 128 calories</a:t>
            </a:r>
          </a:p>
          <a:p>
            <a:r>
              <a:rPr lang="en-US" dirty="0" smtClean="0"/>
              <a:t>½ cup cooked brown rice = 110 calories</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6</a:t>
            </a:fld>
            <a:endParaRPr lang="en-US"/>
          </a:p>
        </p:txBody>
      </p:sp>
    </p:spTree>
    <p:extLst>
      <p:ext uri="{BB962C8B-B14F-4D97-AF65-F5344CB8AC3E}">
        <p14:creationId xmlns:p14="http://schemas.microsoft.com/office/powerpoint/2010/main" val="223719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7</a:t>
            </a:fld>
            <a:endParaRPr lang="en-US"/>
          </a:p>
        </p:txBody>
      </p:sp>
    </p:spTree>
    <p:extLst>
      <p:ext uri="{BB962C8B-B14F-4D97-AF65-F5344CB8AC3E}">
        <p14:creationId xmlns:p14="http://schemas.microsoft.com/office/powerpoint/2010/main" val="73478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potato, by itself, isn’t high in calories. </a:t>
            </a:r>
          </a:p>
          <a:p>
            <a:endParaRPr lang="en-US" dirty="0" smtClean="0"/>
          </a:p>
          <a:p>
            <a:r>
              <a:rPr lang="en-US" dirty="0" smtClean="0"/>
              <a:t>However, the toppings that you add can significantly increase the calorie content.</a:t>
            </a:r>
          </a:p>
          <a:p>
            <a:r>
              <a:rPr lang="en-US" dirty="0" smtClean="0"/>
              <a:t>If</a:t>
            </a:r>
            <a:r>
              <a:rPr lang="en-US" baseline="0" dirty="0" smtClean="0"/>
              <a:t> you order a baked potato from Wendy’s, it is about 270 calories (That is about a 10 ounce potato). The 110 calorie potato I mentioned in the previous slide is about 5 ounces.</a:t>
            </a:r>
          </a:p>
          <a:p>
            <a:endParaRPr lang="en-US" baseline="0" dirty="0" smtClean="0"/>
          </a:p>
          <a:p>
            <a:r>
              <a:rPr lang="en-US" baseline="0" dirty="0" smtClean="0"/>
              <a:t>If you add sour cream and chives, the calorie content increases to 320 calories.</a:t>
            </a:r>
          </a:p>
          <a:p>
            <a:endParaRPr lang="en-US" baseline="0" dirty="0" smtClean="0"/>
          </a:p>
          <a:p>
            <a:r>
              <a:rPr lang="en-US" baseline="0" dirty="0" smtClean="0"/>
              <a:t>If you order the cheese and broccoli topping, that increases the calories to 440</a:t>
            </a:r>
          </a:p>
          <a:p>
            <a:endParaRPr lang="en-US" baseline="0" dirty="0" smtClean="0"/>
          </a:p>
          <a:p>
            <a:r>
              <a:rPr lang="en-US" baseline="0" dirty="0" smtClean="0"/>
              <a:t>If you order the cheese and bacon topping, that doubles the original calorie content to 540 calories.</a:t>
            </a:r>
            <a:endParaRPr lang="en-US" dirty="0"/>
          </a:p>
        </p:txBody>
      </p:sp>
      <p:sp>
        <p:nvSpPr>
          <p:cNvPr id="4" name="Slide Number Placeholder 3"/>
          <p:cNvSpPr>
            <a:spLocks noGrp="1"/>
          </p:cNvSpPr>
          <p:nvPr>
            <p:ph type="sldNum" sz="quarter" idx="10"/>
          </p:nvPr>
        </p:nvSpPr>
        <p:spPr/>
        <p:txBody>
          <a:bodyPr/>
          <a:lstStyle/>
          <a:p>
            <a:fld id="{AAA93F91-6CE6-41F1-A5BE-F06EBE9D207E}" type="slidenum">
              <a:rPr lang="en-US" smtClean="0"/>
              <a:t>8</a:t>
            </a:fld>
            <a:endParaRPr lang="en-US"/>
          </a:p>
        </p:txBody>
      </p:sp>
    </p:spTree>
    <p:extLst>
      <p:ext uri="{BB962C8B-B14F-4D97-AF65-F5344CB8AC3E}">
        <p14:creationId xmlns:p14="http://schemas.microsoft.com/office/powerpoint/2010/main" val="385245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A93F91-6CE6-41F1-A5BE-F06EBE9D207E}" type="slidenum">
              <a:rPr lang="en-US" smtClean="0"/>
              <a:t>9</a:t>
            </a:fld>
            <a:endParaRPr lang="en-US"/>
          </a:p>
        </p:txBody>
      </p:sp>
    </p:spTree>
    <p:extLst>
      <p:ext uri="{BB962C8B-B14F-4D97-AF65-F5344CB8AC3E}">
        <p14:creationId xmlns:p14="http://schemas.microsoft.com/office/powerpoint/2010/main" val="1485284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1597819"/>
            <a:ext cx="4800600" cy="1102519"/>
          </a:xfrm>
        </p:spPr>
        <p:txBody>
          <a:bodyPr/>
          <a:lstStyle>
            <a:lvl1pPr>
              <a:buClr>
                <a:srgbClr val="FFFFFF"/>
              </a:buClr>
              <a:defRPr/>
            </a:lvl1pPr>
          </a:lstStyle>
          <a:p>
            <a:pPr lvl="0"/>
            <a:r>
              <a:rPr lang="en-US" alt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2914650"/>
            <a:ext cx="4114800" cy="131445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40965" name="Rectangle 5"/>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40966" name="Rectangle 6"/>
          <p:cNvSpPr>
            <a:spLocks noGrp="1" noChangeArrowheads="1"/>
          </p:cNvSpPr>
          <p:nvPr>
            <p:ph type="sldNum" sz="quarter" idx="4"/>
          </p:nvPr>
        </p:nvSpPr>
        <p:spPr/>
        <p:txBody>
          <a:bodyPr/>
          <a:lstStyle>
            <a:lvl1pPr>
              <a:defRPr/>
            </a:lvl1pPr>
          </a:lstStyle>
          <a:p>
            <a:fld id="{01155CFC-A701-41CA-9026-AE06EAEA9D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49468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90B8DF-A0FB-4967-B153-97609681FF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30414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05979"/>
            <a:ext cx="15811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9" y="205979"/>
            <a:ext cx="4592637"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EE74ED-DA0E-4669-BF01-6EBE34F992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62540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0FB0CC-D57E-4EFF-80D2-60B5E910BC12}" type="datetimeFigureOut">
              <a:rPr lang="en-US" smtClean="0"/>
              <a:t>3/17/2014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3E7A031-A60F-4CAF-AAAB-C8F54AC5C14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FB0CC-D57E-4EFF-80D2-60B5E910BC12}"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0FB0CC-D57E-4EFF-80D2-60B5E910BC12}"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A031-A60F-4CAF-AAAB-C8F54AC5C14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FB0CC-D57E-4EFF-80D2-60B5E910BC12}"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0FB0CC-D57E-4EFF-80D2-60B5E910BC12}"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0FB0CC-D57E-4EFF-80D2-60B5E910BC12}"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B0CC-D57E-4EFF-80D2-60B5E910BC12}"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0FB0CC-D57E-4EFF-80D2-60B5E910BC12}"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8736E0-8B80-4BDE-A8AE-1639DD136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641860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0FB0CC-D57E-4EFF-80D2-60B5E910BC12}"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43E7A031-A60F-4CAF-AAAB-C8F54AC5C14C}"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FB0CC-D57E-4EFF-80D2-60B5E910BC12}"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0FB0CC-D57E-4EFF-80D2-60B5E910BC12}"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A031-A60F-4CAF-AAAB-C8F54AC5C14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FB0CC-D57E-4EFF-80D2-60B5E910BC12}"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7A031-A60F-4CAF-AAAB-C8F54AC5C14C}" type="slidenum">
              <a:rPr lang="en-US" smtClean="0"/>
              <a:t>‹#›</a:t>
            </a:fld>
            <a:endParaRPr lang="en-US"/>
          </a:p>
        </p:txBody>
      </p:sp>
    </p:spTree>
    <p:extLst>
      <p:ext uri="{BB962C8B-B14F-4D97-AF65-F5344CB8AC3E}">
        <p14:creationId xmlns:p14="http://schemas.microsoft.com/office/powerpoint/2010/main" val="321351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D9ACA4-2196-47E8-BB67-7D56AEE1D5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0598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200151"/>
            <a:ext cx="30861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9" y="1200151"/>
            <a:ext cx="308768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8F58F4-B65E-42FF-AEE6-28EF031785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724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40BEE4E-1EB5-4A84-9FD8-2E7EC2895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295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C26DA29-9768-4F89-A407-F5C523F3F2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6944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D42EF08-4192-400D-A0DE-DA625A35C4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0237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819AD4-00D3-4B8A-9723-F4604626BB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00306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CE85F0-E814-4597-B9AA-2026B3F7E5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75789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05979"/>
            <a:ext cx="6316662" cy="85725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9" y="1200151"/>
            <a:ext cx="6326187" cy="339447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BCD609F-B896-4006-B3E2-9B4B976D41B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75748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0FB0CC-D57E-4EFF-80D2-60B5E910BC12}" type="datetimeFigureOut">
              <a:rPr lang="en-US" smtClean="0"/>
              <a:t>3/17/2014</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E7A031-A60F-4CAF-AAAB-C8F54AC5C14C}"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8.xml"/><Relationship Id="rId7" Type="http://schemas.openxmlformats.org/officeDocument/2006/relationships/notesSlide" Target="../notesSlides/notesSlide13.xml"/><Relationship Id="rId2" Type="http://schemas.openxmlformats.org/officeDocument/2006/relationships/tags" Target="../tags/tag27.xml"/><Relationship Id="rId1" Type="http://schemas.openxmlformats.org/officeDocument/2006/relationships/vmlDrawing" Target="../drawings/vmlDrawing4.vml"/><Relationship Id="rId6" Type="http://schemas.openxmlformats.org/officeDocument/2006/relationships/slideLayout" Target="../slideLayouts/slideLayout23.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4.xml"/><Relationship Id="rId7" Type="http://schemas.openxmlformats.org/officeDocument/2006/relationships/notesSlide" Target="../notesSlides/notesSlide16.xml"/><Relationship Id="rId2" Type="http://schemas.openxmlformats.org/officeDocument/2006/relationships/tags" Target="../tags/tag33.xml"/><Relationship Id="rId1" Type="http://schemas.openxmlformats.org/officeDocument/2006/relationships/vmlDrawing" Target="../drawings/vmlDrawing5.vml"/><Relationship Id="rId6" Type="http://schemas.openxmlformats.org/officeDocument/2006/relationships/slideLayout" Target="../slideLayouts/slideLayout23.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3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1.xml"/><Relationship Id="rId7" Type="http://schemas.openxmlformats.org/officeDocument/2006/relationships/notesSlide" Target="../notesSlides/notesSlide21.xml"/><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slideLayout" Target="../slideLayouts/slideLayout23.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4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7.xml"/><Relationship Id="rId7" Type="http://schemas.openxmlformats.org/officeDocument/2006/relationships/notesSlide" Target="../notesSlides/notesSlide24.xml"/><Relationship Id="rId2" Type="http://schemas.openxmlformats.org/officeDocument/2006/relationships/tags" Target="../tags/tag46.xml"/><Relationship Id="rId1" Type="http://schemas.openxmlformats.org/officeDocument/2006/relationships/vmlDrawing" Target="../drawings/vmlDrawing7.vml"/><Relationship Id="rId6" Type="http://schemas.openxmlformats.org/officeDocument/2006/relationships/slideLayout" Target="../slideLayouts/slideLayout23.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50.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51.xml"/><Relationship Id="rId5" Type="http://schemas.openxmlformats.org/officeDocument/2006/relationships/hyperlink" Target="http://www.ers.usda.gov/data-products/fruit-and-vegetable-prices.aspx#26396" TargetMode="Externa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5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5.xml"/><Relationship Id="rId7" Type="http://schemas.openxmlformats.org/officeDocument/2006/relationships/notesSlide" Target="../notesSlides/notesSlide29.xml"/><Relationship Id="rId2" Type="http://schemas.openxmlformats.org/officeDocument/2006/relationships/tags" Target="../tags/tag54.xml"/><Relationship Id="rId1" Type="http://schemas.openxmlformats.org/officeDocument/2006/relationships/vmlDrawing" Target="../drawings/vmlDrawing8.vml"/><Relationship Id="rId6" Type="http://schemas.openxmlformats.org/officeDocument/2006/relationships/slideLayout" Target="../slideLayouts/slideLayout23.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58.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6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0.xml"/><Relationship Id="rId7" Type="http://schemas.openxmlformats.org/officeDocument/2006/relationships/notesSlide" Target="../notesSlides/notesSlide4.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slideLayout" Target="../slideLayouts/slideLayout2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xml"/><Relationship Id="rId7" Type="http://schemas.openxmlformats.org/officeDocument/2006/relationships/notesSlide" Target="../notesSlides/notesSlide7.xml"/><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slideLayout" Target="../slideLayouts/slideLayout23.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1.xml"/><Relationship Id="rId7" Type="http://schemas.openxmlformats.org/officeDocument/2006/relationships/notesSlide" Target="../notesSlides/notesSlide9.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slideLayout" Target="../slideLayouts/slideLayout23.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Nutrition: Are Potatoes a Super Food?</a:t>
            </a:r>
            <a:endParaRPr lang="en-US" dirty="0"/>
          </a:p>
        </p:txBody>
      </p:sp>
      <p:sp>
        <p:nvSpPr>
          <p:cNvPr id="3" name="Subtitle 2"/>
          <p:cNvSpPr>
            <a:spLocks noGrp="1"/>
          </p:cNvSpPr>
          <p:nvPr>
            <p:ph type="subTitle" idx="1"/>
          </p:nvPr>
        </p:nvSpPr>
        <p:spPr>
          <a:xfrm>
            <a:off x="609600" y="3771900"/>
            <a:ext cx="7854696" cy="1314450"/>
          </a:xfrm>
        </p:spPr>
        <p:txBody>
          <a:bodyPr/>
          <a:lstStyle/>
          <a:p>
            <a:pPr algn="ctr"/>
            <a:r>
              <a:rPr lang="en-US" dirty="0" smtClean="0"/>
              <a:t>Dr. Martha Raidl</a:t>
            </a:r>
          </a:p>
          <a:p>
            <a:pPr algn="ctr"/>
            <a:r>
              <a:rPr lang="en-US" dirty="0" smtClean="0"/>
              <a:t>Rhea Lanting</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00301"/>
            <a:ext cx="2857500" cy="127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21618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Potatoes = 3% of calories</a:t>
            </a:r>
            <a:endParaRPr lang="en-US" dirty="0"/>
          </a:p>
        </p:txBody>
      </p:sp>
      <p:sp>
        <p:nvSpPr>
          <p:cNvPr id="5" name="Content Placeholder 4"/>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28750"/>
            <a:ext cx="85344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7993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8066"/>
            <a:ext cx="8839200" cy="857250"/>
          </a:xfrm>
        </p:spPr>
        <p:txBody>
          <a:bodyPr>
            <a:normAutofit fontScale="90000"/>
          </a:bodyPr>
          <a:lstStyle/>
          <a:p>
            <a:pPr algn="ctr"/>
            <a:r>
              <a:rPr lang="en-US" dirty="0" smtClean="0"/>
              <a:t>Are potatoes too high in carbohydrates?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2000 - 2200 calories = Daily calorie  recommendation</a:t>
            </a:r>
          </a:p>
          <a:p>
            <a:pPr marL="0" indent="0">
              <a:buNone/>
            </a:pPr>
            <a:endParaRPr lang="en-US" dirty="0" smtClean="0"/>
          </a:p>
          <a:p>
            <a:r>
              <a:rPr lang="en-US" dirty="0" smtClean="0"/>
              <a:t>50% calories from carbohydrate =1000 carb calories</a:t>
            </a:r>
          </a:p>
          <a:p>
            <a:pPr marL="0" indent="0">
              <a:buNone/>
            </a:pPr>
            <a:r>
              <a:rPr lang="en-US" dirty="0" smtClean="0"/>
              <a:t>	1000 calories/4 calories/g carbohydrate =</a:t>
            </a:r>
          </a:p>
          <a:p>
            <a:pPr marL="0" indent="0">
              <a:buNone/>
            </a:pPr>
            <a:r>
              <a:rPr lang="en-US" dirty="0" smtClean="0"/>
              <a:t>	250 grams of carbohydrate/day</a:t>
            </a:r>
          </a:p>
          <a:p>
            <a:endParaRPr lang="en-US" dirty="0"/>
          </a:p>
          <a:p>
            <a:r>
              <a:rPr lang="en-US" dirty="0" smtClean="0"/>
              <a:t>1 medium sized potato = 26 grams of carbohydrate = ~10% of daily carbohydrate recommended intake</a:t>
            </a:r>
          </a:p>
          <a:p>
            <a:endParaRPr lang="en-US" dirty="0"/>
          </a:p>
        </p:txBody>
      </p:sp>
    </p:spTree>
    <p:custDataLst>
      <p:tags r:id="rId1"/>
    </p:custDataLst>
    <p:extLst>
      <p:ext uri="{BB962C8B-B14F-4D97-AF65-F5344CB8AC3E}">
        <p14:creationId xmlns:p14="http://schemas.microsoft.com/office/powerpoint/2010/main" val="155274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carb lunacy</a:t>
            </a:r>
            <a:endParaRPr lang="en-US" dirty="0"/>
          </a:p>
        </p:txBody>
      </p:sp>
      <p:sp>
        <p:nvSpPr>
          <p:cNvPr id="3" name="Content Placeholder 2"/>
          <p:cNvSpPr>
            <a:spLocks noGrp="1"/>
          </p:cNvSpPr>
          <p:nvPr>
            <p:ph sz="half" idx="1"/>
          </p:nvPr>
        </p:nvSpPr>
        <p:spPr/>
        <p:txBody>
          <a:bodyPr>
            <a:normAutofit fontScale="92500"/>
          </a:bodyPr>
          <a:lstStyle/>
          <a:p>
            <a:r>
              <a:rPr lang="en-US" dirty="0" smtClean="0"/>
              <a:t>Weight loss: water, muscle mass, fat</a:t>
            </a:r>
          </a:p>
          <a:p>
            <a:r>
              <a:rPr lang="en-US" dirty="0" smtClean="0"/>
              <a:t>High in fat and cholesterol</a:t>
            </a:r>
          </a:p>
          <a:p>
            <a:r>
              <a:rPr lang="en-US" dirty="0" smtClean="0"/>
              <a:t>Low in fruits, vegetables, whole grains, dairy</a:t>
            </a:r>
          </a:p>
          <a:p>
            <a:r>
              <a:rPr lang="en-US" dirty="0" smtClean="0"/>
              <a:t>Side effects: headaches, dizziness, fatigue, and constipation</a:t>
            </a:r>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85900"/>
            <a:ext cx="3810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61580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514350"/>
            <a:ext cx="8229600" cy="1177529"/>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Q4. Which </a:t>
            </a:r>
            <a:r>
              <a:rPr lang="en-US" sz="3600" dirty="0"/>
              <a:t>of the following was the most </a:t>
            </a:r>
            <a:r>
              <a:rPr lang="en-US" sz="3600" dirty="0" smtClean="0"/>
              <a:t>frequently consumed </a:t>
            </a:r>
            <a:r>
              <a:rPr lang="en-US" sz="3600" dirty="0"/>
              <a:t>vegetable in 2011?</a:t>
            </a:r>
            <a:br>
              <a:rPr lang="en-US" sz="3600" dirty="0"/>
            </a:br>
            <a:endParaRPr lang="en-US"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414667876"/>
              </p:ext>
            </p:extLst>
          </p:nvPr>
        </p:nvGraphicFramePr>
        <p:xfrm>
          <a:off x="4508500" y="1238250"/>
          <a:ext cx="4572000" cy="3857625"/>
        </p:xfrm>
        <a:graphic>
          <a:graphicData uri="http://schemas.openxmlformats.org/presentationml/2006/ole">
            <mc:AlternateContent xmlns:mc="http://schemas.openxmlformats.org/markup-compatibility/2006">
              <mc:Choice xmlns:v="urn:schemas-microsoft-com:vml" Requires="v">
                <p:oleObj spid="_x0000_s4129"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08500" y="1238250"/>
                        <a:ext cx="4572000" cy="385762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533400" y="1600200"/>
            <a:ext cx="4114800" cy="3291840"/>
          </a:xfrm>
        </p:spPr>
        <p:txBody>
          <a:bodyPr>
            <a:noAutofit/>
          </a:bodyPr>
          <a:lstStyle/>
          <a:p>
            <a:pPr marL="514350" indent="-514350">
              <a:buFont typeface="Wingdings 2"/>
              <a:buAutoNum type="arabicPeriod"/>
            </a:pPr>
            <a:r>
              <a:rPr lang="en-US" sz="3200" dirty="0"/>
              <a:t>Onions</a:t>
            </a:r>
          </a:p>
          <a:p>
            <a:pPr marL="514350" indent="-514350">
              <a:buFont typeface="Wingdings 2"/>
              <a:buAutoNum type="arabicPeriod"/>
            </a:pPr>
            <a:r>
              <a:rPr lang="en-US" sz="3200" dirty="0"/>
              <a:t>Tomatoes</a:t>
            </a:r>
          </a:p>
          <a:p>
            <a:pPr marL="514350" indent="-514350">
              <a:buFont typeface="Wingdings 2"/>
              <a:buAutoNum type="arabicPeriod"/>
            </a:pPr>
            <a:r>
              <a:rPr lang="en-US" sz="3200" dirty="0"/>
              <a:t>Potatoes</a:t>
            </a:r>
          </a:p>
          <a:p>
            <a:pPr marL="514350" indent="-514350">
              <a:buFont typeface="Wingdings 2"/>
              <a:buAutoNum type="arabicPeriod"/>
            </a:pPr>
            <a:r>
              <a:rPr lang="en-US" sz="3200" dirty="0"/>
              <a:t>Corn</a:t>
            </a:r>
          </a:p>
          <a:p>
            <a:pPr marL="514350" indent="-514350">
              <a:buFont typeface="Wingdings 2"/>
              <a:buAutoNum type="arabicPeriod"/>
            </a:pPr>
            <a:r>
              <a:rPr lang="en-US" sz="3200" dirty="0"/>
              <a:t>Lettuce</a:t>
            </a:r>
          </a:p>
        </p:txBody>
      </p:sp>
      <p:sp>
        <p:nvSpPr>
          <p:cNvPr id="5" name="CAI1"/>
          <p:cNvSpPr/>
          <p:nvPr>
            <p:custDataLst>
              <p:tags r:id="rId5"/>
            </p:custDataLst>
          </p:nvPr>
        </p:nvSpPr>
        <p:spPr>
          <a:xfrm>
            <a:off x="248920" y="2266950"/>
            <a:ext cx="355600" cy="390525"/>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66991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Q4. Answer - Tomatoes</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428750"/>
            <a:ext cx="8382000" cy="3371850"/>
          </a:xfrm>
          <a:prstGeom prst="rect">
            <a:avLst/>
          </a:prstGeom>
        </p:spPr>
      </p:pic>
    </p:spTree>
    <p:custDataLst>
      <p:tags r:id="rId1"/>
    </p:custDataLst>
    <p:extLst>
      <p:ext uri="{BB962C8B-B14F-4D97-AF65-F5344CB8AC3E}">
        <p14:creationId xmlns:p14="http://schemas.microsoft.com/office/powerpoint/2010/main" val="10784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Profile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1954050"/>
              </p:ext>
            </p:extLst>
          </p:nvPr>
        </p:nvGraphicFramePr>
        <p:xfrm>
          <a:off x="457200" y="1451373"/>
          <a:ext cx="8458200" cy="3292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97576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05979"/>
            <a:ext cx="8229600" cy="857250"/>
          </a:xfrm>
        </p:spPr>
        <p:txBody>
          <a:bodyPr/>
          <a:lstStyle/>
          <a:p>
            <a:r>
              <a:rPr lang="en-US" dirty="0" smtClean="0"/>
              <a:t>Q5. Potatoes are high in:</a:t>
            </a:r>
            <a:endParaRPr lang="en-US" dirty="0"/>
          </a:p>
        </p:txBody>
      </p:sp>
      <p:sp>
        <p:nvSpPr>
          <p:cNvPr id="3" name="TPAnswers"/>
          <p:cNvSpPr>
            <a:spLocks noGrp="1"/>
          </p:cNvSpPr>
          <p:nvPr>
            <p:ph type="body" idx="1"/>
            <p:custDataLst>
              <p:tags r:id="rId3"/>
            </p:custDataLst>
          </p:nvPr>
        </p:nvSpPr>
        <p:spPr>
          <a:xfrm>
            <a:off x="457200" y="1485900"/>
            <a:ext cx="4114800" cy="3006090"/>
          </a:xfrm>
        </p:spPr>
        <p:txBody>
          <a:bodyPr>
            <a:normAutofit/>
          </a:bodyPr>
          <a:lstStyle/>
          <a:p>
            <a:pPr marL="514350" indent="-514350">
              <a:buFont typeface="Wingdings 2"/>
              <a:buAutoNum type="arabicPeriod"/>
            </a:pPr>
            <a:r>
              <a:rPr lang="en-US" sz="3200" dirty="0" smtClean="0"/>
              <a:t>Fat</a:t>
            </a:r>
          </a:p>
          <a:p>
            <a:pPr marL="514350" indent="-514350">
              <a:buFont typeface="Wingdings 2"/>
              <a:buAutoNum type="arabicPeriod"/>
            </a:pPr>
            <a:r>
              <a:rPr lang="en-US" sz="3200" dirty="0" smtClean="0"/>
              <a:t>Simple carbs</a:t>
            </a:r>
          </a:p>
          <a:p>
            <a:pPr marL="514350" indent="-514350">
              <a:buFont typeface="Wingdings 2"/>
              <a:buAutoNum type="arabicPeriod"/>
            </a:pPr>
            <a:r>
              <a:rPr lang="en-US" sz="3200" dirty="0" smtClean="0"/>
              <a:t>Protein</a:t>
            </a:r>
          </a:p>
          <a:p>
            <a:pPr marL="514350" indent="-514350">
              <a:buFont typeface="Wingdings 2"/>
              <a:buAutoNum type="arabicPeriod"/>
            </a:pPr>
            <a:r>
              <a:rPr lang="en-US" sz="3200" dirty="0" smtClean="0"/>
              <a:t>None of the above</a:t>
            </a:r>
            <a:endParaRPr lang="en-US"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20075558"/>
              </p:ext>
            </p:extLst>
          </p:nvPr>
        </p:nvGraphicFramePr>
        <p:xfrm>
          <a:off x="4508500" y="1200150"/>
          <a:ext cx="4572000" cy="3857625"/>
        </p:xfrm>
        <a:graphic>
          <a:graphicData uri="http://schemas.openxmlformats.org/presentationml/2006/ole">
            <mc:AlternateContent xmlns:mc="http://schemas.openxmlformats.org/markup-compatibility/2006">
              <mc:Choice xmlns:v="urn:schemas-microsoft-com:vml" Requires="v">
                <p:oleObj spid="_x0000_s7195"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08500" y="1200150"/>
                        <a:ext cx="4572000" cy="3857625"/>
                      </a:xfrm>
                      <a:prstGeom prst="rect">
                        <a:avLst/>
                      </a:prstGeom>
                    </p:spPr>
                  </p:pic>
                </p:oleObj>
              </mc:Fallback>
            </mc:AlternateContent>
          </a:graphicData>
        </a:graphic>
      </p:graphicFrame>
      <p:sp>
        <p:nvSpPr>
          <p:cNvPr id="5" name="CAI1"/>
          <p:cNvSpPr/>
          <p:nvPr>
            <p:custDataLst>
              <p:tags r:id="rId5"/>
            </p:custDataLst>
          </p:nvPr>
        </p:nvSpPr>
        <p:spPr>
          <a:xfrm>
            <a:off x="177274" y="3409950"/>
            <a:ext cx="355600" cy="333375"/>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9177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Potatoes – </a:t>
            </a:r>
            <a:r>
              <a:rPr lang="en-US" smtClean="0"/>
              <a:t>Nutrient Profile</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8750"/>
            <a:ext cx="4038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428750"/>
            <a:ext cx="39624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4616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Protein  </a:t>
            </a:r>
          </a:p>
          <a:p>
            <a:r>
              <a:rPr lang="en-US" dirty="0" smtClean="0"/>
              <a:t>Relatively low</a:t>
            </a:r>
            <a:endParaRPr lang="en-US" dirty="0"/>
          </a:p>
          <a:p>
            <a:r>
              <a:rPr lang="en-US" dirty="0" smtClean="0"/>
              <a:t>High quality</a:t>
            </a:r>
          </a:p>
          <a:p>
            <a:endParaRPr lang="en-US" dirty="0"/>
          </a:p>
          <a:p>
            <a:pPr marL="0" indent="0">
              <a:buNone/>
            </a:pPr>
            <a:r>
              <a:rPr lang="en-US" b="1" dirty="0" smtClean="0"/>
              <a:t>Fat </a:t>
            </a:r>
          </a:p>
          <a:p>
            <a:r>
              <a:rPr lang="en-US" dirty="0" smtClean="0"/>
              <a:t>Fat-free, heart healthy</a:t>
            </a:r>
          </a:p>
          <a:p>
            <a:pPr lvl="1">
              <a:buClr>
                <a:srgbClr val="0BD0D9"/>
              </a:buClr>
            </a:pPr>
            <a:r>
              <a:rPr lang="en-US" dirty="0" smtClean="0">
                <a:solidFill>
                  <a:prstClr val="black"/>
                </a:solidFill>
              </a:rPr>
              <a:t>0 grams total, trans and saturated fat </a:t>
            </a:r>
          </a:p>
          <a:p>
            <a:pPr lvl="1">
              <a:buClr>
                <a:srgbClr val="0BD0D9"/>
              </a:buClr>
            </a:pPr>
            <a:r>
              <a:rPr lang="en-US" dirty="0" smtClean="0">
                <a:solidFill>
                  <a:prstClr val="black"/>
                </a:solidFill>
              </a:rPr>
              <a:t>0 mg cholesterol</a:t>
            </a:r>
            <a:endParaRPr lang="en-US" dirty="0">
              <a:solidFill>
                <a:prstClr val="black"/>
              </a:solidFill>
            </a:endParaRPr>
          </a:p>
          <a:p>
            <a:endParaRPr lang="en-US" dirty="0"/>
          </a:p>
        </p:txBody>
      </p:sp>
      <p:pic>
        <p:nvPicPr>
          <p:cNvPr id="409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12258" y="1440656"/>
            <a:ext cx="3910484" cy="33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1971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Macronutrients</a:t>
            </a:r>
            <a:endParaRPr lang="en-US" dirty="0"/>
          </a:p>
        </p:txBody>
      </p:sp>
      <p:sp>
        <p:nvSpPr>
          <p:cNvPr id="3" name="Content Placeholder 2"/>
          <p:cNvSpPr>
            <a:spLocks noGrp="1"/>
          </p:cNvSpPr>
          <p:nvPr>
            <p:ph sz="half" idx="1"/>
          </p:nvPr>
        </p:nvSpPr>
        <p:spPr/>
        <p:txBody>
          <a:bodyPr>
            <a:normAutofit fontScale="55000" lnSpcReduction="20000"/>
          </a:bodyPr>
          <a:lstStyle/>
          <a:p>
            <a:pPr marL="0" indent="0">
              <a:buNone/>
            </a:pPr>
            <a:r>
              <a:rPr lang="en-US" sz="4200" u="sng" dirty="0" smtClean="0">
                <a:cs typeface="Arial" panose="020B0604020202020204" pitchFamily="34" charset="0"/>
              </a:rPr>
              <a:t>Carbohydrate</a:t>
            </a:r>
            <a:r>
              <a:rPr lang="en-US" sz="4200" dirty="0" smtClean="0">
                <a:cs typeface="Arial" panose="020B0604020202020204" pitchFamily="34" charset="0"/>
              </a:rPr>
              <a:t>: 26 grams</a:t>
            </a:r>
          </a:p>
          <a:p>
            <a:pPr>
              <a:buFont typeface="Arial" panose="020B0604020202020204" pitchFamily="34" charset="0"/>
              <a:buChar char="•"/>
            </a:pPr>
            <a:r>
              <a:rPr lang="en-US" sz="4200" dirty="0" smtClean="0">
                <a:cs typeface="Arial" panose="020B0604020202020204" pitchFamily="34" charset="0"/>
              </a:rPr>
              <a:t>Mainly complex</a:t>
            </a:r>
          </a:p>
          <a:p>
            <a:pPr>
              <a:buFont typeface="Arial" panose="020B0604020202020204" pitchFamily="34" charset="0"/>
              <a:buChar char="•"/>
            </a:pPr>
            <a:r>
              <a:rPr lang="en-US" sz="4200" dirty="0" smtClean="0">
                <a:cs typeface="Arial" panose="020B0604020202020204" pitchFamily="34" charset="0"/>
              </a:rPr>
              <a:t>Amylose and amylopectin</a:t>
            </a:r>
          </a:p>
          <a:p>
            <a:pPr marL="0" indent="0">
              <a:buNone/>
            </a:pPr>
            <a:endParaRPr lang="en-US" sz="4200" dirty="0">
              <a:cs typeface="Arial" panose="020B0604020202020204" pitchFamily="34" charset="0"/>
            </a:endParaRPr>
          </a:p>
          <a:p>
            <a:pPr marL="0" indent="0">
              <a:buNone/>
            </a:pPr>
            <a:r>
              <a:rPr lang="en-US" sz="4200" u="sng" dirty="0" smtClean="0">
                <a:cs typeface="Arial" panose="020B0604020202020204" pitchFamily="34" charset="0"/>
              </a:rPr>
              <a:t>Fiber</a:t>
            </a:r>
            <a:r>
              <a:rPr lang="en-US" sz="4200" dirty="0" smtClean="0">
                <a:cs typeface="Arial" panose="020B0604020202020204" pitchFamily="34" charset="0"/>
              </a:rPr>
              <a:t> (cellulose): 2 gm</a:t>
            </a:r>
          </a:p>
          <a:p>
            <a:pPr>
              <a:buFont typeface="Arial" panose="020B0604020202020204" pitchFamily="34" charset="0"/>
              <a:buChar char="•"/>
            </a:pPr>
            <a:r>
              <a:rPr lang="en-US" sz="4200" dirty="0" smtClean="0">
                <a:cs typeface="Arial" panose="020B0604020202020204" pitchFamily="34" charset="0"/>
              </a:rPr>
              <a:t>74% = Insoluble: stay regular</a:t>
            </a:r>
          </a:p>
          <a:p>
            <a:pPr>
              <a:buFont typeface="Arial" panose="020B0604020202020204" pitchFamily="34" charset="0"/>
              <a:buChar char="•"/>
            </a:pPr>
            <a:r>
              <a:rPr lang="en-US" sz="4200" dirty="0" smtClean="0">
                <a:cs typeface="Arial" panose="020B0604020202020204" pitchFamily="34" charset="0"/>
              </a:rPr>
              <a:t>26% = Soluble, lowers cholesterol</a:t>
            </a:r>
          </a:p>
          <a:p>
            <a:pPr marL="0" indent="0">
              <a:buNone/>
            </a:pPr>
            <a:endParaRPr lang="en-US" sz="4200" dirty="0">
              <a:cs typeface="Arial" panose="020B0604020202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556" y="1200150"/>
            <a:ext cx="4114800" cy="148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939" b="6862"/>
          <a:stretch/>
        </p:blipFill>
        <p:spPr bwMode="auto">
          <a:xfrm>
            <a:off x="4590256" y="3086100"/>
            <a:ext cx="4343400" cy="168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142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smtClean="0"/>
              <a:t>History</a:t>
            </a:r>
          </a:p>
          <a:p>
            <a:pPr>
              <a:lnSpc>
                <a:spcPct val="150000"/>
              </a:lnSpc>
            </a:pPr>
            <a:r>
              <a:rPr lang="en-US" dirty="0" smtClean="0"/>
              <a:t>Consumption </a:t>
            </a:r>
          </a:p>
          <a:p>
            <a:pPr>
              <a:lnSpc>
                <a:spcPct val="150000"/>
              </a:lnSpc>
            </a:pPr>
            <a:r>
              <a:rPr lang="en-US" dirty="0" smtClean="0"/>
              <a:t>Nutrient profile</a:t>
            </a:r>
          </a:p>
          <a:p>
            <a:pPr>
              <a:lnSpc>
                <a:spcPct val="150000"/>
              </a:lnSpc>
            </a:pPr>
            <a:r>
              <a:rPr lang="en-US" dirty="0" smtClean="0"/>
              <a:t>Health benefits</a:t>
            </a:r>
          </a:p>
          <a:p>
            <a:pPr>
              <a:lnSpc>
                <a:spcPct val="150000"/>
              </a:lnSpc>
            </a:pPr>
            <a:r>
              <a:rPr lang="en-US" dirty="0" err="1" smtClean="0"/>
              <a:t>MyPlate</a:t>
            </a:r>
            <a:endParaRPr lang="en-US" dirty="0" smtClean="0"/>
          </a:p>
          <a:p>
            <a:pPr>
              <a:lnSpc>
                <a:spcPct val="150000"/>
              </a:lnSpc>
            </a:pPr>
            <a:r>
              <a:rPr lang="en-US" dirty="0" smtClean="0"/>
              <a:t>Summary and Conclusions</a:t>
            </a:r>
            <a:endParaRPr lang="en-US" dirty="0"/>
          </a:p>
        </p:txBody>
      </p:sp>
    </p:spTree>
    <p:custDataLst>
      <p:tags r:id="rId1"/>
    </p:custDataLst>
    <p:extLst>
      <p:ext uri="{BB962C8B-B14F-4D97-AF65-F5344CB8AC3E}">
        <p14:creationId xmlns:p14="http://schemas.microsoft.com/office/powerpoint/2010/main" val="7195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Micronutrients and Phytochemicals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7742596"/>
              </p:ext>
            </p:extLst>
          </p:nvPr>
        </p:nvGraphicFramePr>
        <p:xfrm>
          <a:off x="457200" y="1451373"/>
          <a:ext cx="8229600" cy="329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49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05979"/>
            <a:ext cx="8229600" cy="857250"/>
          </a:xfrm>
        </p:spPr>
        <p:txBody>
          <a:bodyPr/>
          <a:lstStyle/>
          <a:p>
            <a:r>
              <a:rPr lang="en-US" dirty="0" smtClean="0"/>
              <a:t>Q6. Potatoes have low levels of:</a:t>
            </a:r>
            <a:endParaRPr lang="en-US" dirty="0"/>
          </a:p>
        </p:txBody>
      </p:sp>
      <p:sp>
        <p:nvSpPr>
          <p:cNvPr id="3" name="TPAnswers"/>
          <p:cNvSpPr>
            <a:spLocks noGrp="1"/>
          </p:cNvSpPr>
          <p:nvPr>
            <p:ph type="body" idx="1"/>
            <p:custDataLst>
              <p:tags r:id="rId3"/>
            </p:custDataLst>
          </p:nvPr>
        </p:nvSpPr>
        <p:spPr>
          <a:xfrm>
            <a:off x="457200" y="1200150"/>
            <a:ext cx="4114800" cy="3291840"/>
          </a:xfrm>
        </p:spPr>
        <p:txBody>
          <a:bodyPr>
            <a:normAutofit/>
          </a:bodyPr>
          <a:lstStyle/>
          <a:p>
            <a:pPr marL="514350" indent="-514350">
              <a:buFont typeface="Wingdings 2"/>
              <a:buAutoNum type="arabicPeriod"/>
            </a:pPr>
            <a:r>
              <a:rPr lang="en-US" sz="3200" dirty="0" smtClean="0"/>
              <a:t>Potassium</a:t>
            </a:r>
          </a:p>
          <a:p>
            <a:pPr marL="514350" indent="-514350">
              <a:buFont typeface="Wingdings 2"/>
              <a:buAutoNum type="arabicPeriod"/>
            </a:pPr>
            <a:r>
              <a:rPr lang="en-US" sz="3200" dirty="0" smtClean="0"/>
              <a:t>Vitamin C</a:t>
            </a:r>
          </a:p>
          <a:p>
            <a:pPr marL="514350" indent="-514350">
              <a:buFont typeface="Wingdings 2"/>
              <a:buAutoNum type="arabicPeriod"/>
            </a:pPr>
            <a:r>
              <a:rPr lang="en-US" sz="3200" dirty="0" smtClean="0"/>
              <a:t>Sodium</a:t>
            </a:r>
          </a:p>
          <a:p>
            <a:pPr marL="514350" indent="-514350">
              <a:buFont typeface="Wingdings 2"/>
              <a:buAutoNum type="arabicPeriod"/>
            </a:pPr>
            <a:r>
              <a:rPr lang="en-US" sz="3200" dirty="0" smtClean="0"/>
              <a:t>Magnesium</a:t>
            </a:r>
          </a:p>
          <a:p>
            <a:pPr marL="514350" indent="-514350">
              <a:buFont typeface="Wingdings 2"/>
              <a:buAutoNum type="arabicPeriod"/>
            </a:pPr>
            <a:r>
              <a:rPr lang="en-US" sz="3200" dirty="0" smtClean="0"/>
              <a:t>Phytochemicals</a:t>
            </a:r>
            <a:endParaRPr lang="en-US"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66285063"/>
              </p:ext>
            </p:extLst>
          </p:nvPr>
        </p:nvGraphicFramePr>
        <p:xfrm>
          <a:off x="4508500" y="1200150"/>
          <a:ext cx="4572000" cy="3857625"/>
        </p:xfrm>
        <a:graphic>
          <a:graphicData uri="http://schemas.openxmlformats.org/presentationml/2006/ole">
            <mc:AlternateContent xmlns:mc="http://schemas.openxmlformats.org/markup-compatibility/2006">
              <mc:Choice xmlns:v="urn:schemas-microsoft-com:vml" Requires="v">
                <p:oleObj spid="_x0000_s8218"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08500" y="1200150"/>
                        <a:ext cx="4572000" cy="3857625"/>
                      </a:xfrm>
                      <a:prstGeom prst="rect">
                        <a:avLst/>
                      </a:prstGeom>
                    </p:spPr>
                  </p:pic>
                </p:oleObj>
              </mc:Fallback>
            </mc:AlternateContent>
          </a:graphicData>
        </a:graphic>
      </p:graphicFrame>
      <p:sp>
        <p:nvSpPr>
          <p:cNvPr id="5" name="CAI1"/>
          <p:cNvSpPr/>
          <p:nvPr>
            <p:custDataLst>
              <p:tags r:id="rId5"/>
            </p:custDataLst>
          </p:nvPr>
        </p:nvSpPr>
        <p:spPr>
          <a:xfrm>
            <a:off x="172720" y="2571750"/>
            <a:ext cx="355600" cy="342900"/>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6449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Micronutrients- keeps body healthy</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u="sng" dirty="0" smtClean="0"/>
              <a:t>Immune system</a:t>
            </a:r>
          </a:p>
          <a:p>
            <a:r>
              <a:rPr lang="en-US" dirty="0" smtClean="0"/>
              <a:t>Vitamin C = 45% DV</a:t>
            </a:r>
          </a:p>
          <a:p>
            <a:r>
              <a:rPr lang="en-US" dirty="0" smtClean="0"/>
              <a:t>Vitamin B6 = 10% DV</a:t>
            </a:r>
          </a:p>
          <a:p>
            <a:endParaRPr lang="en-US" dirty="0" smtClean="0"/>
          </a:p>
          <a:p>
            <a:pPr marL="0" indent="0">
              <a:buNone/>
            </a:pPr>
            <a:r>
              <a:rPr lang="en-US" u="sng" dirty="0" smtClean="0"/>
              <a:t>Heart healthy</a:t>
            </a:r>
          </a:p>
          <a:p>
            <a:r>
              <a:rPr lang="en-US" dirty="0" smtClean="0"/>
              <a:t>Potassium = 18% DV</a:t>
            </a:r>
          </a:p>
          <a:p>
            <a:r>
              <a:rPr lang="en-US" dirty="0" smtClean="0"/>
              <a:t>Sodium = 0%</a:t>
            </a:r>
          </a:p>
          <a:p>
            <a:endParaRPr lang="en-US" dirty="0" smtClean="0"/>
          </a:p>
          <a:p>
            <a:pPr marL="0" indent="0">
              <a:buNone/>
            </a:pPr>
            <a:r>
              <a:rPr lang="en-US" u="sng" dirty="0" smtClean="0"/>
              <a:t>Metabolic reactions</a:t>
            </a:r>
          </a:p>
          <a:p>
            <a:r>
              <a:rPr lang="en-US" dirty="0" smtClean="0"/>
              <a:t>Magnesium = 10% DV</a:t>
            </a:r>
            <a:endParaRPr lang="en-US" dirty="0"/>
          </a:p>
        </p:txBody>
      </p:sp>
      <p:sp>
        <p:nvSpPr>
          <p:cNvPr id="6" name="Content Placeholder 5"/>
          <p:cNvSpPr>
            <a:spLocks noGrp="1"/>
          </p:cNvSpPr>
          <p:nvPr>
            <p:ph sz="half" idx="2"/>
          </p:nvPr>
        </p:nvSpPr>
        <p:spPr/>
        <p:txBody>
          <a:bodyPr>
            <a:normAutofit fontScale="77500" lnSpcReduction="20000"/>
          </a:bodyPr>
          <a:lstStyle/>
          <a:p>
            <a:pPr marL="0" indent="0">
              <a:buNone/>
            </a:pPr>
            <a:r>
              <a:rPr lang="en-US" u="sng" dirty="0" smtClean="0"/>
              <a:t>RBC and NTD</a:t>
            </a:r>
          </a:p>
          <a:p>
            <a:r>
              <a:rPr lang="en-US" dirty="0" smtClean="0"/>
              <a:t>Folate = 6% DV</a:t>
            </a:r>
          </a:p>
          <a:p>
            <a:pPr marL="0" indent="0">
              <a:buNone/>
            </a:pPr>
            <a:endParaRPr lang="en-US" dirty="0" smtClean="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476" y="2153738"/>
            <a:ext cx="2964725" cy="270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4518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Phytochemicals/Phytonutrients</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dirty="0" smtClean="0"/>
              <a:t>Help prevent heart disease and cancer</a:t>
            </a:r>
          </a:p>
          <a:p>
            <a:r>
              <a:rPr lang="en-US" dirty="0" err="1" smtClean="0"/>
              <a:t>Phenolics</a:t>
            </a:r>
            <a:r>
              <a:rPr lang="en-US" dirty="0" smtClean="0"/>
              <a:t> (all)</a:t>
            </a:r>
            <a:endParaRPr lang="en-US" dirty="0"/>
          </a:p>
          <a:p>
            <a:r>
              <a:rPr lang="en-US" dirty="0" err="1" smtClean="0"/>
              <a:t>Anthocyanins</a:t>
            </a:r>
            <a:r>
              <a:rPr lang="en-US" dirty="0" smtClean="0"/>
              <a:t> (red, purple)</a:t>
            </a:r>
          </a:p>
          <a:p>
            <a:r>
              <a:rPr lang="en-US" dirty="0" smtClean="0"/>
              <a:t>Carotenoids (yellow)</a:t>
            </a:r>
          </a:p>
          <a:p>
            <a:r>
              <a:rPr lang="en-US" dirty="0" err="1" smtClean="0"/>
              <a:t>Kukoamines</a:t>
            </a:r>
            <a:endParaRPr lang="en-US" dirty="0" smtClean="0"/>
          </a:p>
          <a:p>
            <a:r>
              <a:rPr lang="en-US" dirty="0" err="1"/>
              <a:t>Quercetin</a:t>
            </a:r>
            <a:endParaRPr lang="en-US" dirty="0"/>
          </a:p>
          <a:p>
            <a:endParaRPr lang="en-US" dirty="0"/>
          </a:p>
          <a:p>
            <a:pPr marL="0" indent="0">
              <a:buNone/>
            </a:pPr>
            <a:endParaRPr lang="en-US" dirty="0"/>
          </a:p>
        </p:txBody>
      </p:sp>
      <p:sp>
        <p:nvSpPr>
          <p:cNvPr id="4" name="Content Placeholder 3"/>
          <p:cNvSpPr>
            <a:spLocks noGrp="1"/>
          </p:cNvSpPr>
          <p:nvPr>
            <p:ph sz="half" idx="2"/>
          </p:nvPr>
        </p:nvSpPr>
        <p:spPr/>
        <p:txBody>
          <a:bodyPr>
            <a:normAutofit fontScale="92500"/>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85900"/>
            <a:ext cx="35052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4457701"/>
            <a:ext cx="7772400" cy="646331"/>
          </a:xfrm>
          <a:prstGeom prst="rect">
            <a:avLst/>
          </a:prstGeom>
          <a:noFill/>
        </p:spPr>
        <p:txBody>
          <a:bodyPr wrap="square" rtlCol="0">
            <a:spAutoFit/>
          </a:bodyPr>
          <a:lstStyle/>
          <a:p>
            <a:r>
              <a:rPr lang="en-US" dirty="0" smtClean="0"/>
              <a:t>Ezekiel et al., Beneficial phytochemicals in potato- a review, Food Research International, 50, 2013,487-496</a:t>
            </a:r>
            <a:endParaRPr lang="en-US" dirty="0"/>
          </a:p>
        </p:txBody>
      </p:sp>
    </p:spTree>
    <p:custDataLst>
      <p:tags r:id="rId1"/>
    </p:custDataLst>
    <p:extLst>
      <p:ext uri="{BB962C8B-B14F-4D97-AF65-F5344CB8AC3E}">
        <p14:creationId xmlns:p14="http://schemas.microsoft.com/office/powerpoint/2010/main" val="2612514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50520" y="571500"/>
            <a:ext cx="8229600" cy="857250"/>
          </a:xfrm>
        </p:spPr>
        <p:txBody>
          <a:bodyPr>
            <a:normAutofit fontScale="90000"/>
          </a:bodyPr>
          <a:lstStyle/>
          <a:p>
            <a:r>
              <a:rPr lang="en-US" dirty="0" smtClean="0"/>
              <a:t>Q7. What is the cost of eating 5 servings of fruits/vegetables a day?</a:t>
            </a:r>
            <a:endParaRPr lang="en-US" dirty="0"/>
          </a:p>
        </p:txBody>
      </p:sp>
      <p:sp>
        <p:nvSpPr>
          <p:cNvPr id="3" name="TPAnswers"/>
          <p:cNvSpPr>
            <a:spLocks noGrp="1"/>
          </p:cNvSpPr>
          <p:nvPr>
            <p:ph type="body" idx="1"/>
            <p:custDataLst>
              <p:tags r:id="rId3"/>
            </p:custDataLst>
          </p:nvPr>
        </p:nvSpPr>
        <p:spPr>
          <a:xfrm>
            <a:off x="460829" y="1428750"/>
            <a:ext cx="4114800" cy="3291840"/>
          </a:xfrm>
        </p:spPr>
        <p:txBody>
          <a:bodyPr>
            <a:normAutofit/>
          </a:bodyPr>
          <a:lstStyle/>
          <a:p>
            <a:pPr marL="514350" indent="-514350">
              <a:buFont typeface="+mj-lt"/>
              <a:buAutoNum type="arabicPeriod"/>
            </a:pPr>
            <a:r>
              <a:rPr lang="en-US" sz="3200" dirty="0"/>
              <a:t>$1.50</a:t>
            </a:r>
          </a:p>
          <a:p>
            <a:pPr marL="514350" indent="-514350">
              <a:buFont typeface="+mj-lt"/>
              <a:buAutoNum type="arabicPeriod"/>
            </a:pPr>
            <a:r>
              <a:rPr lang="en-US" sz="3200" dirty="0"/>
              <a:t>$2.50</a:t>
            </a:r>
          </a:p>
          <a:p>
            <a:pPr marL="514350" indent="-514350">
              <a:buFont typeface="+mj-lt"/>
              <a:buAutoNum type="arabicPeriod"/>
            </a:pPr>
            <a:r>
              <a:rPr lang="en-US" sz="3200" dirty="0"/>
              <a:t>$3.50</a:t>
            </a:r>
          </a:p>
          <a:p>
            <a:pPr marL="514350" indent="-514350">
              <a:buFont typeface="+mj-lt"/>
              <a:buAutoNum type="arabicPeriod"/>
            </a:pPr>
            <a:r>
              <a:rPr lang="en-US" sz="3200" dirty="0"/>
              <a:t>$4.50</a:t>
            </a:r>
          </a:p>
          <a:p>
            <a:pPr marL="514350" indent="-514350">
              <a:buFont typeface="+mj-lt"/>
              <a:buAutoNum type="arabicPeriod"/>
            </a:pPr>
            <a:r>
              <a:rPr lang="en-US" sz="3200" dirty="0"/>
              <a:t>$5.50</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039159274"/>
              </p:ext>
            </p:extLst>
          </p:nvPr>
        </p:nvGraphicFramePr>
        <p:xfrm>
          <a:off x="3657600" y="1485900"/>
          <a:ext cx="4572000" cy="3429000"/>
        </p:xfrm>
        <a:graphic>
          <a:graphicData uri="http://schemas.openxmlformats.org/presentationml/2006/ole">
            <mc:AlternateContent xmlns:mc="http://schemas.openxmlformats.org/markup-compatibility/2006">
              <mc:Choice xmlns:v="urn:schemas-microsoft-com:vml" Requires="v">
                <p:oleObj spid="_x0000_s9243"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3657600" y="1485900"/>
                        <a:ext cx="4572000" cy="3429000"/>
                      </a:xfrm>
                      <a:prstGeom prst="rect">
                        <a:avLst/>
                      </a:prstGeom>
                    </p:spPr>
                  </p:pic>
                </p:oleObj>
              </mc:Fallback>
            </mc:AlternateContent>
          </a:graphicData>
        </a:graphic>
      </p:graphicFrame>
      <p:sp>
        <p:nvSpPr>
          <p:cNvPr id="6" name="CAI1"/>
          <p:cNvSpPr/>
          <p:nvPr>
            <p:custDataLst>
              <p:tags r:id="rId5"/>
            </p:custDataLst>
          </p:nvPr>
        </p:nvSpPr>
        <p:spPr>
          <a:xfrm>
            <a:off x="176349" y="2190750"/>
            <a:ext cx="355600" cy="352425"/>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1665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too expensive to eat fresh produce?</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It costs ~ $2.50* for five 1-cup servings of fruits and vegetables</a:t>
            </a:r>
          </a:p>
          <a:p>
            <a:r>
              <a:rPr lang="en-US" dirty="0" smtClean="0"/>
              <a:t>Fruits: $0.56/ cup</a:t>
            </a:r>
          </a:p>
          <a:p>
            <a:pPr lvl="1"/>
            <a:r>
              <a:rPr lang="en-US" dirty="0" smtClean="0"/>
              <a:t>Bananas, apples, pears, pineapple, peaches</a:t>
            </a:r>
          </a:p>
          <a:p>
            <a:r>
              <a:rPr lang="en-US" dirty="0" smtClean="0"/>
              <a:t>Vegetables: $0.42/cup</a:t>
            </a:r>
          </a:p>
          <a:p>
            <a:pPr lvl="1"/>
            <a:r>
              <a:rPr lang="en-US" dirty="0" smtClean="0"/>
              <a:t>Potatoes, lettuce, eggplant, greens, carrots</a:t>
            </a:r>
          </a:p>
          <a:p>
            <a:endParaRPr lang="en-US" dirty="0"/>
          </a:p>
        </p:txBody>
      </p:sp>
      <p:pic>
        <p:nvPicPr>
          <p:cNvPr id="614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9549" y="1727073"/>
            <a:ext cx="4035902" cy="275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4538003"/>
            <a:ext cx="3276600" cy="369332"/>
          </a:xfrm>
          <a:prstGeom prst="rect">
            <a:avLst/>
          </a:prstGeom>
          <a:noFill/>
        </p:spPr>
        <p:txBody>
          <a:bodyPr wrap="square" rtlCol="0">
            <a:spAutoFit/>
          </a:bodyPr>
          <a:lstStyle/>
          <a:p>
            <a:r>
              <a:rPr lang="en-US" dirty="0" smtClean="0"/>
              <a:t>*based on 2009-2010 prices</a:t>
            </a:r>
            <a:endParaRPr lang="en-US" dirty="0"/>
          </a:p>
        </p:txBody>
      </p:sp>
    </p:spTree>
    <p:custDataLst>
      <p:tags r:id="rId1"/>
    </p:custDataLst>
    <p:extLst>
      <p:ext uri="{BB962C8B-B14F-4D97-AF65-F5344CB8AC3E}">
        <p14:creationId xmlns:p14="http://schemas.microsoft.com/office/powerpoint/2010/main" val="3258677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534400" cy="857250"/>
          </a:xfrm>
        </p:spPr>
        <p:txBody>
          <a:bodyPr>
            <a:normAutofit fontScale="90000"/>
          </a:bodyPr>
          <a:lstStyle/>
          <a:p>
            <a:r>
              <a:rPr lang="en-US" dirty="0" smtClean="0"/>
              <a:t>Potatoes are </a:t>
            </a:r>
            <a:r>
              <a:rPr lang="en-US" cap="all" dirty="0" smtClean="0"/>
              <a:t>extremely</a:t>
            </a:r>
            <a:r>
              <a:rPr lang="en-US" dirty="0" smtClean="0"/>
              <a:t> economical</a:t>
            </a:r>
            <a:endParaRPr lang="en-US" dirty="0"/>
          </a:p>
        </p:txBody>
      </p:sp>
      <p:sp>
        <p:nvSpPr>
          <p:cNvPr id="3" name="Content Placeholder 2"/>
          <p:cNvSpPr>
            <a:spLocks noGrp="1"/>
          </p:cNvSpPr>
          <p:nvPr>
            <p:ph sz="half" idx="1"/>
          </p:nvPr>
        </p:nvSpPr>
        <p:spPr/>
        <p:txBody>
          <a:bodyPr/>
          <a:lstStyle/>
          <a:p>
            <a:pPr marL="0" indent="0">
              <a:buNone/>
            </a:pPr>
            <a:r>
              <a:rPr lang="en-US" dirty="0" smtClean="0"/>
              <a:t>Based on 2008 prices,</a:t>
            </a:r>
          </a:p>
          <a:p>
            <a:r>
              <a:rPr lang="en-US" dirty="0" smtClean="0"/>
              <a:t>Fresh potatoes:</a:t>
            </a:r>
          </a:p>
          <a:p>
            <a:pPr lvl="1"/>
            <a:r>
              <a:rPr lang="en-US" dirty="0" smtClean="0"/>
              <a:t>1 </a:t>
            </a:r>
            <a:r>
              <a:rPr lang="en-US" dirty="0" err="1" smtClean="0"/>
              <a:t>lb</a:t>
            </a:r>
            <a:r>
              <a:rPr lang="en-US" dirty="0" smtClean="0"/>
              <a:t> = $0.48</a:t>
            </a:r>
          </a:p>
          <a:p>
            <a:pPr lvl="1"/>
            <a:r>
              <a:rPr lang="en-US" dirty="0" smtClean="0"/>
              <a:t>Per 1 cup serving = $0.19</a:t>
            </a:r>
          </a:p>
          <a:p>
            <a:r>
              <a:rPr lang="en-US" dirty="0" smtClean="0"/>
              <a:t>Frozen potatoes</a:t>
            </a:r>
          </a:p>
          <a:p>
            <a:pPr lvl="1"/>
            <a:r>
              <a:rPr lang="en-US" dirty="0" smtClean="0"/>
              <a:t>1 </a:t>
            </a:r>
            <a:r>
              <a:rPr lang="en-US" dirty="0" err="1" smtClean="0"/>
              <a:t>lb</a:t>
            </a:r>
            <a:r>
              <a:rPr lang="en-US" dirty="0" smtClean="0"/>
              <a:t>= $0.93</a:t>
            </a:r>
          </a:p>
          <a:p>
            <a:pPr lvl="1"/>
            <a:r>
              <a:rPr lang="en-US" dirty="0" smtClean="0"/>
              <a:t>Per serving = $0.41</a:t>
            </a:r>
          </a:p>
          <a:p>
            <a:pPr marL="393192" lvl="1" indent="0">
              <a:buNone/>
            </a:pPr>
            <a:endParaRPr lang="en-US" dirty="0"/>
          </a:p>
        </p:txBody>
      </p:sp>
      <p:sp>
        <p:nvSpPr>
          <p:cNvPr id="4" name="Content Placeholder 3"/>
          <p:cNvSpPr>
            <a:spLocks noGrp="1"/>
          </p:cNvSpPr>
          <p:nvPr>
            <p:ph sz="half" idx="2"/>
          </p:nvPr>
        </p:nvSpPr>
        <p:spPr/>
        <p:txBody>
          <a:bodyPr/>
          <a:lstStyle/>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43050"/>
            <a:ext cx="3962400" cy="259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4485248"/>
            <a:ext cx="8458200" cy="369332"/>
          </a:xfrm>
          <a:prstGeom prst="rect">
            <a:avLst/>
          </a:prstGeom>
          <a:noFill/>
        </p:spPr>
        <p:txBody>
          <a:bodyPr wrap="square" rtlCol="0">
            <a:spAutoFit/>
          </a:bodyPr>
          <a:lstStyle/>
          <a:p>
            <a:r>
              <a:rPr lang="en-US" dirty="0">
                <a:hlinkClick r:id="rId5"/>
              </a:rPr>
              <a:t>http://</a:t>
            </a:r>
            <a:r>
              <a:rPr lang="en-US" dirty="0" smtClean="0">
                <a:hlinkClick r:id="rId5"/>
              </a:rPr>
              <a:t>www.ers.usda.gov/data-products/fruit-and-vegetable-prices.aspx#26396</a:t>
            </a:r>
            <a:r>
              <a:rPr lang="en-US" dirty="0" smtClean="0"/>
              <a:t> </a:t>
            </a:r>
            <a:endParaRPr lang="en-US" dirty="0"/>
          </a:p>
        </p:txBody>
      </p:sp>
    </p:spTree>
    <p:custDataLst>
      <p:tags r:id="rId1"/>
    </p:custDataLst>
    <p:extLst>
      <p:ext uri="{BB962C8B-B14F-4D97-AF65-F5344CB8AC3E}">
        <p14:creationId xmlns:p14="http://schemas.microsoft.com/office/powerpoint/2010/main" val="1509466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Guidelines for vegetables</a:t>
            </a:r>
            <a:endParaRPr lang="en-US" dirty="0"/>
          </a:p>
        </p:txBody>
      </p:sp>
      <p:sp>
        <p:nvSpPr>
          <p:cNvPr id="3" name="Content Placeholder 2"/>
          <p:cNvSpPr>
            <a:spLocks noGrp="1"/>
          </p:cNvSpPr>
          <p:nvPr>
            <p:ph sz="half" idx="1"/>
          </p:nvPr>
        </p:nvSpPr>
        <p:spPr/>
        <p:txBody>
          <a:bodyPr/>
          <a:lstStyle/>
          <a:p>
            <a:r>
              <a:rPr lang="en-US" dirty="0" smtClean="0"/>
              <a:t>Vegetables </a:t>
            </a:r>
            <a:r>
              <a:rPr lang="en-US" dirty="0"/>
              <a:t>are organized into 5 subgroups: </a:t>
            </a:r>
            <a:endParaRPr lang="en-US" dirty="0" smtClean="0"/>
          </a:p>
          <a:p>
            <a:pPr lvl="1"/>
            <a:r>
              <a:rPr lang="en-US" dirty="0" smtClean="0"/>
              <a:t>dark </a:t>
            </a:r>
            <a:r>
              <a:rPr lang="en-US" dirty="0"/>
              <a:t>green </a:t>
            </a:r>
            <a:endParaRPr lang="en-US" dirty="0" smtClean="0"/>
          </a:p>
          <a:p>
            <a:pPr lvl="1"/>
            <a:r>
              <a:rPr lang="en-US" b="1" dirty="0" smtClean="0"/>
              <a:t>starchy</a:t>
            </a:r>
            <a:r>
              <a:rPr lang="en-US" dirty="0" smtClean="0"/>
              <a:t> </a:t>
            </a:r>
          </a:p>
          <a:p>
            <a:pPr lvl="1"/>
            <a:r>
              <a:rPr lang="en-US" dirty="0" smtClean="0"/>
              <a:t> </a:t>
            </a:r>
            <a:r>
              <a:rPr lang="en-US" dirty="0"/>
              <a:t>red and orange </a:t>
            </a:r>
            <a:endParaRPr lang="en-US" dirty="0" smtClean="0"/>
          </a:p>
          <a:p>
            <a:pPr lvl="1"/>
            <a:r>
              <a:rPr lang="en-US" dirty="0" smtClean="0"/>
              <a:t>beans </a:t>
            </a:r>
            <a:r>
              <a:rPr lang="en-US" dirty="0"/>
              <a:t>and </a:t>
            </a:r>
            <a:r>
              <a:rPr lang="en-US" dirty="0" smtClean="0"/>
              <a:t>peas</a:t>
            </a:r>
          </a:p>
          <a:p>
            <a:pPr lvl="1"/>
            <a:r>
              <a:rPr lang="en-US" dirty="0" smtClean="0"/>
              <a:t>other</a:t>
            </a:r>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726569"/>
            <a:ext cx="4038600" cy="2753591"/>
          </a:xfrm>
        </p:spPr>
      </p:pic>
    </p:spTree>
    <p:custDataLst>
      <p:tags r:id="rId1"/>
    </p:custDataLst>
    <p:extLst>
      <p:ext uri="{BB962C8B-B14F-4D97-AF65-F5344CB8AC3E}">
        <p14:creationId xmlns:p14="http://schemas.microsoft.com/office/powerpoint/2010/main" val="2691119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Are potatoes a nutritional and economic value?</a:t>
            </a:r>
            <a:endParaRPr lang="en-US" dirty="0"/>
          </a:p>
        </p:txBody>
      </p:sp>
      <p:sp>
        <p:nvSpPr>
          <p:cNvPr id="6" name="Content Placeholder 5"/>
          <p:cNvSpPr>
            <a:spLocks noGrp="1"/>
          </p:cNvSpPr>
          <p:nvPr>
            <p:ph idx="1"/>
          </p:nvPr>
        </p:nvSpPr>
        <p:spPr/>
        <p:txBody>
          <a:bodyPr>
            <a:normAutofit lnSpcReduction="10000"/>
          </a:bodyPr>
          <a:lstStyle/>
          <a:p>
            <a:r>
              <a:rPr lang="en-US" dirty="0" smtClean="0"/>
              <a:t>Study conducted by Dr. Adam </a:t>
            </a:r>
            <a:r>
              <a:rPr lang="en-US" dirty="0" err="1" smtClean="0"/>
              <a:t>Drewnowski</a:t>
            </a:r>
            <a:endParaRPr lang="en-US" dirty="0" smtClean="0"/>
          </a:p>
          <a:p>
            <a:r>
              <a:rPr lang="en-US" dirty="0"/>
              <a:t>Analyzed nutritional value of 98 vegetables</a:t>
            </a:r>
          </a:p>
          <a:p>
            <a:r>
              <a:rPr lang="en-US" dirty="0"/>
              <a:t>Six nutrients analyzed: Dietary fiber, potassium, magnesium, and Vitamins A,C, and K</a:t>
            </a:r>
          </a:p>
          <a:p>
            <a:r>
              <a:rPr lang="en-US" dirty="0"/>
              <a:t>Determined % Daily Value of the six nutrients for 1 serving (1 </a:t>
            </a:r>
            <a:r>
              <a:rPr lang="en-US" dirty="0" smtClean="0"/>
              <a:t>edible cup)of vegetable in four subgroups</a:t>
            </a:r>
            <a:endParaRPr lang="en-US" dirty="0"/>
          </a:p>
          <a:p>
            <a:r>
              <a:rPr lang="en-US" dirty="0"/>
              <a:t>Used </a:t>
            </a:r>
            <a:r>
              <a:rPr lang="en-US" dirty="0" smtClean="0"/>
              <a:t>2008 </a:t>
            </a:r>
            <a:r>
              <a:rPr lang="en-US" dirty="0"/>
              <a:t>fruit and vegetable prices to determine price per edible cup</a:t>
            </a:r>
          </a:p>
          <a:p>
            <a:pPr marL="0" indent="0">
              <a:buNone/>
            </a:pPr>
            <a:endParaRPr lang="en-US" dirty="0"/>
          </a:p>
        </p:txBody>
      </p:sp>
      <p:sp>
        <p:nvSpPr>
          <p:cNvPr id="7" name="TextBox 6"/>
          <p:cNvSpPr txBox="1"/>
          <p:nvPr/>
        </p:nvSpPr>
        <p:spPr>
          <a:xfrm>
            <a:off x="3581400" y="4710806"/>
            <a:ext cx="5410200" cy="369332"/>
          </a:xfrm>
          <a:prstGeom prst="rect">
            <a:avLst/>
          </a:prstGeom>
          <a:noFill/>
        </p:spPr>
        <p:txBody>
          <a:bodyPr wrap="square" rtlCol="0">
            <a:spAutoFit/>
          </a:bodyPr>
          <a:lstStyle/>
          <a:p>
            <a:r>
              <a:rPr lang="en-US" dirty="0" err="1" smtClean="0"/>
              <a:t>Drewnowski</a:t>
            </a:r>
            <a:r>
              <a:rPr lang="en-US" dirty="0" smtClean="0"/>
              <a:t> and </a:t>
            </a:r>
            <a:r>
              <a:rPr lang="en-US" dirty="0" err="1" smtClean="0"/>
              <a:t>Rehm</a:t>
            </a:r>
            <a:r>
              <a:rPr lang="en-US" dirty="0" smtClean="0"/>
              <a:t>, May 2013, www.plosone.org</a:t>
            </a:r>
            <a:endParaRPr lang="en-US" dirty="0"/>
          </a:p>
        </p:txBody>
      </p:sp>
    </p:spTree>
    <p:custDataLst>
      <p:tags r:id="rId1"/>
    </p:custDataLst>
    <p:extLst>
      <p:ext uri="{BB962C8B-B14F-4D97-AF65-F5344CB8AC3E}">
        <p14:creationId xmlns:p14="http://schemas.microsoft.com/office/powerpoint/2010/main" val="2341981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457200"/>
            <a:ext cx="8229600" cy="857250"/>
          </a:xfrm>
        </p:spPr>
        <p:txBody>
          <a:bodyPr>
            <a:noAutofit/>
          </a:bodyPr>
          <a:lstStyle/>
          <a:p>
            <a:r>
              <a:rPr lang="en-US" sz="3200" dirty="0" smtClean="0"/>
              <a:t>Q8. Which vegetable is the most economical for meeting potassium and fiber recommendations?</a:t>
            </a:r>
            <a:endParaRPr lang="en-US" sz="3200" dirty="0"/>
          </a:p>
        </p:txBody>
      </p:sp>
      <p:sp>
        <p:nvSpPr>
          <p:cNvPr id="3" name="TPAnswers"/>
          <p:cNvSpPr>
            <a:spLocks noGrp="1"/>
          </p:cNvSpPr>
          <p:nvPr>
            <p:ph type="body" idx="1"/>
            <p:custDataLst>
              <p:tags r:id="rId3"/>
            </p:custDataLst>
          </p:nvPr>
        </p:nvSpPr>
        <p:spPr>
          <a:xfrm>
            <a:off x="381000" y="1600200"/>
            <a:ext cx="4114800" cy="3291840"/>
          </a:xfrm>
        </p:spPr>
        <p:txBody>
          <a:bodyPr>
            <a:normAutofit/>
          </a:bodyPr>
          <a:lstStyle/>
          <a:p>
            <a:pPr marL="514350" indent="-514350">
              <a:buFont typeface="Wingdings 2"/>
              <a:buAutoNum type="arabicPeriod"/>
            </a:pPr>
            <a:r>
              <a:rPr lang="en-US" sz="3200" dirty="0" smtClean="0"/>
              <a:t>Iceberg lettuce</a:t>
            </a:r>
          </a:p>
          <a:p>
            <a:pPr marL="514350" indent="-514350">
              <a:buFont typeface="Wingdings 2"/>
              <a:buAutoNum type="arabicPeriod"/>
            </a:pPr>
            <a:r>
              <a:rPr lang="en-US" sz="3200" dirty="0" smtClean="0"/>
              <a:t>Potatoes</a:t>
            </a:r>
          </a:p>
          <a:p>
            <a:pPr marL="514350" indent="-514350">
              <a:buFont typeface="Wingdings 2"/>
              <a:buAutoNum type="arabicPeriod"/>
            </a:pPr>
            <a:r>
              <a:rPr lang="en-US" sz="3200" dirty="0" smtClean="0"/>
              <a:t>Carrots</a:t>
            </a:r>
          </a:p>
          <a:p>
            <a:pPr marL="514350" indent="-514350">
              <a:buFont typeface="Wingdings 2"/>
              <a:buAutoNum type="arabicPeriod"/>
            </a:pPr>
            <a:r>
              <a:rPr lang="en-US" sz="3200" dirty="0" smtClean="0"/>
              <a:t>Beans</a:t>
            </a:r>
            <a:endParaRPr lang="en-US"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45595786"/>
              </p:ext>
            </p:extLst>
          </p:nvPr>
        </p:nvGraphicFramePr>
        <p:xfrm>
          <a:off x="4114800" y="1485900"/>
          <a:ext cx="4572000" cy="3429000"/>
        </p:xfrm>
        <a:graphic>
          <a:graphicData uri="http://schemas.openxmlformats.org/presentationml/2006/ole">
            <mc:AlternateContent xmlns:mc="http://schemas.openxmlformats.org/markup-compatibility/2006">
              <mc:Choice xmlns:v="urn:schemas-microsoft-com:vml" Requires="v">
                <p:oleObj spid="_x0000_s10266"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114800" y="1485900"/>
                        <a:ext cx="4572000" cy="3429000"/>
                      </a:xfrm>
                      <a:prstGeom prst="rect">
                        <a:avLst/>
                      </a:prstGeom>
                    </p:spPr>
                  </p:pic>
                </p:oleObj>
              </mc:Fallback>
            </mc:AlternateContent>
          </a:graphicData>
        </a:graphic>
      </p:graphicFrame>
      <p:sp>
        <p:nvSpPr>
          <p:cNvPr id="5" name="CAI1"/>
          <p:cNvSpPr/>
          <p:nvPr>
            <p:custDataLst>
              <p:tags r:id="rId5"/>
            </p:custDataLst>
          </p:nvPr>
        </p:nvSpPr>
        <p:spPr>
          <a:xfrm>
            <a:off x="98447" y="3638550"/>
            <a:ext cx="355600" cy="266700"/>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9804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Past –Positive image</a:t>
            </a:r>
            <a:endParaRPr lang="en-US" dirty="0"/>
          </a:p>
        </p:txBody>
      </p:sp>
      <p:pic>
        <p:nvPicPr>
          <p:cNvPr id="102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734616" y="1440656"/>
            <a:ext cx="3483769" cy="332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fontScale="92500" lnSpcReduction="10000"/>
          </a:bodyPr>
          <a:lstStyle/>
          <a:p>
            <a:r>
              <a:rPr lang="en-US" dirty="0" smtClean="0"/>
              <a:t>First cultivated: 8,000 to 5,000 BC in Peru</a:t>
            </a:r>
          </a:p>
          <a:p>
            <a:endParaRPr lang="en-US" dirty="0" smtClean="0"/>
          </a:p>
          <a:p>
            <a:r>
              <a:rPr lang="en-US" dirty="0" smtClean="0"/>
              <a:t>In Ireland in 1589</a:t>
            </a:r>
          </a:p>
          <a:p>
            <a:pPr marL="0" indent="0">
              <a:buNone/>
            </a:pPr>
            <a:endParaRPr lang="en-US" dirty="0" smtClean="0"/>
          </a:p>
          <a:p>
            <a:r>
              <a:rPr lang="en-US" dirty="0" smtClean="0"/>
              <a:t>Worth their weight in gold</a:t>
            </a:r>
          </a:p>
          <a:p>
            <a:endParaRPr lang="en-US" dirty="0"/>
          </a:p>
          <a:p>
            <a:r>
              <a:rPr lang="en-US" dirty="0" smtClean="0"/>
              <a:t>Grown in space</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200066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 for Potassium and Fiber</a:t>
            </a:r>
            <a:endParaRPr lang="en-US" dirty="0"/>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28750"/>
            <a:ext cx="84582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7332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Nutrient cost comparison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83202471"/>
              </p:ext>
            </p:extLst>
          </p:nvPr>
        </p:nvGraphicFramePr>
        <p:xfrm>
          <a:off x="457200" y="1451371"/>
          <a:ext cx="8229600" cy="321910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80060">
                <a:tc>
                  <a:txBody>
                    <a:bodyPr/>
                    <a:lstStyle/>
                    <a:p>
                      <a:r>
                        <a:rPr lang="en-US" sz="1400" dirty="0" smtClean="0"/>
                        <a:t>10% DV</a:t>
                      </a:r>
                      <a:endParaRPr lang="en-US" sz="1400" dirty="0"/>
                    </a:p>
                  </a:txBody>
                  <a:tcPr marT="34290" marB="34290"/>
                </a:tc>
                <a:tc>
                  <a:txBody>
                    <a:bodyPr/>
                    <a:lstStyle/>
                    <a:p>
                      <a:r>
                        <a:rPr lang="en-US" sz="1400" dirty="0" smtClean="0"/>
                        <a:t>Beans/</a:t>
                      </a:r>
                    </a:p>
                    <a:p>
                      <a:r>
                        <a:rPr lang="en-US" sz="1400" dirty="0" smtClean="0"/>
                        <a:t>Peas</a:t>
                      </a:r>
                      <a:endParaRPr lang="en-US" sz="1400" dirty="0"/>
                    </a:p>
                  </a:txBody>
                  <a:tcPr marT="34290" marB="34290"/>
                </a:tc>
                <a:tc>
                  <a:txBody>
                    <a:bodyPr/>
                    <a:lstStyle/>
                    <a:p>
                      <a:r>
                        <a:rPr lang="en-US" sz="1400" dirty="0" smtClean="0"/>
                        <a:t>Potatoes</a:t>
                      </a:r>
                      <a:endParaRPr lang="en-US" sz="1400" dirty="0"/>
                    </a:p>
                  </a:txBody>
                  <a:tcPr marT="34290" marB="34290"/>
                </a:tc>
                <a:tc>
                  <a:txBody>
                    <a:bodyPr/>
                    <a:lstStyle/>
                    <a:p>
                      <a:r>
                        <a:rPr lang="en-US" sz="1400" dirty="0" smtClean="0"/>
                        <a:t>Dark Green</a:t>
                      </a:r>
                      <a:endParaRPr lang="en-US" sz="1400" dirty="0"/>
                    </a:p>
                  </a:txBody>
                  <a:tcPr marT="34290" marB="34290"/>
                </a:tc>
                <a:tc>
                  <a:txBody>
                    <a:bodyPr/>
                    <a:lstStyle/>
                    <a:p>
                      <a:r>
                        <a:rPr lang="en-US" sz="1400" dirty="0" smtClean="0"/>
                        <a:t>Red/</a:t>
                      </a:r>
                    </a:p>
                    <a:p>
                      <a:r>
                        <a:rPr lang="en-US" sz="1400" dirty="0" smtClean="0"/>
                        <a:t>Orange</a:t>
                      </a:r>
                      <a:endParaRPr lang="en-US" sz="1400" dirty="0"/>
                    </a:p>
                  </a:txBody>
                  <a:tcPr marT="34290" marB="34290"/>
                </a:tc>
                <a:tc>
                  <a:txBody>
                    <a:bodyPr/>
                    <a:lstStyle/>
                    <a:p>
                      <a:r>
                        <a:rPr lang="en-US" sz="1400" dirty="0" smtClean="0"/>
                        <a:t>Other</a:t>
                      </a:r>
                      <a:endParaRPr lang="en-US" sz="1400" dirty="0"/>
                    </a:p>
                  </a:txBody>
                  <a:tcPr marT="34290" marB="34290"/>
                </a:tc>
              </a:tr>
              <a:tr h="453968">
                <a:tc>
                  <a:txBody>
                    <a:bodyPr/>
                    <a:lstStyle/>
                    <a:p>
                      <a:r>
                        <a:rPr lang="en-US" sz="1400" dirty="0" smtClean="0"/>
                        <a:t>Potassium</a:t>
                      </a:r>
                      <a:endParaRPr lang="en-US" sz="1400" dirty="0"/>
                    </a:p>
                  </a:txBody>
                  <a:tcPr marT="34290" marB="34290"/>
                </a:tc>
                <a:tc>
                  <a:txBody>
                    <a:bodyPr/>
                    <a:lstStyle/>
                    <a:p>
                      <a:r>
                        <a:rPr lang="en-US" sz="1400" dirty="0" smtClean="0"/>
                        <a:t>$0. 10</a:t>
                      </a:r>
                      <a:endParaRPr lang="en-US" sz="1400" dirty="0"/>
                    </a:p>
                  </a:txBody>
                  <a:tcPr marT="34290" marB="34290"/>
                </a:tc>
                <a:tc>
                  <a:txBody>
                    <a:bodyPr/>
                    <a:lstStyle/>
                    <a:p>
                      <a:r>
                        <a:rPr lang="en-US" sz="1400" dirty="0" smtClean="0"/>
                        <a:t>$0.14</a:t>
                      </a:r>
                      <a:endParaRPr lang="en-US" sz="1400" dirty="0"/>
                    </a:p>
                  </a:txBody>
                  <a:tcPr marT="34290" marB="34290"/>
                </a:tc>
                <a:tc>
                  <a:txBody>
                    <a:bodyPr/>
                    <a:lstStyle/>
                    <a:p>
                      <a:r>
                        <a:rPr lang="en-US" sz="1400" dirty="0" smtClean="0"/>
                        <a:t>$0.54</a:t>
                      </a:r>
                      <a:endParaRPr lang="en-US" sz="1400" dirty="0"/>
                    </a:p>
                  </a:txBody>
                  <a:tcPr marT="34290" marB="34290"/>
                </a:tc>
                <a:tc>
                  <a:txBody>
                    <a:bodyPr/>
                    <a:lstStyle/>
                    <a:p>
                      <a:r>
                        <a:rPr lang="en-US" sz="1400" dirty="0" smtClean="0"/>
                        <a:t>$0.34</a:t>
                      </a:r>
                      <a:endParaRPr lang="en-US" sz="1400" dirty="0"/>
                    </a:p>
                  </a:txBody>
                  <a:tcPr marT="34290" marB="34290"/>
                </a:tc>
                <a:tc>
                  <a:txBody>
                    <a:bodyPr/>
                    <a:lstStyle/>
                    <a:p>
                      <a:r>
                        <a:rPr lang="en-US" sz="1400" dirty="0" smtClean="0"/>
                        <a:t>$0.81</a:t>
                      </a:r>
                      <a:endParaRPr lang="en-US" sz="1400" dirty="0"/>
                    </a:p>
                  </a:txBody>
                  <a:tcPr marT="34290" marB="34290"/>
                </a:tc>
              </a:tr>
              <a:tr h="453968">
                <a:tc>
                  <a:txBody>
                    <a:bodyPr/>
                    <a:lstStyle/>
                    <a:p>
                      <a:r>
                        <a:rPr lang="en-US" sz="1400" dirty="0" smtClean="0"/>
                        <a:t>Fiber</a:t>
                      </a:r>
                      <a:endParaRPr lang="en-US" sz="1400" dirty="0"/>
                    </a:p>
                  </a:txBody>
                  <a:tcPr marT="34290" marB="34290"/>
                </a:tc>
                <a:tc>
                  <a:txBody>
                    <a:bodyPr/>
                    <a:lstStyle/>
                    <a:p>
                      <a:r>
                        <a:rPr lang="en-US" sz="1400" dirty="0" smtClean="0"/>
                        <a:t>$0.05</a:t>
                      </a:r>
                      <a:endParaRPr lang="en-US" sz="1400" dirty="0"/>
                    </a:p>
                  </a:txBody>
                  <a:tcPr marT="34290" marB="34290"/>
                </a:tc>
                <a:tc>
                  <a:txBody>
                    <a:bodyPr/>
                    <a:lstStyle/>
                    <a:p>
                      <a:r>
                        <a:rPr lang="en-US" sz="1400" dirty="0" smtClean="0"/>
                        <a:t>$0.19</a:t>
                      </a:r>
                      <a:endParaRPr lang="en-US" sz="1400" dirty="0"/>
                    </a:p>
                  </a:txBody>
                  <a:tcPr marT="34290" marB="34290"/>
                </a:tc>
                <a:tc>
                  <a:txBody>
                    <a:bodyPr/>
                    <a:lstStyle/>
                    <a:p>
                      <a:r>
                        <a:rPr lang="en-US" sz="1400" dirty="0" smtClean="0"/>
                        <a:t>$0.32</a:t>
                      </a:r>
                      <a:endParaRPr lang="en-US" sz="1400" dirty="0"/>
                    </a:p>
                  </a:txBody>
                  <a:tcPr marT="34290" marB="34290"/>
                </a:tc>
                <a:tc>
                  <a:txBody>
                    <a:bodyPr/>
                    <a:lstStyle/>
                    <a:p>
                      <a:r>
                        <a:rPr lang="en-US" sz="1400" dirty="0" smtClean="0"/>
                        <a:t>$0.20</a:t>
                      </a:r>
                      <a:endParaRPr lang="en-US" sz="1400" dirty="0"/>
                    </a:p>
                  </a:txBody>
                  <a:tcPr marT="34290" marB="34290"/>
                </a:tc>
                <a:tc>
                  <a:txBody>
                    <a:bodyPr/>
                    <a:lstStyle/>
                    <a:p>
                      <a:r>
                        <a:rPr lang="en-US" sz="1400" dirty="0" smtClean="0"/>
                        <a:t>$0.49</a:t>
                      </a:r>
                      <a:endParaRPr lang="en-US" sz="1400" dirty="0"/>
                    </a:p>
                  </a:txBody>
                  <a:tcPr marT="34290" marB="34290"/>
                </a:tc>
              </a:tr>
              <a:tr h="453968">
                <a:tc>
                  <a:txBody>
                    <a:bodyPr/>
                    <a:lstStyle/>
                    <a:p>
                      <a:r>
                        <a:rPr lang="en-US" sz="1400" dirty="0" smtClean="0"/>
                        <a:t>Magnesium</a:t>
                      </a:r>
                      <a:endParaRPr lang="en-US" sz="1400" dirty="0"/>
                    </a:p>
                  </a:txBody>
                  <a:tcPr marT="34290" marB="34290"/>
                </a:tc>
                <a:tc>
                  <a:txBody>
                    <a:bodyPr/>
                    <a:lstStyle/>
                    <a:p>
                      <a:r>
                        <a:rPr lang="en-US" sz="1400" dirty="0" smtClean="0"/>
                        <a:t>$0.10</a:t>
                      </a:r>
                      <a:endParaRPr lang="en-US" sz="1400" dirty="0"/>
                    </a:p>
                  </a:txBody>
                  <a:tcPr marT="34290" marB="34290"/>
                </a:tc>
                <a:tc>
                  <a:txBody>
                    <a:bodyPr/>
                    <a:lstStyle/>
                    <a:p>
                      <a:r>
                        <a:rPr lang="en-US" sz="1400" dirty="0" smtClean="0"/>
                        <a:t>$0.29</a:t>
                      </a:r>
                      <a:endParaRPr lang="en-US" sz="1400" dirty="0"/>
                    </a:p>
                  </a:txBody>
                  <a:tcPr marT="34290" marB="34290"/>
                </a:tc>
                <a:tc>
                  <a:txBody>
                    <a:bodyPr/>
                    <a:lstStyle/>
                    <a:p>
                      <a:r>
                        <a:rPr lang="en-US" sz="1400" dirty="0" smtClean="0"/>
                        <a:t>$0.60</a:t>
                      </a:r>
                      <a:endParaRPr lang="en-US" sz="1400" dirty="0"/>
                    </a:p>
                  </a:txBody>
                  <a:tcPr marT="34290" marB="34290"/>
                </a:tc>
                <a:tc>
                  <a:txBody>
                    <a:bodyPr/>
                    <a:lstStyle/>
                    <a:p>
                      <a:r>
                        <a:rPr lang="en-US" sz="1400" dirty="0" smtClean="0"/>
                        <a:t>$0.97</a:t>
                      </a:r>
                      <a:endParaRPr lang="en-US" sz="1400" dirty="0"/>
                    </a:p>
                  </a:txBody>
                  <a:tcPr marT="34290" marB="34290"/>
                </a:tc>
                <a:tc>
                  <a:txBody>
                    <a:bodyPr/>
                    <a:lstStyle/>
                    <a:p>
                      <a:r>
                        <a:rPr lang="en-US" sz="1400" dirty="0" smtClean="0"/>
                        <a:t>$1.12</a:t>
                      </a:r>
                      <a:endParaRPr lang="en-US" sz="1400" dirty="0"/>
                    </a:p>
                  </a:txBody>
                  <a:tcPr marT="34290" marB="34290"/>
                </a:tc>
              </a:tr>
              <a:tr h="453968">
                <a:tc>
                  <a:txBody>
                    <a:bodyPr/>
                    <a:lstStyle/>
                    <a:p>
                      <a:r>
                        <a:rPr lang="en-US" sz="1400" dirty="0" smtClean="0"/>
                        <a:t>Vitamin C</a:t>
                      </a:r>
                      <a:endParaRPr lang="en-US" sz="1400" dirty="0"/>
                    </a:p>
                  </a:txBody>
                  <a:tcPr marT="34290" marB="34290"/>
                </a:tc>
                <a:tc>
                  <a:txBody>
                    <a:bodyPr/>
                    <a:lstStyle/>
                    <a:p>
                      <a:r>
                        <a:rPr lang="en-US" sz="1400" dirty="0" smtClean="0"/>
                        <a:t>$0.58</a:t>
                      </a:r>
                      <a:endParaRPr lang="en-US" sz="1400" dirty="0"/>
                    </a:p>
                  </a:txBody>
                  <a:tcPr marT="34290" marB="34290"/>
                </a:tc>
                <a:tc>
                  <a:txBody>
                    <a:bodyPr/>
                    <a:lstStyle/>
                    <a:p>
                      <a:r>
                        <a:rPr lang="en-US" sz="1400" dirty="0" smtClean="0"/>
                        <a:t>$0.10</a:t>
                      </a:r>
                      <a:endParaRPr lang="en-US" sz="1400" dirty="0"/>
                    </a:p>
                  </a:txBody>
                  <a:tcPr marT="34290" marB="34290"/>
                </a:tc>
                <a:tc>
                  <a:txBody>
                    <a:bodyPr/>
                    <a:lstStyle/>
                    <a:p>
                      <a:r>
                        <a:rPr lang="en-US" sz="1400" dirty="0" smtClean="0"/>
                        <a:t>$0.12</a:t>
                      </a:r>
                      <a:endParaRPr lang="en-US" sz="1400" dirty="0"/>
                    </a:p>
                  </a:txBody>
                  <a:tcPr marT="34290" marB="34290"/>
                </a:tc>
                <a:tc>
                  <a:txBody>
                    <a:bodyPr/>
                    <a:lstStyle/>
                    <a:p>
                      <a:r>
                        <a:rPr lang="en-US" sz="1400" dirty="0" smtClean="0"/>
                        <a:t>$0.26</a:t>
                      </a:r>
                      <a:endParaRPr lang="en-US" sz="1400" dirty="0"/>
                    </a:p>
                  </a:txBody>
                  <a:tcPr marT="34290" marB="34290"/>
                </a:tc>
                <a:tc>
                  <a:txBody>
                    <a:bodyPr/>
                    <a:lstStyle/>
                    <a:p>
                      <a:r>
                        <a:rPr lang="en-US" sz="1400" dirty="0" smtClean="0"/>
                        <a:t>$0.34</a:t>
                      </a:r>
                      <a:endParaRPr lang="en-US" sz="1400" dirty="0"/>
                    </a:p>
                  </a:txBody>
                  <a:tcPr marT="34290" marB="34290"/>
                </a:tc>
              </a:tr>
              <a:tr h="453968">
                <a:tc>
                  <a:txBody>
                    <a:bodyPr/>
                    <a:lstStyle/>
                    <a:p>
                      <a:r>
                        <a:rPr lang="en-US" sz="1400" dirty="0" smtClean="0"/>
                        <a:t>Vitamin A</a:t>
                      </a:r>
                      <a:endParaRPr lang="en-US" sz="1400" dirty="0"/>
                    </a:p>
                  </a:txBody>
                  <a:tcPr marT="34290" marB="34290"/>
                </a:tc>
                <a:tc>
                  <a:txBody>
                    <a:bodyPr/>
                    <a:lstStyle/>
                    <a:p>
                      <a:r>
                        <a:rPr lang="en-US" sz="1400" dirty="0" smtClean="0"/>
                        <a:t>-</a:t>
                      </a:r>
                      <a:endParaRPr lang="en-US" sz="1400" dirty="0"/>
                    </a:p>
                  </a:txBody>
                  <a:tcPr marT="34290" marB="34290"/>
                </a:tc>
                <a:tc>
                  <a:txBody>
                    <a:bodyPr/>
                    <a:lstStyle/>
                    <a:p>
                      <a:r>
                        <a:rPr lang="en-US" sz="1400" dirty="0" smtClean="0"/>
                        <a:t>-</a:t>
                      </a:r>
                      <a:endParaRPr lang="en-US" sz="1400" dirty="0"/>
                    </a:p>
                  </a:txBody>
                  <a:tcPr marT="34290" marB="34290"/>
                </a:tc>
                <a:tc>
                  <a:txBody>
                    <a:bodyPr/>
                    <a:lstStyle/>
                    <a:p>
                      <a:r>
                        <a:rPr lang="en-US" sz="1400" dirty="0" smtClean="0"/>
                        <a:t>$0.30</a:t>
                      </a:r>
                      <a:endParaRPr lang="en-US" sz="1400" dirty="0"/>
                    </a:p>
                  </a:txBody>
                  <a:tcPr marT="34290" marB="34290"/>
                </a:tc>
                <a:tc>
                  <a:txBody>
                    <a:bodyPr/>
                    <a:lstStyle/>
                    <a:p>
                      <a:r>
                        <a:rPr lang="en-US" sz="1400" dirty="0" smtClean="0"/>
                        <a:t>$0.05</a:t>
                      </a:r>
                      <a:endParaRPr lang="en-US" sz="1400" dirty="0"/>
                    </a:p>
                  </a:txBody>
                  <a:tcPr marT="34290" marB="34290"/>
                </a:tc>
                <a:tc>
                  <a:txBody>
                    <a:bodyPr/>
                    <a:lstStyle/>
                    <a:p>
                      <a:r>
                        <a:rPr lang="en-US" sz="1400" dirty="0" smtClean="0"/>
                        <a:t>$2.49</a:t>
                      </a:r>
                      <a:endParaRPr lang="en-US" sz="1400" dirty="0"/>
                    </a:p>
                  </a:txBody>
                  <a:tcPr marT="34290" marB="34290"/>
                </a:tc>
              </a:tr>
              <a:tr h="453968">
                <a:tc>
                  <a:txBody>
                    <a:bodyPr/>
                    <a:lstStyle/>
                    <a:p>
                      <a:r>
                        <a:rPr lang="en-US" sz="1400" dirty="0" smtClean="0"/>
                        <a:t>Vitamin K</a:t>
                      </a:r>
                      <a:endParaRPr lang="en-US" sz="1400" dirty="0"/>
                    </a:p>
                  </a:txBody>
                  <a:tcPr marT="34290" marB="34290"/>
                </a:tc>
                <a:tc>
                  <a:txBody>
                    <a:bodyPr/>
                    <a:lstStyle/>
                    <a:p>
                      <a:r>
                        <a:rPr lang="en-US" sz="1400" dirty="0" smtClean="0"/>
                        <a:t>$3.70</a:t>
                      </a:r>
                      <a:endParaRPr lang="en-US" sz="1400" dirty="0"/>
                    </a:p>
                  </a:txBody>
                  <a:tcPr marT="34290" marB="34290"/>
                </a:tc>
                <a:tc>
                  <a:txBody>
                    <a:bodyPr/>
                    <a:lstStyle/>
                    <a:p>
                      <a:r>
                        <a:rPr lang="en-US" sz="1400" dirty="0" smtClean="0"/>
                        <a:t>$6.64</a:t>
                      </a:r>
                      <a:endParaRPr lang="en-US" sz="1400" dirty="0"/>
                    </a:p>
                  </a:txBody>
                  <a:tcPr marT="34290" marB="34290"/>
                </a:tc>
                <a:tc>
                  <a:txBody>
                    <a:bodyPr/>
                    <a:lstStyle/>
                    <a:p>
                      <a:r>
                        <a:rPr lang="en-US" sz="1400" dirty="0" smtClean="0"/>
                        <a:t>$0.17</a:t>
                      </a:r>
                      <a:endParaRPr lang="en-US" sz="1400" dirty="0"/>
                    </a:p>
                  </a:txBody>
                  <a:tcPr marT="34290" marB="34290"/>
                </a:tc>
                <a:tc>
                  <a:txBody>
                    <a:bodyPr/>
                    <a:lstStyle/>
                    <a:p>
                      <a:r>
                        <a:rPr lang="en-US" sz="1400" dirty="0" smtClean="0"/>
                        <a:t>$1.89</a:t>
                      </a:r>
                      <a:endParaRPr lang="en-US" sz="1400" dirty="0"/>
                    </a:p>
                  </a:txBody>
                  <a:tcPr marT="34290" marB="34290"/>
                </a:tc>
                <a:tc>
                  <a:txBody>
                    <a:bodyPr/>
                    <a:lstStyle/>
                    <a:p>
                      <a:r>
                        <a:rPr lang="en-US" sz="1400" dirty="0" smtClean="0"/>
                        <a:t>$2.93</a:t>
                      </a:r>
                      <a:endParaRPr lang="en-US" sz="1400" dirty="0"/>
                    </a:p>
                  </a:txBody>
                  <a:tcPr marT="34290" marB="34290"/>
                </a:tc>
              </a:tr>
            </a:tbl>
          </a:graphicData>
        </a:graphic>
      </p:graphicFrame>
    </p:spTree>
    <p:custDataLst>
      <p:tags r:id="rId1"/>
    </p:custDataLst>
    <p:extLst>
      <p:ext uri="{BB962C8B-B14F-4D97-AF65-F5344CB8AC3E}">
        <p14:creationId xmlns:p14="http://schemas.microsoft.com/office/powerpoint/2010/main" val="531943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study results</a:t>
            </a:r>
            <a:endParaRPr lang="en-US" dirty="0"/>
          </a:p>
        </p:txBody>
      </p:sp>
      <p:sp>
        <p:nvSpPr>
          <p:cNvPr id="3" name="Content Placeholder 2"/>
          <p:cNvSpPr>
            <a:spLocks noGrp="1"/>
          </p:cNvSpPr>
          <p:nvPr>
            <p:ph idx="1"/>
          </p:nvPr>
        </p:nvSpPr>
        <p:spPr/>
        <p:txBody>
          <a:bodyPr>
            <a:normAutofit/>
          </a:bodyPr>
          <a:lstStyle/>
          <a:p>
            <a:r>
              <a:rPr lang="en-US" dirty="0" smtClean="0"/>
              <a:t>Only beans, white potatoes and carrots combined nutrient density, affordability and consumer acceptance. </a:t>
            </a:r>
          </a:p>
          <a:p>
            <a:pPr marL="0" indent="0">
              <a:buNone/>
            </a:pPr>
            <a:endParaRPr lang="en-US" dirty="0" smtClean="0"/>
          </a:p>
          <a:p>
            <a:r>
              <a:rPr lang="en-US" dirty="0" smtClean="0"/>
              <a:t>White potatoes had lower energy density (calories) and were most </a:t>
            </a:r>
            <a:r>
              <a:rPr lang="en-US"/>
              <a:t>frequently </a:t>
            </a:r>
            <a:r>
              <a:rPr lang="en-US" smtClean="0"/>
              <a:t>consumed than beans </a:t>
            </a:r>
            <a:r>
              <a:rPr lang="en-US" dirty="0"/>
              <a:t>.</a:t>
            </a:r>
          </a:p>
        </p:txBody>
      </p:sp>
    </p:spTree>
    <p:custDataLst>
      <p:tags r:id="rId1"/>
    </p:custDataLst>
    <p:extLst>
      <p:ext uri="{BB962C8B-B14F-4D97-AF65-F5344CB8AC3E}">
        <p14:creationId xmlns:p14="http://schemas.microsoft.com/office/powerpoint/2010/main" val="1151946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5" name="Content Placeholder 4"/>
          <p:cNvSpPr>
            <a:spLocks noGrp="1"/>
          </p:cNvSpPr>
          <p:nvPr>
            <p:ph idx="1"/>
          </p:nvPr>
        </p:nvSpPr>
        <p:spPr/>
        <p:txBody>
          <a:bodyPr/>
          <a:lstStyle/>
          <a:p>
            <a:r>
              <a:rPr lang="en-US" dirty="0" smtClean="0"/>
              <a:t>Potatoes are a nutrient-dense and economical vegetable</a:t>
            </a:r>
          </a:p>
          <a:p>
            <a:endParaRPr lang="en-US" dirty="0" smtClean="0"/>
          </a:p>
          <a:p>
            <a:r>
              <a:rPr lang="en-US" dirty="0" smtClean="0"/>
              <a:t>Potatoes are an important staple of the diet.</a:t>
            </a:r>
            <a:endParaRPr lang="en-US" dirty="0"/>
          </a:p>
        </p:txBody>
      </p:sp>
    </p:spTree>
    <p:custDataLst>
      <p:tags r:id="rId1"/>
    </p:custDataLst>
    <p:extLst>
      <p:ext uri="{BB962C8B-B14F-4D97-AF65-F5344CB8AC3E}">
        <p14:creationId xmlns:p14="http://schemas.microsoft.com/office/powerpoint/2010/main" val="10817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Nutrition Presentation:</a:t>
            </a:r>
            <a:endParaRPr lang="en-US" dirty="0"/>
          </a:p>
        </p:txBody>
      </p:sp>
      <p:sp>
        <p:nvSpPr>
          <p:cNvPr id="3" name="Content Placeholder 2"/>
          <p:cNvSpPr>
            <a:spLocks noGrp="1"/>
          </p:cNvSpPr>
          <p:nvPr>
            <p:ph idx="1"/>
          </p:nvPr>
        </p:nvSpPr>
        <p:spPr/>
        <p:txBody>
          <a:bodyPr/>
          <a:lstStyle/>
          <a:p>
            <a:r>
              <a:rPr lang="en-US" dirty="0" smtClean="0"/>
              <a:t>1 potato, 2 potato, red, white, and blue potato</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1885950"/>
            <a:ext cx="6257925" cy="300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9950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571500"/>
            <a:ext cx="7646126" cy="857250"/>
          </a:xfrm>
        </p:spPr>
        <p:txBody>
          <a:bodyPr>
            <a:normAutofit fontScale="90000"/>
          </a:bodyPr>
          <a:lstStyle/>
          <a:p>
            <a:r>
              <a:rPr lang="en-US" dirty="0" smtClean="0"/>
              <a:t>When were potatoes first grown in Idaho?</a:t>
            </a:r>
            <a:endParaRPr lang="en-US"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681511257"/>
              </p:ext>
            </p:extLst>
          </p:nvPr>
        </p:nvGraphicFramePr>
        <p:xfrm>
          <a:off x="4508500" y="1238250"/>
          <a:ext cx="4572000" cy="3857625"/>
        </p:xfrm>
        <a:graphic>
          <a:graphicData uri="http://schemas.openxmlformats.org/presentationml/2006/ole">
            <mc:AlternateContent xmlns:mc="http://schemas.openxmlformats.org/markup-compatibility/2006">
              <mc:Choice xmlns:v="urn:schemas-microsoft-com:vml" Requires="v">
                <p:oleObj spid="_x0000_s1059"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08500" y="1238250"/>
                        <a:ext cx="4572000" cy="3857625"/>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381000" y="2228850"/>
            <a:ext cx="4114800" cy="2286000"/>
          </a:xfrm>
        </p:spPr>
        <p:txBody>
          <a:bodyPr>
            <a:noAutofit/>
          </a:bodyPr>
          <a:lstStyle/>
          <a:p>
            <a:pPr marL="514350" indent="-514350">
              <a:buFont typeface="Wingdings 2"/>
              <a:buAutoNum type="arabicPeriod"/>
            </a:pPr>
            <a:r>
              <a:rPr lang="en-US" sz="3200" dirty="0" smtClean="0"/>
              <a:t>1621</a:t>
            </a:r>
          </a:p>
          <a:p>
            <a:pPr marL="514350" indent="-514350">
              <a:buFont typeface="Wingdings 2"/>
              <a:buAutoNum type="arabicPeriod"/>
            </a:pPr>
            <a:r>
              <a:rPr lang="en-US" sz="3200" dirty="0" smtClean="0"/>
              <a:t>1719</a:t>
            </a:r>
          </a:p>
          <a:p>
            <a:pPr marL="514350" indent="-514350">
              <a:buFont typeface="Wingdings 2"/>
              <a:buAutoNum type="arabicPeriod"/>
            </a:pPr>
            <a:r>
              <a:rPr lang="en-US" sz="3200" dirty="0" smtClean="0"/>
              <a:t>1836</a:t>
            </a:r>
          </a:p>
          <a:p>
            <a:pPr marL="514350" indent="-514350">
              <a:buFont typeface="Wingdings 2"/>
              <a:buAutoNum type="arabicPeriod"/>
            </a:pPr>
            <a:r>
              <a:rPr lang="en-US" sz="3200" dirty="0" smtClean="0"/>
              <a:t>1853</a:t>
            </a:r>
          </a:p>
        </p:txBody>
      </p:sp>
      <p:sp>
        <p:nvSpPr>
          <p:cNvPr id="7" name="CAI1"/>
          <p:cNvSpPr/>
          <p:nvPr>
            <p:custDataLst>
              <p:tags r:id="rId5"/>
            </p:custDataLst>
          </p:nvPr>
        </p:nvSpPr>
        <p:spPr>
          <a:xfrm>
            <a:off x="0" y="3586658"/>
            <a:ext cx="355600" cy="356692"/>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6163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Present – Negative image</a:t>
            </a:r>
            <a:endParaRPr lang="en-US" dirty="0"/>
          </a:p>
        </p:txBody>
      </p:sp>
      <p:sp>
        <p:nvSpPr>
          <p:cNvPr id="3" name="Content Placeholder 2"/>
          <p:cNvSpPr>
            <a:spLocks noGrp="1"/>
          </p:cNvSpPr>
          <p:nvPr>
            <p:ph sz="half" idx="1"/>
          </p:nvPr>
        </p:nvSpPr>
        <p:spPr>
          <a:xfrm>
            <a:off x="457200" y="1371600"/>
            <a:ext cx="4038600" cy="3394594"/>
          </a:xfrm>
        </p:spPr>
        <p:txBody>
          <a:bodyPr>
            <a:normAutofit/>
          </a:bodyPr>
          <a:lstStyle/>
          <a:p>
            <a:endParaRPr lang="en-US" dirty="0"/>
          </a:p>
        </p:txBody>
      </p:sp>
      <p:sp>
        <p:nvSpPr>
          <p:cNvPr id="4" name="Content Placeholder 3"/>
          <p:cNvSpPr>
            <a:spLocks noGrp="1"/>
          </p:cNvSpPr>
          <p:nvPr>
            <p:ph sz="half" idx="2"/>
          </p:nvPr>
        </p:nvSpPr>
        <p:spPr/>
        <p:txBody>
          <a:bodyPr>
            <a:normAutofit/>
          </a:bodyPr>
          <a:lstStyle/>
          <a:p>
            <a:r>
              <a:rPr lang="en-US" dirty="0" smtClean="0"/>
              <a:t>Couch potato</a:t>
            </a:r>
          </a:p>
          <a:p>
            <a:pPr marL="0" indent="0">
              <a:buNone/>
            </a:pPr>
            <a:endParaRPr lang="en-US" dirty="0"/>
          </a:p>
          <a:p>
            <a:pPr marL="0" indent="0">
              <a:buNone/>
            </a:pPr>
            <a:r>
              <a:rPr lang="en-US" dirty="0" smtClean="0"/>
              <a:t>Comments people made about potatoes:</a:t>
            </a:r>
          </a:p>
          <a:p>
            <a:r>
              <a:rPr lang="en-US" i="1" dirty="0" smtClean="0"/>
              <a:t>“Too high in calories”</a:t>
            </a:r>
          </a:p>
          <a:p>
            <a:r>
              <a:rPr lang="en-US" i="1" dirty="0" smtClean="0"/>
              <a:t> “They’re fattening”</a:t>
            </a:r>
          </a:p>
          <a:p>
            <a:pPr lvl="0">
              <a:buClr>
                <a:srgbClr val="0BD0D9"/>
              </a:buClr>
            </a:pPr>
            <a:r>
              <a:rPr lang="en-US" i="1" dirty="0" smtClean="0">
                <a:solidFill>
                  <a:prstClr val="black"/>
                </a:solidFill>
              </a:rPr>
              <a:t>“Too </a:t>
            </a:r>
            <a:r>
              <a:rPr lang="en-US" i="1" dirty="0">
                <a:solidFill>
                  <a:prstClr val="black"/>
                </a:solidFill>
              </a:rPr>
              <a:t>many carbs”</a:t>
            </a:r>
          </a:p>
          <a:p>
            <a:endParaRPr lang="en-US" i="1" dirty="0" smtClean="0"/>
          </a:p>
          <a:p>
            <a:pPr marL="0" indent="0">
              <a:buNone/>
            </a:pPr>
            <a:endParaRPr lang="en-US"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40386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7695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Calorie Comparison</a:t>
            </a:r>
            <a:endParaRPr lang="en-US" dirty="0"/>
          </a:p>
        </p:txBody>
      </p:sp>
      <p:sp>
        <p:nvSpPr>
          <p:cNvPr id="5" name="Content Placeholder 4"/>
          <p:cNvSpPr>
            <a:spLocks noGrp="1"/>
          </p:cNvSpPr>
          <p:nvPr>
            <p:ph idx="1"/>
          </p:nvPr>
        </p:nvSpPr>
        <p:spPr/>
        <p:txBody>
          <a:bodyPr>
            <a:normAutofit/>
          </a:bodyPr>
          <a:lstStyle/>
          <a:p>
            <a:r>
              <a:rPr lang="en-US" dirty="0" smtClean="0"/>
              <a:t>Examples of foods in the five food groups</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498" y="2517238"/>
            <a:ext cx="1603375" cy="6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1" y="2286000"/>
            <a:ext cx="1700213" cy="10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247" y="3767099"/>
            <a:ext cx="1358900" cy="69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C:\Users\mraidl.AD\AppData\Local\Microsoft\Windows\Temporary Internet Files\Content.IE5\HZXBZ9FJ\MP9003143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2209121"/>
            <a:ext cx="1447800" cy="117038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9734" y="3657601"/>
            <a:ext cx="2243138"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40651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342900"/>
            <a:ext cx="8686800" cy="10287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Q2. Which of the following food items contains the most calories?</a:t>
            </a:r>
            <a:br>
              <a:rPr lang="en-US" sz="3200" dirty="0" smtClean="0"/>
            </a:br>
            <a:endParaRPr lang="en-US" sz="3200" dirty="0"/>
          </a:p>
        </p:txBody>
      </p:sp>
      <p:sp>
        <p:nvSpPr>
          <p:cNvPr id="3" name="TPAnswers"/>
          <p:cNvSpPr>
            <a:spLocks noGrp="1"/>
          </p:cNvSpPr>
          <p:nvPr>
            <p:ph type="body" idx="1"/>
            <p:custDataLst>
              <p:tags r:id="rId3"/>
            </p:custDataLst>
          </p:nvPr>
        </p:nvSpPr>
        <p:spPr>
          <a:xfrm>
            <a:off x="457200" y="1200150"/>
            <a:ext cx="4114800" cy="3291840"/>
          </a:xfrm>
        </p:spPr>
        <p:txBody>
          <a:bodyPr>
            <a:normAutofit fontScale="92500" lnSpcReduction="20000"/>
          </a:bodyPr>
          <a:lstStyle/>
          <a:p>
            <a:pPr marL="514350" indent="-514350">
              <a:buFont typeface="Wingdings 2"/>
              <a:buAutoNum type="arabicPeriod"/>
            </a:pPr>
            <a:r>
              <a:rPr lang="en-US" sz="3200" dirty="0"/>
              <a:t>Medium sized potato</a:t>
            </a:r>
          </a:p>
          <a:p>
            <a:pPr marL="514350" indent="-514350">
              <a:buFont typeface="Wingdings 2"/>
              <a:buAutoNum type="arabicPeriod"/>
            </a:pPr>
            <a:r>
              <a:rPr lang="en-US" sz="3200" dirty="0" smtClean="0"/>
              <a:t>Medium </a:t>
            </a:r>
            <a:r>
              <a:rPr lang="en-US" sz="3200" dirty="0"/>
              <a:t>sized apple</a:t>
            </a:r>
          </a:p>
          <a:p>
            <a:pPr marL="514350" indent="-514350">
              <a:buFont typeface="Wingdings 2"/>
              <a:buAutoNum type="arabicPeriod"/>
            </a:pPr>
            <a:r>
              <a:rPr lang="en-US" sz="3200" dirty="0" smtClean="0"/>
              <a:t>1 </a:t>
            </a:r>
            <a:r>
              <a:rPr lang="en-US" sz="3200" dirty="0"/>
              <a:t>cup of nonfat milk</a:t>
            </a:r>
          </a:p>
          <a:p>
            <a:pPr marL="514350" indent="-514350">
              <a:buFont typeface="Wingdings 2"/>
              <a:buAutoNum type="arabicPeriod"/>
            </a:pPr>
            <a:r>
              <a:rPr lang="en-US" sz="3200" dirty="0" smtClean="0"/>
              <a:t>½ </a:t>
            </a:r>
            <a:r>
              <a:rPr lang="en-US" sz="3200" dirty="0"/>
              <a:t>cup cooked brown rice</a:t>
            </a:r>
          </a:p>
          <a:p>
            <a:pPr marL="514350" indent="-514350">
              <a:buFont typeface="Wingdings 2"/>
              <a:buAutoNum type="arabicPeriod"/>
            </a:pPr>
            <a:r>
              <a:rPr lang="en-US" sz="3200" dirty="0" smtClean="0"/>
              <a:t>3 </a:t>
            </a:r>
            <a:r>
              <a:rPr lang="en-US" sz="3200" dirty="0" err="1" smtClean="0"/>
              <a:t>oz</a:t>
            </a:r>
            <a:r>
              <a:rPr lang="en-US" sz="3200" dirty="0" smtClean="0"/>
              <a:t> chicken breast</a:t>
            </a:r>
            <a:endParaRPr lang="en-US"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217601655"/>
              </p:ext>
            </p:extLst>
          </p:nvPr>
        </p:nvGraphicFramePr>
        <p:xfrm>
          <a:off x="4539343" y="1200150"/>
          <a:ext cx="4572000" cy="3857625"/>
        </p:xfrm>
        <a:graphic>
          <a:graphicData uri="http://schemas.openxmlformats.org/presentationml/2006/ole">
            <mc:AlternateContent xmlns:mc="http://schemas.openxmlformats.org/markup-compatibility/2006">
              <mc:Choice xmlns:v="urn:schemas-microsoft-com:vml" Requires="v">
                <p:oleObj spid="_x0000_s6172"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39343" y="1200150"/>
                        <a:ext cx="4572000" cy="3857625"/>
                      </a:xfrm>
                      <a:prstGeom prst="rect">
                        <a:avLst/>
                      </a:prstGeom>
                    </p:spPr>
                  </p:pic>
                </p:oleObj>
              </mc:Fallback>
            </mc:AlternateContent>
          </a:graphicData>
        </a:graphic>
      </p:graphicFrame>
      <p:sp>
        <p:nvSpPr>
          <p:cNvPr id="5" name="CAI1"/>
          <p:cNvSpPr/>
          <p:nvPr>
            <p:custDataLst>
              <p:tags r:id="rId5"/>
            </p:custDataLst>
          </p:nvPr>
        </p:nvSpPr>
        <p:spPr>
          <a:xfrm>
            <a:off x="-30480" y="3800475"/>
            <a:ext cx="609600" cy="457200"/>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2"/>
    </p:custDataLst>
    <p:extLst>
      <p:ext uri="{BB962C8B-B14F-4D97-AF65-F5344CB8AC3E}">
        <p14:creationId xmlns:p14="http://schemas.microsoft.com/office/powerpoint/2010/main" val="327645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4000" dirty="0" smtClean="0"/>
              <a:t>Potato toppings – increase</a:t>
            </a:r>
            <a:br>
              <a:rPr lang="en-US" sz="4000" dirty="0" smtClean="0"/>
            </a:br>
            <a:r>
              <a:rPr lang="en-US" sz="4000" dirty="0" smtClean="0"/>
              <a:t>        calorie content</a:t>
            </a:r>
            <a:endParaRPr lang="en-US" sz="4000"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pPr marL="978408" lvl="3" indent="0">
              <a:buNone/>
            </a:pPr>
            <a:endParaRPr lang="en-US" dirty="0" smtClean="0"/>
          </a:p>
          <a:p>
            <a:pPr marL="0" indent="0">
              <a:buNone/>
            </a:pPr>
            <a:r>
              <a:rPr lang="en-US" dirty="0" smtClean="0"/>
              <a:t> 270 calories                                                  440 calories</a:t>
            </a:r>
          </a:p>
          <a:p>
            <a:pPr marL="0" indent="0">
              <a:buNone/>
            </a:pPr>
            <a:r>
              <a:rPr lang="en-US" dirty="0" smtClean="0"/>
              <a:t>         	</a:t>
            </a:r>
          </a:p>
          <a:p>
            <a:endParaRPr lang="en-US" dirty="0" smtClean="0"/>
          </a:p>
          <a:p>
            <a:endParaRPr lang="en-US" dirty="0" smtClean="0"/>
          </a:p>
          <a:p>
            <a:pPr marL="0" indent="0">
              <a:buNone/>
            </a:pPr>
            <a:r>
              <a:rPr lang="en-US" dirty="0" smtClean="0"/>
              <a:t>                         320 calories                                540 calories</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629" y="1428750"/>
            <a:ext cx="1774371" cy="141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2183729"/>
            <a:ext cx="1718683" cy="174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2800350"/>
            <a:ext cx="2323011" cy="1822090"/>
          </a:xfrm>
          <a:prstGeom prst="rect">
            <a:avLst/>
          </a:prstGeom>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1" y="1360433"/>
            <a:ext cx="1934936" cy="16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5856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571500"/>
            <a:ext cx="8229600" cy="1063229"/>
          </a:xfrm>
        </p:spPr>
        <p:txBody>
          <a:bodyPr>
            <a:noAutofit/>
          </a:bodyPr>
          <a:lstStyle/>
          <a:p>
            <a:r>
              <a:rPr lang="en-US" sz="3600" dirty="0" smtClean="0"/>
              <a:t>Q3</a:t>
            </a:r>
            <a:r>
              <a:rPr lang="en-US" sz="3600" dirty="0"/>
              <a:t>: What percentage of calories that people consume come from potatoes?</a:t>
            </a:r>
            <a:r>
              <a:rPr lang="en-US" sz="3200" dirty="0"/>
              <a:t/>
            </a:r>
            <a:br>
              <a:rPr lang="en-US" sz="3200" dirty="0"/>
            </a:br>
            <a:endParaRPr lang="en-US" sz="3200" dirty="0"/>
          </a:p>
        </p:txBody>
      </p:sp>
      <p:sp>
        <p:nvSpPr>
          <p:cNvPr id="3" name="TPAnswers"/>
          <p:cNvSpPr>
            <a:spLocks noGrp="1"/>
          </p:cNvSpPr>
          <p:nvPr>
            <p:ph type="body" idx="1"/>
            <p:custDataLst>
              <p:tags r:id="rId3"/>
            </p:custDataLst>
          </p:nvPr>
        </p:nvSpPr>
        <p:spPr>
          <a:xfrm>
            <a:off x="457200" y="1543050"/>
            <a:ext cx="4114800" cy="2948940"/>
          </a:xfrm>
        </p:spPr>
        <p:txBody>
          <a:bodyPr>
            <a:normAutofit/>
          </a:bodyPr>
          <a:lstStyle/>
          <a:p>
            <a:pPr marL="514350" indent="-514350">
              <a:buFont typeface="Wingdings 2"/>
              <a:buAutoNum type="arabicPeriod"/>
            </a:pPr>
            <a:r>
              <a:rPr lang="en-US" sz="3200" dirty="0"/>
              <a:t>&lt; 5 %</a:t>
            </a:r>
          </a:p>
          <a:p>
            <a:pPr marL="514350" indent="-514350">
              <a:buFont typeface="Wingdings 2"/>
              <a:buAutoNum type="arabicPeriod"/>
            </a:pPr>
            <a:r>
              <a:rPr lang="en-US" sz="3200" dirty="0"/>
              <a:t>10%</a:t>
            </a:r>
          </a:p>
          <a:p>
            <a:pPr marL="514350" indent="-514350">
              <a:buFont typeface="Wingdings 2"/>
              <a:buAutoNum type="arabicPeriod"/>
            </a:pPr>
            <a:r>
              <a:rPr lang="en-US" sz="3200" dirty="0"/>
              <a:t>20%</a:t>
            </a:r>
          </a:p>
          <a:p>
            <a:pPr marL="514350" indent="-514350">
              <a:buFont typeface="Wingdings 2"/>
              <a:buAutoNum type="arabicPeriod"/>
            </a:pPr>
            <a:r>
              <a:rPr lang="en-US" sz="3200" dirty="0"/>
              <a:t>30%</a:t>
            </a:r>
          </a:p>
          <a:p>
            <a:pPr marL="514350" indent="-514350">
              <a:buFont typeface="Wingdings 2"/>
              <a:buAutoNum type="arabicPeriod"/>
            </a:pPr>
            <a:r>
              <a:rPr lang="en-US" sz="3200" dirty="0"/>
              <a:t>40</a:t>
            </a:r>
            <a:r>
              <a:rPr lang="en-US" sz="3200" dirty="0" smtClean="0"/>
              <a:t>%</a:t>
            </a:r>
            <a:endParaRPr lang="en-US" sz="3200"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264365039"/>
              </p:ext>
            </p:extLst>
          </p:nvPr>
        </p:nvGraphicFramePr>
        <p:xfrm>
          <a:off x="4508500" y="1600200"/>
          <a:ext cx="4572000" cy="3457575"/>
        </p:xfrm>
        <a:graphic>
          <a:graphicData uri="http://schemas.openxmlformats.org/presentationml/2006/ole">
            <mc:AlternateContent xmlns:mc="http://schemas.openxmlformats.org/markup-compatibility/2006">
              <mc:Choice xmlns:v="urn:schemas-microsoft-com:vml" Requires="v">
                <p:oleObj spid="_x0000_s3105"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508500" y="1600200"/>
                        <a:ext cx="4572000" cy="3457575"/>
                      </a:xfrm>
                      <a:prstGeom prst="rect">
                        <a:avLst/>
                      </a:prstGeom>
                    </p:spPr>
                  </p:pic>
                </p:oleObj>
              </mc:Fallback>
            </mc:AlternateContent>
          </a:graphicData>
        </a:graphic>
      </p:graphicFrame>
      <p:sp>
        <p:nvSpPr>
          <p:cNvPr id="5" name="CAI1"/>
          <p:cNvSpPr/>
          <p:nvPr>
            <p:custDataLst>
              <p:tags r:id="rId5"/>
            </p:custDataLst>
          </p:nvPr>
        </p:nvSpPr>
        <p:spPr>
          <a:xfrm>
            <a:off x="223520" y="1657350"/>
            <a:ext cx="292100" cy="363263"/>
          </a:xfrm>
          <a:prstGeom prst="star5">
            <a:avLst/>
          </a:prstGeom>
          <a:solidFill>
            <a:schemeClr val="tx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7291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TASKPANEKEY" val="c1bb6c96-8793-4a78-a369-f53bc44dc292"/>
  <p:tag name="SAVECSVWITHSESSION" val="True"/>
  <p:tag name="COUNTDOWNSTYLE" val="-1"/>
  <p:tag name="INPUTSOURCE" val="1"/>
  <p:tag name="AUTOADVANCE" val="False"/>
  <p:tag name="RACEENDPOINTS" val="100"/>
  <p:tag name="TEAMSINLEADERBOARD" val="5"/>
  <p:tag name="DEFAULTNUMTEAMS" val="5"/>
  <p:tag name="CUSTOMCELLBACKCOLOR3" val="-268652"/>
  <p:tag name="DISPLAYDEVICEID" val="True"/>
  <p:tag name="GRIDFONTSIZE" val="12"/>
  <p:tag name="INCLUDENONRESPONDERS" val="False"/>
  <p:tag name="INCORRECTPOINTVALUE" val="0"/>
  <p:tag name="ADVANCEDSETTINGSVIEW" val="Fals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4144960"/>
  <p:tag name="DISPLAYNAME" val="True"/>
  <p:tag name="GRIDSIZE" val="{Width=800, Height=600}"/>
  <p:tag name="MULTIRESPDIVISOR" val="1"/>
  <p:tag name="ZEROBASED" val="False"/>
  <p:tag name="FIBDISPLAYKEYWORDS" val="True"/>
  <p:tag name="PRRESPONSE8" val="3"/>
  <p:tag name="BULLETTYPE" val="3"/>
  <p:tag name="BACKUPSESSIONS" val="True"/>
  <p:tag name="RACERSMAXDISPLAYED" val="5"/>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PRRESPONSE5" val="6"/>
  <p:tag name="DELIMITERS" val="3.1"/>
  <p:tag name="EXPANDSHOWBAR" val="True"/>
  <p:tag name="WASPOLLED" val="4D97EB0402AD4398BB1C65E3F0DADEE0"/>
  <p:tag name="TPVERSION" val="5"/>
  <p:tag name="TPFULLVERSION" val="5.3.0.329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CHARTTYPE" val="0"/>
  <p:tag name="TYPE" val="0"/>
  <p:tag name="LABELFORMAT" val="0"/>
  <p:tag name="NUMBERFORMAT" val="0"/>
  <p:tag name="DEFINEDCOLORS" val="3,6,10,46,32,50,13,4,9,55,1"/>
  <p:tag name="COLORTYPE" val="SCHEME"/>
</p:tagLst>
</file>

<file path=ppt/tags/tag11.xml><?xml version="1.0" encoding="utf-8"?>
<p:tagLst xmlns:a="http://schemas.openxmlformats.org/drawingml/2006/main" xmlns:r="http://schemas.openxmlformats.org/officeDocument/2006/relationships" xmlns:p="http://schemas.openxmlformats.org/presentationml/2006/main">
  <p:tag name="OLDNUMANSWERS" val="4"/>
  <p:tag name="ANSWERBULLETS" val="3"/>
  <p:tag name="TEXTLENGTH" val="19"/>
  <p:tag name="FONTSIZE" val="32"/>
  <p:tag name="BULLETTYPE" val="ppBulletArabicPeriod"/>
  <p:tag name="ANSWERTEXT" val="1638&#10;1719&#10;1839&#10;1875"/>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TYPE" val="MultiChoiceSlide"/>
  <p:tag name="RESULTS" val="Q2. Which of the following food items contains the most calories?[;crlf;]2[;]2[;]2[;]False[;]0[;][;crlf;]2.5[;]2.5[;]1.5[;]2.25[;crlf;]1[;]-1[;]Medium sized potato1[;]Medium sized potato[;][;crlf;]0[;]-1[;]Medium sized apple2[;]Medium sized apple[;][;crlf;]0[;]-1[;]1 cup of nonfat milk3[;]1 cup of nonfat milk[;][;crlf;]1[;]-1[;]½ cup cooked brown rice4[;]½ cup cooked brown rice[;][;crlf;]0[;]1[;]3 ounces boneless chicken breast5[;]3 ounces boneless chicken breast[;]"/>
  <p:tag name="HASRESULTS" val="False"/>
  <p:tag name="TPQUESTIONXML" val="﻿&lt;?xml version=&quot;1.0&quot; encoding=&quot;utf-8&quot;?&gt;&#10;&lt;questionlist&gt;&#10;    &lt;properties&gt;&#10;        &lt;guid&gt;6A08C015C45B43F69F00CA4D02482219&lt;/guid&gt;&#10;        &lt;description /&gt;&#10;        &lt;date&gt;1/9/2014 2:26: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04F7502480C4D1C9292407EBB6D8E6B&lt;/guid&gt;&#10;            &lt;repollguid&gt;4C949A4FDFBA4F44B2EC1B96539D22B5&lt;/repollguid&gt;&#10;            &lt;sourceid&gt;07C9138016034FF69E844BC8C424E7C6&lt;/sourceid&gt;&#10;            &lt;questiontext&gt;Q2. Which of the following food items contains the most calori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0A320831683A4118A127B90414286E91&lt;/guid&gt;&#10;                    &lt;answertext&gt;Medium sized potato&lt;/answertext&gt;&#10;                    &lt;valuetype&gt;-1&lt;/valuetype&gt;&#10;                &lt;/answer&gt;&#10;                &lt;answer&gt;&#10;                    &lt;guid&gt;0E0C8EB31CAE4A8195F5DF6ADCAB1C71&lt;/guid&gt;&#10;                    &lt;answertext&gt;Medium sized apple&lt;/answertext&gt;&#10;                    &lt;valuetype&gt;-1&lt;/valuetype&gt;&#10;                &lt;/answer&gt;&#10;                &lt;answer&gt;&#10;                    &lt;guid&gt;A178186552654C228DA6CA66547D8635&lt;/guid&gt;&#10;                    &lt;answertext&gt;1 cup of nonfat milk&lt;/answertext&gt;&#10;                    &lt;valuetype&gt;-1&lt;/valuetype&gt;&#10;                &lt;/answer&gt;&#10;                &lt;answer&gt;&#10;                    &lt;guid&gt;2E8787D468064A9892DB86AAF1F9CEF3&lt;/guid&gt;&#10;                    &lt;answertext&gt;½ cup cooked brown rice&lt;/answertext&gt;&#10;                    &lt;valuetype&gt;-1&lt;/valuetype&gt;&#10;                &lt;/answer&gt;&#10;                &lt;answer&gt;&#10;                    &lt;guid&gt;4653A7EC352343F6BD56F4A47C92B0AD&lt;/guid&gt;&#10;                    &lt;answertext&gt;3 oz chicken breast&lt;/answertext&gt;&#10;                    &lt;valuetype&gt;1&lt;/valuetype&gt;&#10;                &lt;/answer&gt;&#10;            &lt;/answers&gt;&#10;        &lt;/multichoice&gt;&#10;    &lt;/questions&gt;&#10;&lt;/questionlist&gt;"/>
  <p:tag name="LIVECHARTING" val="False"/>
  <p:tag name="AUTOOPENPOLL" val="True"/>
  <p:tag name="AUTOFORMATCHART" val="Tru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0"/>
  <p:tag name="LABELFORMAT" val="0"/>
  <p:tag name="NUMBERFORMAT" val="3"/>
  <p:tag name="DEFINEDCOLORS" val="3,6,10,45,32,50,13,4,9,55,1"/>
  <p:tag name="COLORTYPE" val="SCHEME"/>
</p:tagLst>
</file>

<file path=ppt/tags/tag18.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0.xml><?xml version="1.0" encoding="utf-8"?>
<p:tagLst xmlns:a="http://schemas.openxmlformats.org/drawingml/2006/main" xmlns:r="http://schemas.openxmlformats.org/officeDocument/2006/relationships" xmlns:p="http://schemas.openxmlformats.org/presentationml/2006/main">
  <p:tag name="SLIDEGUID" val="DDAAF4B164FE420EBC193E786FD0D10C"/>
  <p:tag name="SLIDEID" val="DDAAF4B164FE420EBC193E786FD0D10C"/>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QUESTIONALIAS" val="Please make your selection..."/>
  <p:tag name="ANSWERSALIAS" val="Choice One|smicln|Choice Two|smicln|Choice Three|smicln|Choice Four|smicln|Choice Five"/>
  <p:tag name="DELIMITERS" val="3.1"/>
  <p:tag name="VALUEFORMAT" val="0%"/>
  <p:tag name="TOTALRESPONSES" val="2"/>
  <p:tag name="RESPONSECOUNT" val="2"/>
  <p:tag name="SLICED" val="False"/>
  <p:tag name="RESPONSES" val="2;3;"/>
  <p:tag name="CHARTSTRINGSTD" val="0 1 1 0 0"/>
  <p:tag name="CHARTSTRINGREV" val="0 0 1 1 0"/>
  <p:tag name="CHARTSTRINGSTDPER" val="0 0.5 0.5 0 0"/>
  <p:tag name="CHARTSTRINGREVPER" val="0 0 0.5 0.5 0"/>
  <p:tag name="RESPONSESGATHERED" val="False"/>
  <p:tag name="ANONYMOUSTEMP" val="False"/>
  <p:tag name="VALUES" val="Incorrect|smicln|Correct|smicln|Incorrect|smicln|Incorrect|smicln|Incorrect"/>
  <p:tag name="TYPE" val="MultiChoiceSlide"/>
  <p:tag name="RESULTS" val="Q3: What percentage of calories that people consume come from potatoes?[;crlf;]2[;]2[;]2[;]False[;]1[;][;crlf;]3[;]3[;]2[;]4[;crlf;]1[;]1[;]&lt; 5 %1[;]&lt; 5 %[;][;crlf;]0[;]-1[;]10%2[;]10%[;][;crlf;]0[;]-1[;]20%3[;]20%[;][;crlf;]0[;]-1[;]30%4[;]30%[;][;crlf;]1[;]-1[;]40%5[;]40%[;]"/>
  <p:tag name="HASRESULTS" val="False"/>
  <p:tag name="TPQUESTIONXML" val="﻿&lt;?xml version=&quot;1.0&quot; encoding=&quot;utf-8&quot;?&gt;&#10;&lt;questionlist&gt;&#10;    &lt;properties&gt;&#10;        &lt;guid&gt;F910B106C958412A8318BC245D35F83D&lt;/guid&gt;&#10;        &lt;description /&gt;&#10;        &lt;date&gt;1/9/2014 12:03: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F10DAAB70E2473295095051DF25E20C&lt;/guid&gt;&#10;            &lt;repollguid&gt;B193AF09C0A941FBB3BB9E4D6194EF1D&lt;/repollguid&gt;&#10;            &lt;sourceid&gt;7A66DAE155824760A0393105249989E5&lt;/sourceid&gt;&#10;            &lt;questiontext&gt;Q3: What percentage of calories that people consume come from potato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209CFA12E19C45C8876D5C41C51C5389&lt;/guid&gt;&#10;                    &lt;answertext&gt;&amp;lt; 5 %&lt;/answertext&gt;&#10;                    &lt;valuetype&gt;1&lt;/valuetype&gt;&#10;                &lt;/answer&gt;&#10;                &lt;answer&gt;&#10;                    &lt;guid&gt;999650DF5ADC412AA1209C0FD839D58F&lt;/guid&gt;&#10;                    &lt;answertext&gt;10%&lt;/answertext&gt;&#10;                    &lt;valuetype&gt;-1&lt;/valuetype&gt;&#10;                &lt;/answer&gt;&#10;                &lt;answer&gt;&#10;                    &lt;guid&gt;EF5791B17BB84D0E9FEE1C3F869DCBA5&lt;/guid&gt;&#10;                    &lt;answertext&gt;20%&lt;/answertext&gt;&#10;                    &lt;valuetype&gt;-1&lt;/valuetype&gt;&#10;                &lt;/answer&gt;&#10;                &lt;answer&gt;&#10;                    &lt;guid&gt;4832D429E0854A3E949C8A55E931684A&lt;/guid&gt;&#10;                    &lt;answertext&gt;30%&lt;/answertext&gt;&#10;                    &lt;valuetype&gt;-1&lt;/valuetype&gt;&#10;                &lt;/answer&gt;&#10;                &lt;answer&gt;&#10;                    &lt;guid&gt;C3CE8A8CE4C34F9197B9CCC596320973&lt;/guid&gt;&#10;                    &lt;answertext&gt;40%&lt;/answertext&gt;&#10;                    &lt;valuetype&gt;-1&lt;/valuetype&gt;&#10;                &lt;/answer&gt;&#10;            &lt;/answers&gt;&#10;        &lt;/multichoice&gt;&#10;    &lt;/questions&gt;&#10;&lt;/questionlist&gt;"/>
  <p:tag name="LIVECHARTING" val="False"/>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8"/>
  <p:tag name="FONTSIZE" val="32"/>
  <p:tag name="BULLETTYPE" val="ppBulletArabicPeriod"/>
  <p:tag name="ANSWERTEXT" val="Choice One&#10;Choice Two&#10;Choice Three&#10;Choice Four&#10;Choice Five"/>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SLIDEGUID" val="D2B94BBB4E5F4EF08B3FE80B2F00260D"/>
  <p:tag name="SLIDEID" val="D2B94BBB4E5F4EF08B3FE80B2F00260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QUESTIONALIAS" val="Please make your selection..."/>
  <p:tag name="ANSWERSALIAS" val="Choice One|smicln|Choice Two|smicln|Choice Three|smicln|Choice Four|smicln|Choice Five"/>
  <p:tag name="DELIMITERS" val="3.1"/>
  <p:tag name="VALUEFORMAT" val="0%"/>
  <p:tag name="VALUES" val="Correct|smicln|Incorrect|smicln|Incorrect|smicln|Incorrect|smicln|Incorrect"/>
  <p:tag name="TYPE" val="MultiChoiceSlide"/>
  <p:tag name="RESULTS" val="Q4. Which of the following was the most frequently consumed vegetable in 2011?[;crlf;]2[;]2[;]2[;]False[;]0[;][;crlf;]2.5[;]2.5[;]1.5[;]2.25[;crlf;]1[;]-1[;]Onions1[;]Onions[;][;crlf;]0[;]1[;]Tomatoes2[;]Tomatoes[;][;crlf;]0[;]-1[;]Potatoes3[;]Potatoes[;][;crlf;]1[;]-1[;]Corn4[;]Corn[;][;crlf;]0[;]-1[;]Lettuce5[;]Lettuce[;]"/>
  <p:tag name="HASRESULTS" val="False"/>
  <p:tag name="TPQUESTIONXML" val="﻿&lt;?xml version=&quot;1.0&quot; encoding=&quot;utf-8&quot;?&gt;&#10;&lt;questionlist&gt;&#10;    &lt;properties&gt;&#10;        &lt;guid&gt;7BA601FAFB0B4E9A9C50BFF1EB0C6C3A&lt;/guid&gt;&#10;        &lt;description /&gt;&#10;        &lt;date&gt;1/9/2014 12:03: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7275638A0DB49D299DEF3CD8C35A5D9&lt;/guid&gt;&#10;            &lt;repollguid&gt;DB673A71D7D242398183167D24FCABAC&lt;/repollguid&gt;&#10;            &lt;sourceid&gt;F9F0759185FA41529EB140CDAB259CBA&lt;/sourceid&gt;&#10;            &lt;questiontext&gt;Q4. Which of the following was the most frequently consumed vegetable in 2011?&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7FE213AC143D4D118C93022B20FAC4E3&lt;/guid&gt;&#10;                    &lt;answertext&gt;Onions&lt;/answertext&gt;&#10;                    &lt;valuetype&gt;-1&lt;/valuetype&gt;&#10;                &lt;/answer&gt;&#10;                &lt;answer&gt;&#10;                    &lt;guid&gt;E54787644D6741BBB25AAD0F3D886331&lt;/guid&gt;&#10;                    &lt;answertext&gt;Tomatoes&lt;/answertext&gt;&#10;                    &lt;valuetype&gt;1&lt;/valuetype&gt;&#10;                &lt;/answer&gt;&#10;                &lt;answer&gt;&#10;                    &lt;guid&gt;1B9114C33FAD4CA2B74BD8D95D1F06E6&lt;/guid&gt;&#10;                    &lt;answertext&gt;Potatoes&lt;/answertext&gt;&#10;                    &lt;valuetype&gt;-1&lt;/valuetype&gt;&#10;                &lt;/answer&gt;&#10;                &lt;answer&gt;&#10;                    &lt;guid&gt;C5E5A885114548148C99A85EDE7F6638&lt;/guid&gt;&#10;                    &lt;answertext&gt;Corn&lt;/answertext&gt;&#10;                    &lt;valuetype&gt;-1&lt;/valuetype&gt;&#10;                &lt;/answer&gt;&#10;                &lt;answer&gt;&#10;                    &lt;guid&gt;E99B13E86B484D42AED7F64C514BDFCD&lt;/guid&gt;&#10;                    &lt;answertext&gt;Lettuce&lt;/answertext&gt;&#10;                    &lt;valuetype&gt;-1&lt;/valuetype&gt;&#10;                &lt;/answer&gt;&#10;            &lt;/answers&gt;&#10;        &lt;/multichoice&gt;&#10;    &lt;/questions&gt;&#10;&lt;/questionlist&gt;"/>
  <p:tag name="LIVECHARTING" val="False"/>
  <p:tag name="AUTOOPENPOLL" val="True"/>
  <p:tag name="AUTOFORMATCHART" val="True"/>
</p:tagLst>
</file>

<file path=ppt/tags/tag28.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DEFINEDCOLORS" val="3,6,10,45,32,50,13,4,9,55,1"/>
  <p:tag name="LABELFORMAT" val="0"/>
  <p:tag name="COLORTYPE" val="SCHEME"/>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58"/>
  <p:tag name="FONTSIZE" val="32"/>
  <p:tag name="BULLETTYPE" val="ppBulletArabicPeriod"/>
  <p:tag name="ANSWERTEXT" val="Choice One&#10;Choice Two&#10;Choice Three&#10;Choice Four&#10;Choice Five"/>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0.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RESULTS" val="Q5. Potatoes are high in:[;crlf;]2[;]2[;]2[;]False[;]1[;][;crlf;]3.5[;]3.5[;]0.5[;]0.25[;crlf;]0[;]-1[;]Fat1[;]Fat[;][;crlf;]0[;]-1[;]Simple carbs2[;]Simple carbs[;][;crlf;]1[;]-1[;]Protein3[;]Protein[;][;crlf;]1[;]1[;]None of the above4[;]None of the above[;]"/>
  <p:tag name="HASRESULTS" val="False"/>
  <p:tag name="TPQUESTIONXML" val="﻿&lt;?xml version=&quot;1.0&quot; encoding=&quot;utf-8&quot;?&gt;&#10;&lt;questionlist&gt;&#10;    &lt;properties&gt;&#10;        &lt;guid&gt;090C4D8966A74E2EB95E42DE546DC231&lt;/guid&gt;&#10;        &lt;description /&gt;&#10;        &lt;date&gt;1/9/2014 3:01: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48EB271452F42E598BEAC6D01692816&lt;/guid&gt;&#10;            &lt;repollguid&gt;1629093F562A4ECB84C37651EDA75F53&lt;/repollguid&gt;&#10;            &lt;sourceid&gt;721753FD4639480AAA32E96C6FFA190B&lt;/sourceid&gt;&#10;            &lt;questiontext&gt;Q5. Potatoes are high i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59179880EF364C6DA57030806F91A30E&lt;/guid&gt;&#10;                    &lt;answertext&gt;Fat&lt;/answertext&gt;&#10;                    &lt;valuetype&gt;-1&lt;/valuetype&gt;&#10;                &lt;/answer&gt;&#10;                &lt;answer&gt;&#10;                    &lt;guid&gt;A9C23EFED126408EBF6C8E9530758095&lt;/guid&gt;&#10;                    &lt;answertext&gt;Simple carbs&lt;/answertext&gt;&#10;                    &lt;valuetype&gt;-1&lt;/valuetype&gt;&#10;                &lt;/answer&gt;&#10;                &lt;answer&gt;&#10;                    &lt;guid&gt;F4224839CFD94320B7F40EF781309C47&lt;/guid&gt;&#10;                    &lt;answertext&gt;Protein&lt;/answertext&gt;&#10;                    &lt;valuetype&gt;-1&lt;/valuetype&gt;&#10;                &lt;/answer&gt;&#10;                &lt;answer&gt;&#10;                    &lt;guid&gt;DCE2D7577770472896EB06634F81CF22&lt;/guid&gt;&#10;                    &lt;answertext&gt;None of the above&lt;/answertext&gt;&#10;                    &lt;valuetype&gt;1&lt;/valuetype&gt;&#10;                &lt;/answer&gt;&#10;            &lt;/answers&gt;&#10;        &lt;/multichoice&gt;&#10;    &lt;/questions&gt;&#10;&lt;/questionlist&gt;"/>
  <p:tag name="LIVECHARTING" val="False"/>
  <p:tag name="AUTOOPENPOLL" val="True"/>
  <p:tag name="AUTOFORMATCHART" val="True"/>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36.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0.xml><?xml version="1.0" encoding="utf-8"?>
<p:tagLst xmlns:a="http://schemas.openxmlformats.org/drawingml/2006/main" xmlns:r="http://schemas.openxmlformats.org/officeDocument/2006/relationships" xmlns:p="http://schemas.openxmlformats.org/presentationml/2006/main">
  <p:tag name="TYPE" val="MultiChoiceSlide"/>
  <p:tag name="RESULTS" val="Q6. Potatoes have low levels of:[;crlf;]2[;]2[;]2[;]False[;]1[;][;crlf;]4[;]4[;]1[;]1[;crlf;]0[;]-1[;]Potassium1[;]Potassium[;][;crlf;]0[;]-1[;]Vitamin C2[;]Vitamin C[;][;crlf;]1[;]1[;]Sodium3[;]Sodium[;][;crlf;]0[;]-1[;]Magnesium4[;]Magnesium[;][;crlf;]1[;]-1[;]Phytochemicals5[;]Phytochemicals[;]"/>
  <p:tag name="HASRESULTS" val="False"/>
  <p:tag name="TPQUESTIONXML" val="﻿&lt;?xml version=&quot;1.0&quot; encoding=&quot;utf-8&quot;?&gt;&#10;&lt;questionlist&gt;&#10;    &lt;properties&gt;&#10;        &lt;guid&gt;4FBDBB10F5EF4E8BA7ADF86513FCE515&lt;/guid&gt;&#10;        &lt;description /&gt;&#10;        &lt;date&gt;1/9/2014 3:10:1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A7467D49CF442659FFD83B72587F0CB&lt;/guid&gt;&#10;            &lt;repollguid&gt;ADCB96E3146C4D78BF9C7D8940610630&lt;/repollguid&gt;&#10;            &lt;sourceid&gt;FA13FBD4C3134F82B96BC45DFBF482CE&lt;/sourceid&gt;&#10;            &lt;questiontext&gt;Q6. Potatoes have low levels of:&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2413CE172055449E95AC504FC25E012F&lt;/guid&gt;&#10;                    &lt;answertext&gt;Potassium&lt;/answertext&gt;&#10;                    &lt;valuetype&gt;-1&lt;/valuetype&gt;&#10;                &lt;/answer&gt;&#10;                &lt;answer&gt;&#10;                    &lt;guid&gt;A2914F2C19514CE6B1389D4B2778E8AD&lt;/guid&gt;&#10;                    &lt;answertext&gt;Vitamin C&lt;/answertext&gt;&#10;                    &lt;valuetype&gt;-1&lt;/valuetype&gt;&#10;                &lt;/answer&gt;&#10;                &lt;answer&gt;&#10;                    &lt;guid&gt;FBDE2027DB6E47D38BAA4FA01F9F7F77&lt;/guid&gt;&#10;                    &lt;answertext&gt;Sodium&lt;/answertext&gt;&#10;                    &lt;valuetype&gt;1&lt;/valuetype&gt;&#10;                &lt;/answer&gt;&#10;                &lt;answer&gt;&#10;                    &lt;guid&gt;CD979FF399A54A39A68B9CD183E0B801&lt;/guid&gt;&#10;                    &lt;answertext&gt;Magnesium&lt;/answertext&gt;&#10;                    &lt;valuetype&gt;-1&lt;/valuetype&gt;&#10;                &lt;/answer&gt;&#10;                &lt;answer&gt;&#10;                    &lt;guid&gt;EAB4E7F85F594C96ACF4537B0AC48188&lt;/guid&gt;&#10;                    &lt;answertext&gt;Phytochemicals&lt;/answertext&gt;&#10;                    &lt;valuetype&gt;-1&lt;/valuetype&gt;&#10;                &lt;/answer&gt;&#10;            &lt;/answers&gt;&#10;        &lt;/multichoice&gt;&#10;    &lt;/questions&gt;&#10;&lt;/questionlist&gt;"/>
  <p:tag name="LIVECHARTING" val="False"/>
  <p:tag name="AUTOOPENPOLL" val="True"/>
  <p:tag name="AUTOFORMATCHART" val="True"/>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4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TYPE" val="MultiChoiceSlide"/>
  <p:tag name="RESULTS" val="Q7. What is the cost of eating 5 servings of fruits/vegetables a day?[;crlf;]2[;]2[;]2[;]False[;]0[;][;crlf;]4.5[;]4.5[;]0.5[;]0.25[;crlf;]0[;]-1[;]$1.501[;]$1.50[;][;crlf;]0[;]1[;]$2.502[;]$2.50[;][;crlf;]0[;]-1[;]$3.503[;]$3.50[;][;crlf;]1[;]-1[;]$4.504[;]$4.50[;][;crlf;]1[;]-1[;]$5.505[;]$5.50[;]"/>
  <p:tag name="HASRESULTS" val="False"/>
  <p:tag name="TPQUESTIONXML" val="﻿&lt;?xml version=&quot;1.0&quot; encoding=&quot;utf-8&quot;?&gt;&#10;&lt;questionlist&gt;&#10;    &lt;properties&gt;&#10;        &lt;guid&gt;BA93188030E64B95B3BB2F7837509F14&lt;/guid&gt;&#10;        &lt;description /&gt;&#10;        &lt;date&gt;1/9/2014 3:17:4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6390081459C4B3692627953EB02F500&lt;/guid&gt;&#10;            &lt;repollguid&gt;EEE1C786EC0149C5A8D2EE962AED44DB&lt;/repollguid&gt;&#10;            &lt;sourceid&gt;FBA3695D2E834585835C2DBF02813A8D&lt;/sourceid&gt;&#10;            &lt;questiontext&gt;Q7. What is the cost of eating 5 servings of fruits/vegetables a da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1FE4A00710DF4797A53CA7513AC2D19E&lt;/guid&gt;&#10;                    &lt;answertext&gt;$1.50&lt;/answertext&gt;&#10;                    &lt;valuetype&gt;-1&lt;/valuetype&gt;&#10;                &lt;/answer&gt;&#10;                &lt;answer&gt;&#10;                    &lt;guid&gt;0C9A6D9A750F4ACDB2D7DE990DBBB13A&lt;/guid&gt;&#10;                    &lt;answertext&gt;$2.50&lt;/answertext&gt;&#10;                    &lt;valuetype&gt;1&lt;/valuetype&gt;&#10;                &lt;/answer&gt;&#10;                &lt;answer&gt;&#10;                    &lt;guid&gt;78F45512AC3D4305BFA2AC90AB776B09&lt;/guid&gt;&#10;                    &lt;answertext&gt;$3.50&lt;/answertext&gt;&#10;                    &lt;valuetype&gt;-1&lt;/valuetype&gt;&#10;                &lt;/answer&gt;&#10;                &lt;answer&gt;&#10;                    &lt;guid&gt;F6480AE1B7034FF38DC74F870B17E331&lt;/guid&gt;&#10;                    &lt;answertext&gt;$4.50&lt;/answertext&gt;&#10;                    &lt;valuetype&gt;-1&lt;/valuetype&gt;&#10;                &lt;/answer&gt;&#10;                &lt;answer&gt;&#10;                    &lt;guid&gt;9F3D1AC957D64C6AB1943733F6B97AFD&lt;/guid&gt;&#10;                    &lt;answertext&gt;$5.50&lt;/answertext&gt;&#10;                    &lt;valuetype&gt;-1&lt;/valuetype&gt;&#10;                &lt;/answer&gt;&#10;            &lt;/answers&gt;&#10;        &lt;/multichoice&gt;&#10;    &lt;/questions&gt;&#10;&lt;/questionlist&gt;"/>
  <p:tag name="LIVECHARTING" val="False"/>
  <p:tag name="AUTOOPENPOLL" val="True"/>
  <p:tag name="AUTOFORMATCHART" val="True"/>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5.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TYPE" val="MultiChoiceSlide"/>
  <p:tag name="RESULTS" val="Q8. Which vegetable is the most economical for meeting potassium and fiber recommendations?[;crlf;]2[;]2[;]2[;]False[;]1[;][;crlf;]2.5[;]2.5[;]1.5[;]2.25[;crlf;]1[;]-1[;]Iceberg lettuce1[;]Iceberg lettuce[;][;crlf;]0[;]-1[;]Potatoes2[;]Potatoes[;][;crlf;]0[;]-1[;]Carrots3[;]Carrots[;][;crlf;]1[;]1[;]Beans4[;]Beans[;]"/>
  <p:tag name="HASRESULTS" val="False"/>
  <p:tag name="TPQUESTIONXML" val="﻿&lt;?xml version=&quot;1.0&quot; encoding=&quot;utf-8&quot;?&gt;&#10;&lt;questionlist&gt;&#10;    &lt;properties&gt;&#10;        &lt;guid&gt;9D13240AB3DD49C6917708A63421F3DE&lt;/guid&gt;&#10;        &lt;description /&gt;&#10;        &lt;date&gt;1/9/2014 3:35: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FB454B18D96478E9FAC7B453BEFE101&lt;/guid&gt;&#10;            &lt;repollguid&gt;437CB40444524543B4F563A22DF562D7&lt;/repollguid&gt;&#10;            &lt;sourceid&gt;976A189E1FA94BC59C661C75140A7D43&lt;/sourceid&gt;&#10;            &lt;questiontext&gt;Q8. Which vegetable is the most economical for meeting potassium and fiber recommendatio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D6A4EFF6BA24D7F93BF12F0D3B44AFB&lt;/guid&gt;&#10;                    &lt;answertext&gt;Iceberg lettuce&lt;/answertext&gt;&#10;                    &lt;valuetype&gt;-1&lt;/valuetype&gt;&#10;                &lt;/answer&gt;&#10;                &lt;answer&gt;&#10;                    &lt;guid&gt;A4EC67FAF9FF4A7B991E0ED312B7C939&lt;/guid&gt;&#10;                    &lt;answertext&gt;Potatoes&lt;/answertext&gt;&#10;                    &lt;valuetype&gt;-1&lt;/valuetype&gt;&#10;                &lt;/answer&gt;&#10;                &lt;answer&gt;&#10;                    &lt;guid&gt;53661D7C23494A5F8F87D5EE155FE140&lt;/guid&gt;&#10;                    &lt;answertext&gt;Carrots&lt;/answertext&gt;&#10;                    &lt;valuetype&gt;-1&lt;/valuetype&gt;&#10;                &lt;/answer&gt;&#10;                &lt;answer&gt;&#10;                    &lt;guid&gt;AB092C7ABFC9482EA6D984895C0000AE&lt;/guid&gt;&#10;                    &lt;answertext&gt;Beans&lt;/answertext&gt;&#10;                    &lt;valuetype&gt;1&lt;/valuetype&gt;&#10;                &lt;/answer&gt;&#10;            &lt;/answers&gt;&#10;        &lt;/multichoice&gt;&#10;    &lt;/questions&gt;&#10;&lt;/questionlist&gt;"/>
  <p:tag name="LIVECHARTING" val="False"/>
  <p:tag name="AUTOOPENPOLL" val="True"/>
  <p:tag name="AUTOFORMATCHART" val="True"/>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3"/>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SLIDEGUID" val="E07598573DF94144B5A2F3819670452D"/>
  <p:tag name="SLIDEID" val="E07598573DF94144B5A2F3819670452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When were potatoes first grown in Idaho?"/>
  <p:tag name="ANSWERSALIAS" val="1638|smicln|1719|smicln|1839|smicln|1875"/>
  <p:tag name="TOTALRESPONSES" val="2"/>
  <p:tag name="RESPONSECOUNT" val="2"/>
  <p:tag name="SLICED" val="False"/>
  <p:tag name="RESPONSES" val="3;2;"/>
  <p:tag name="CHARTSTRINGSTD" val="0 1 1 0"/>
  <p:tag name="CHARTSTRINGREV" val="0 1 1 0"/>
  <p:tag name="CHARTSTRINGSTDPER" val="0 0.5 0.5 0"/>
  <p:tag name="CHARTSTRINGREVPER" val="0 0.5 0.5 0"/>
  <p:tag name="VALUES" val="Incorrect|smicln|Incorrect|smicln|Correct|smicln|Incorrect"/>
  <p:tag name="RESPONSESGATHERED" val="False"/>
  <p:tag name="ANONYMOUSTEMP" val="False"/>
  <p:tag name="TYPE" val="MultiChoiceSlide"/>
  <p:tag name="RESULTS" val="When were potatoes first grown in Idaho?[;crlf;]2[;]2[;]2[;]False[;]0[;][;crlf;]2[;]2[;]0[;]0[;crlf;]0[;]-1[;]16211[;]1621[;][;crlf;]2[;]-1[;]17192[;]1719[;][;crlf;]0[;]1[;]18363[;]1836[;][;crlf;]0[;]-1[;]18674[;]1867[;]"/>
  <p:tag name="HASRESULTS" val="False"/>
  <p:tag name="TPQUESTIONXML" val="﻿&lt;?xml version=&quot;1.0&quot; encoding=&quot;utf-8&quot;?&gt;&#10;&lt;questionlist&gt;&#10;    &lt;properties&gt;&#10;        &lt;guid&gt;63E0451CF33E47C3B223A728B3E3B903&lt;/guid&gt;&#10;        &lt;description /&gt;&#10;        &lt;date&gt;1/9/2014 12:03: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EE99C35C3EA43D2AF4FE7DF2B33B8F9&lt;/guid&gt;&#10;            &lt;repollguid&gt;350A252477E745B3A657CE0556603514&lt;/repollguid&gt;&#10;            &lt;sourceid&gt;0F9BE6FE18E646DABA58715687EF81C8&lt;/sourceid&gt;&#10;            &lt;questiontext&gt;When were potatoes first grown in Idaho?&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B96AC4A65AF4C53B7C73012D046D087&lt;/guid&gt;&#10;                    &lt;answertext&gt;1621&lt;/answertext&gt;&#10;                    &lt;valuetype&gt;-1&lt;/valuetype&gt;&#10;                &lt;/answer&gt;&#10;                &lt;answer&gt;&#10;                    &lt;guid&gt;E73B3C013FC547F28CD318F73EDB3D56&lt;/guid&gt;&#10;                    &lt;answertext&gt;1719&lt;/answertext&gt;&#10;                    &lt;valuetype&gt;-1&lt;/valuetype&gt;&#10;                &lt;/answer&gt;&#10;                &lt;answer&gt;&#10;                    &lt;guid&gt;8FD410AB80EC4B0F96AD881D7D108E95&lt;/guid&gt;&#10;                    &lt;answertext&gt;1836&lt;/answertext&gt;&#10;                    &lt;valuetype&gt;1&lt;/valuetype&gt;&#10;                &lt;/answer&gt;&#10;                &lt;answer&gt;&#10;                    &lt;guid&gt;909F6E14AD254BA58BA237F4964A55C6&lt;/guid&gt;&#10;                    &lt;answertext&gt;1853&lt;/answertext&gt;&#10;                    &lt;valuetype&gt;-1&lt;/valuetype&gt;&#10;                &lt;/answer&gt;&#10;            &lt;/answers&gt;&#10;        &lt;/multichoice&gt;&#10;    &lt;/questions&gt;&#10;&lt;/questionlist&gt;"/>
  <p:tag name="LIVECHARTING" val="False"/>
  <p:tag name="AUTOOPENPOLL" val="True"/>
  <p:tag name="AUTOFORMATCHART" val="True"/>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d_1840_slide">
  <a:themeElements>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33"/>
        </a:lt1>
        <a:dk2>
          <a:srgbClr val="000000"/>
        </a:dk2>
        <a:lt2>
          <a:srgbClr val="B2B2B2"/>
        </a:lt2>
        <a:accent1>
          <a:srgbClr val="997300"/>
        </a:accent1>
        <a:accent2>
          <a:srgbClr val="996900"/>
        </a:accent2>
        <a:accent3>
          <a:srgbClr val="FFE2AD"/>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33"/>
        </a:lt1>
        <a:dk2>
          <a:srgbClr val="000000"/>
        </a:dk2>
        <a:lt2>
          <a:srgbClr val="B2B2B2"/>
        </a:lt2>
        <a:accent1>
          <a:srgbClr val="807A13"/>
        </a:accent1>
        <a:accent2>
          <a:srgbClr val="A65F08"/>
        </a:accent2>
        <a:accent3>
          <a:srgbClr val="FFE2AD"/>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33"/>
        </a:lt1>
        <a:dk2>
          <a:srgbClr val="000000"/>
        </a:dk2>
        <a:lt2>
          <a:srgbClr val="B2B2B2"/>
        </a:lt2>
        <a:accent1>
          <a:srgbClr val="266099"/>
        </a:accent1>
        <a:accent2>
          <a:srgbClr val="806000"/>
        </a:accent2>
        <a:accent3>
          <a:srgbClr val="FFE2AD"/>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33"/>
        </a:lt1>
        <a:dk2>
          <a:srgbClr val="000000"/>
        </a:dk2>
        <a:lt2>
          <a:srgbClr val="B2B2B2"/>
        </a:lt2>
        <a:accent1>
          <a:srgbClr val="2C8019"/>
        </a:accent1>
        <a:accent2>
          <a:srgbClr val="5453A6"/>
        </a:accent2>
        <a:accent3>
          <a:srgbClr val="FFE2AD"/>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97300"/>
        </a:accent1>
        <a:accent2>
          <a:srgbClr val="996900"/>
        </a:accent2>
        <a:accent3>
          <a:srgbClr val="FFFFFF"/>
        </a:accent3>
        <a:accent4>
          <a:srgbClr val="000000"/>
        </a:accent4>
        <a:accent5>
          <a:srgbClr val="CABCAA"/>
        </a:accent5>
        <a:accent6>
          <a:srgbClr val="8A5E00"/>
        </a:accent6>
        <a:hlink>
          <a:srgbClr val="806000"/>
        </a:hlink>
        <a:folHlink>
          <a:srgbClr val="80521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07A13"/>
        </a:accent1>
        <a:accent2>
          <a:srgbClr val="A65F08"/>
        </a:accent2>
        <a:accent3>
          <a:srgbClr val="FFFFFF"/>
        </a:accent3>
        <a:accent4>
          <a:srgbClr val="000000"/>
        </a:accent4>
        <a:accent5>
          <a:srgbClr val="C0BEAA"/>
        </a:accent5>
        <a:accent6>
          <a:srgbClr val="965506"/>
        </a:accent6>
        <a:hlink>
          <a:srgbClr val="7A5C00"/>
        </a:hlink>
        <a:folHlink>
          <a:srgbClr val="8C432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B2B2B2"/>
        </a:lt2>
        <a:accent1>
          <a:srgbClr val="266099"/>
        </a:accent1>
        <a:accent2>
          <a:srgbClr val="806000"/>
        </a:accent2>
        <a:accent3>
          <a:srgbClr val="FBFBFB"/>
        </a:accent3>
        <a:accent4>
          <a:srgbClr val="000000"/>
        </a:accent4>
        <a:accent5>
          <a:srgbClr val="ACB6CA"/>
        </a:accent5>
        <a:accent6>
          <a:srgbClr val="735600"/>
        </a:accent6>
        <a:hlink>
          <a:srgbClr val="684285"/>
        </a:hlink>
        <a:folHlink>
          <a:srgbClr val="215E5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2C8019"/>
        </a:accent1>
        <a:accent2>
          <a:srgbClr val="5453A6"/>
        </a:accent2>
        <a:accent3>
          <a:srgbClr val="FFFFFF"/>
        </a:accent3>
        <a:accent4>
          <a:srgbClr val="000000"/>
        </a:accent4>
        <a:accent5>
          <a:srgbClr val="ACC0AB"/>
        </a:accent5>
        <a:accent6>
          <a:srgbClr val="4B4A96"/>
        </a:accent6>
        <a:hlink>
          <a:srgbClr val="8C383F"/>
        </a:hlink>
        <a:folHlink>
          <a:srgbClr val="735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3003</TotalTime>
  <Words>3954</Words>
  <Application>Microsoft Office PowerPoint</Application>
  <PresentationFormat>On-screen Show (16:9)</PresentationFormat>
  <Paragraphs>436</Paragraphs>
  <Slides>34</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ind_1840_slide</vt:lpstr>
      <vt:lpstr>Flow</vt:lpstr>
      <vt:lpstr>Chart</vt:lpstr>
      <vt:lpstr>Nutrition: Are Potatoes a Super Food?</vt:lpstr>
      <vt:lpstr>Overview</vt:lpstr>
      <vt:lpstr>History – Past –Positive image</vt:lpstr>
      <vt:lpstr>When were potatoes first grown in Idaho?</vt:lpstr>
      <vt:lpstr>History Present – Negative image</vt:lpstr>
      <vt:lpstr>Potato Calorie Comparison</vt:lpstr>
      <vt:lpstr>  Q2. Which of the following food items contains the most calories? </vt:lpstr>
      <vt:lpstr>  Potato toppings – increase         calorie content</vt:lpstr>
      <vt:lpstr>Q3: What percentage of calories that people consume come from potatoes? </vt:lpstr>
      <vt:lpstr>Potatoes = 3% of calories</vt:lpstr>
      <vt:lpstr>Are potatoes too high in carbohydrates?</vt:lpstr>
      <vt:lpstr>Low carb lunacy</vt:lpstr>
      <vt:lpstr>  Q4. Which of the following was the most frequently consumed vegetable in 2011? </vt:lpstr>
      <vt:lpstr>  Q4. Answer - Tomatoes </vt:lpstr>
      <vt:lpstr>Nutrient Profile</vt:lpstr>
      <vt:lpstr>Q5. Potatoes are high in:</vt:lpstr>
      <vt:lpstr>Potatoes – Nutrient Profile</vt:lpstr>
      <vt:lpstr>Macronutrients</vt:lpstr>
      <vt:lpstr>Macronutrients</vt:lpstr>
      <vt:lpstr>Micronutrients and Phytochemicals</vt:lpstr>
      <vt:lpstr>Q6. Potatoes have low levels of:</vt:lpstr>
      <vt:lpstr>Micronutrients- keeps body healthy</vt:lpstr>
      <vt:lpstr>Phytochemicals/Phytonutrients</vt:lpstr>
      <vt:lpstr>Q7. What is the cost of eating 5 servings of fruits/vegetables a day?</vt:lpstr>
      <vt:lpstr>Is it too expensive to eat fresh produce?</vt:lpstr>
      <vt:lpstr>Potatoes are extremely economical</vt:lpstr>
      <vt:lpstr>Dietary Guidelines for vegetables</vt:lpstr>
      <vt:lpstr>Are potatoes a nutritional and economic value?</vt:lpstr>
      <vt:lpstr>Q8. Which vegetable is the most economical for meeting potassium and fiber recommendations?</vt:lpstr>
      <vt:lpstr>Cost for Potassium and Fiber</vt:lpstr>
      <vt:lpstr>Nutrient cost comparison</vt:lpstr>
      <vt:lpstr>Additional study results</vt:lpstr>
      <vt:lpstr>Summary and Conclusions</vt:lpstr>
      <vt:lpstr>Next Nutrition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Presentation</dc:title>
  <dc:creator>Martha Raidl</dc:creator>
  <cp:lastModifiedBy>Jill</cp:lastModifiedBy>
  <cp:revision>133</cp:revision>
  <cp:lastPrinted>2014-01-15T21:08:21Z</cp:lastPrinted>
  <dcterms:created xsi:type="dcterms:W3CDTF">2013-11-18T20:48:53Z</dcterms:created>
  <dcterms:modified xsi:type="dcterms:W3CDTF">2014-03-17T19:14:33Z</dcterms:modified>
</cp:coreProperties>
</file>