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82" r:id="rId3"/>
    <p:sldId id="277" r:id="rId4"/>
    <p:sldId id="284" r:id="rId5"/>
    <p:sldId id="320" r:id="rId6"/>
    <p:sldId id="281" r:id="rId7"/>
    <p:sldId id="322" r:id="rId8"/>
    <p:sldId id="311" r:id="rId9"/>
    <p:sldId id="287" r:id="rId10"/>
    <p:sldId id="319" r:id="rId11"/>
    <p:sldId id="289" r:id="rId12"/>
    <p:sldId id="293" r:id="rId13"/>
    <p:sldId id="288" r:id="rId14"/>
    <p:sldId id="304" r:id="rId15"/>
    <p:sldId id="291" r:id="rId16"/>
    <p:sldId id="326" r:id="rId17"/>
    <p:sldId id="324" r:id="rId18"/>
    <p:sldId id="327" r:id="rId19"/>
    <p:sldId id="323" r:id="rId20"/>
    <p:sldId id="325" r:id="rId21"/>
    <p:sldId id="314" r:id="rId22"/>
    <p:sldId id="308" r:id="rId23"/>
    <p:sldId id="312" r:id="rId24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710" autoAdjust="0"/>
  </p:normalViewPr>
  <p:slideViewPr>
    <p:cSldViewPr>
      <p:cViewPr>
        <p:scale>
          <a:sx n="70" d="100"/>
          <a:sy n="70" d="100"/>
        </p:scale>
        <p:origin x="-1974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Ge%20files\2013%20Greenhouse%20small%20pot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Host status of other Solanaceous crops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'Solanceous 1'!$I$1</c:f>
              <c:strCache>
                <c:ptCount val="1"/>
                <c:pt idx="0">
                  <c:v>RF</c:v>
                </c:pt>
              </c:strCache>
            </c:strRef>
          </c:tx>
          <c:invertIfNegative val="0"/>
          <c:cat>
            <c:strRef>
              <c:f>'Solanceous 1'!$H$2:$H$6</c:f>
              <c:strCache>
                <c:ptCount val="5"/>
                <c:pt idx="0">
                  <c:v>Desiree</c:v>
                </c:pt>
                <c:pt idx="1">
                  <c:v>Eggplant</c:v>
                </c:pt>
                <c:pt idx="2">
                  <c:v>Tomatillo</c:v>
                </c:pt>
                <c:pt idx="3">
                  <c:v>Bell pepper</c:v>
                </c:pt>
                <c:pt idx="4">
                  <c:v>Jalapeno</c:v>
                </c:pt>
              </c:strCache>
            </c:strRef>
          </c:cat>
          <c:val>
            <c:numRef>
              <c:f>'Solanceous 1'!$I$2:$I$6</c:f>
              <c:numCache>
                <c:formatCode>General</c:formatCode>
                <c:ptCount val="5"/>
                <c:pt idx="0">
                  <c:v>44.974159999999998</c:v>
                </c:pt>
                <c:pt idx="1">
                  <c:v>6.0719999999999996E-2</c:v>
                </c:pt>
                <c:pt idx="2">
                  <c:v>0</c:v>
                </c:pt>
                <c:pt idx="3">
                  <c:v>2.9000000000000001E-2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693504"/>
        <c:axId val="82928768"/>
      </c:barChart>
      <c:catAx>
        <c:axId val="82693504"/>
        <c:scaling>
          <c:orientation val="minMax"/>
        </c:scaling>
        <c:delete val="0"/>
        <c:axPos val="l"/>
        <c:majorTickMark val="out"/>
        <c:minorTickMark val="none"/>
        <c:tickLblPos val="nextTo"/>
        <c:crossAx val="82928768"/>
        <c:crosses val="autoZero"/>
        <c:auto val="1"/>
        <c:lblAlgn val="ctr"/>
        <c:lblOffset val="100"/>
        <c:noMultiLvlLbl val="0"/>
      </c:catAx>
      <c:valAx>
        <c:axId val="8292876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Reproduction factor (Pf/Pi)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269350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40"/>
            </a:pPr>
            <a:r>
              <a:rPr lang="en-US" sz="1440"/>
              <a:t>Host status of rotation crops grown at Powell Buttte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16480818022747157"/>
          <c:y val="0.2361111111111111"/>
          <c:w val="0.78633180227471555"/>
          <c:h val="0.559946048410615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'Solanceous 1'!$I$18</c:f>
              <c:strCache>
                <c:ptCount val="1"/>
                <c:pt idx="0">
                  <c:v>Trial 1</c:v>
                </c:pt>
              </c:strCache>
            </c:strRef>
          </c:tx>
          <c:invertIfNegative val="0"/>
          <c:cat>
            <c:strRef>
              <c:f>'Solanceous 1'!$H$19:$H$22</c:f>
              <c:strCache>
                <c:ptCount val="4"/>
                <c:pt idx="0">
                  <c:v>Tomato</c:v>
                </c:pt>
                <c:pt idx="1">
                  <c:v>Oats</c:v>
                </c:pt>
                <c:pt idx="2">
                  <c:v>Barley</c:v>
                </c:pt>
                <c:pt idx="3">
                  <c:v>Alfalfa</c:v>
                </c:pt>
              </c:strCache>
            </c:strRef>
          </c:cat>
          <c:val>
            <c:numRef>
              <c:f>'Solanceous 1'!$I$19:$I$22</c:f>
              <c:numCache>
                <c:formatCode>General</c:formatCode>
                <c:ptCount val="4"/>
                <c:pt idx="0">
                  <c:v>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'Solanceous 1'!$J$18</c:f>
              <c:strCache>
                <c:ptCount val="1"/>
                <c:pt idx="0">
                  <c:v>Trial 2</c:v>
                </c:pt>
              </c:strCache>
            </c:strRef>
          </c:tx>
          <c:invertIfNegative val="0"/>
          <c:cat>
            <c:strRef>
              <c:f>'Solanceous 1'!$H$19:$H$22</c:f>
              <c:strCache>
                <c:ptCount val="4"/>
                <c:pt idx="0">
                  <c:v>Tomato</c:v>
                </c:pt>
                <c:pt idx="1">
                  <c:v>Oats</c:v>
                </c:pt>
                <c:pt idx="2">
                  <c:v>Barley</c:v>
                </c:pt>
                <c:pt idx="3">
                  <c:v>Alfalfa</c:v>
                </c:pt>
              </c:strCache>
            </c:strRef>
          </c:cat>
          <c:val>
            <c:numRef>
              <c:f>'Solanceous 1'!$J$19:$J$22</c:f>
              <c:numCache>
                <c:formatCode>General</c:formatCode>
                <c:ptCount val="4"/>
                <c:pt idx="0">
                  <c:v>6.5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966400"/>
        <c:axId val="82967936"/>
      </c:barChart>
      <c:catAx>
        <c:axId val="8296640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2967936"/>
        <c:crosses val="autoZero"/>
        <c:auto val="1"/>
        <c:lblAlgn val="ctr"/>
        <c:lblOffset val="100"/>
        <c:noMultiLvlLbl val="0"/>
      </c:catAx>
      <c:valAx>
        <c:axId val="8296793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Reproduction factor (Pf/Pi)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29664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595931758530188"/>
          <c:y val="0.2403568824730242"/>
          <c:w val="0.13687554680664918"/>
          <c:h val="0.1898476232137649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7BE9C-9F90-48E0-B521-680A3D1B59C9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2CD3D-5A92-48D6-8F02-11876D20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06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68FEF5B-F009-4931-AEC5-014BD228B961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9AE0D9-0454-403A-8A61-B4A6C7F28F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FEF5B-F009-4931-AEC5-014BD228B961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E0D9-0454-403A-8A61-B4A6C7F28F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68FEF5B-F009-4931-AEC5-014BD228B961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99AE0D9-0454-403A-8A61-B4A6C7F28F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FEF5B-F009-4931-AEC5-014BD228B961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9AE0D9-0454-403A-8A61-B4A6C7F28F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FEF5B-F009-4931-AEC5-014BD228B961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99AE0D9-0454-403A-8A61-B4A6C7F28F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68FEF5B-F009-4931-AEC5-014BD228B961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99AE0D9-0454-403A-8A61-B4A6C7F28F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68FEF5B-F009-4931-AEC5-014BD228B961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99AE0D9-0454-403A-8A61-B4A6C7F28F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FEF5B-F009-4931-AEC5-014BD228B961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9AE0D9-0454-403A-8A61-B4A6C7F28F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FEF5B-F009-4931-AEC5-014BD228B961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9AE0D9-0454-403A-8A61-B4A6C7F28F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FEF5B-F009-4931-AEC5-014BD228B961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9AE0D9-0454-403A-8A61-B4A6C7F28F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68FEF5B-F009-4931-AEC5-014BD228B961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99AE0D9-0454-403A-8A61-B4A6C7F28F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68FEF5B-F009-4931-AEC5-014BD228B961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99AE0D9-0454-403A-8A61-B4A6C7F28F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microsoft.com/office/2007/relationships/hdphoto" Target="../media/hdphoto2.wdp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2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tiff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PowerPoint_Slide3.sldx"/><Relationship Id="rId3" Type="http://schemas.openxmlformats.org/officeDocument/2006/relationships/image" Target="../media/image29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emf"/><Relationship Id="rId5" Type="http://schemas.openxmlformats.org/officeDocument/2006/relationships/package" Target="../embeddings/Microsoft_PowerPoint_Slide2.sldx"/><Relationship Id="rId4" Type="http://schemas.openxmlformats.org/officeDocument/2006/relationships/oleObject" Target="../embeddings/oleObject1.bin"/><Relationship Id="rId9" Type="http://schemas.openxmlformats.org/officeDocument/2006/relationships/image" Target="../media/image3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PowerPoint_Slide5.sldx"/><Relationship Id="rId3" Type="http://schemas.openxmlformats.org/officeDocument/2006/relationships/image" Target="../media/image29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0.emf"/><Relationship Id="rId5" Type="http://schemas.openxmlformats.org/officeDocument/2006/relationships/package" Target="../embeddings/Microsoft_PowerPoint_Slide4.sldx"/><Relationship Id="rId4" Type="http://schemas.openxmlformats.org/officeDocument/2006/relationships/oleObject" Target="../embeddings/oleObject3.bin"/><Relationship Id="rId9" Type="http://schemas.openxmlformats.org/officeDocument/2006/relationships/image" Target="../media/image4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2.png"/><Relationship Id="rId4" Type="http://schemas.openxmlformats.org/officeDocument/2006/relationships/oleObject" Target="../embeddings/Microsoft_Excel_97-2003_Worksheet1.xls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tiff"/><Relationship Id="rId7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tiff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apsjournals.apsnet.org/action/showImage?doi=10.1094/PHYTO-01-10-0010&amp;iName=master.img-088.jpg&amp;type=maste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iff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04800" y="5334000"/>
            <a:ext cx="8534400" cy="381000"/>
          </a:xfrm>
        </p:spPr>
        <p:txBody>
          <a:bodyPr>
            <a:noAutofit/>
          </a:bodyPr>
          <a:lstStyle/>
          <a:p>
            <a:pPr algn="ctr"/>
            <a:r>
              <a:rPr lang="en-US" sz="3200" i="1" dirty="0" err="1" smtClean="0"/>
              <a:t>Globodera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ellingtonae</a:t>
            </a:r>
            <a:r>
              <a:rPr lang="en-US" sz="3200" dirty="0" smtClean="0"/>
              <a:t>: </a:t>
            </a:r>
            <a:br>
              <a:rPr lang="en-US" sz="3200" dirty="0" smtClean="0"/>
            </a:br>
            <a:r>
              <a:rPr lang="en-US" sz="3200" dirty="0" smtClean="0"/>
              <a:t>a new Potato cyst nematode Species</a:t>
            </a:r>
            <a:br>
              <a:rPr lang="en-US" sz="32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b="1" dirty="0" smtClean="0"/>
              <a:t>Inga A. </a:t>
            </a:r>
            <a:r>
              <a:rPr lang="en-US" sz="2000" b="1" dirty="0" err="1" smtClean="0"/>
              <a:t>Zasada</a:t>
            </a:r>
            <a:r>
              <a:rPr lang="en-US" sz="2000" b="1" dirty="0" smtClean="0"/>
              <a:t> AND Wendy Phillips</a:t>
            </a:r>
            <a:br>
              <a:rPr lang="en-US" sz="2000" b="1" dirty="0" smtClean="0"/>
            </a:br>
            <a:r>
              <a:rPr lang="en-US" sz="2000" dirty="0" smtClean="0">
                <a:solidFill>
                  <a:srgbClr val="EBDDC3"/>
                </a:solidFill>
              </a:rPr>
              <a:t>USDA-ARS </a:t>
            </a:r>
            <a:r>
              <a:rPr lang="en-US" sz="2000" dirty="0">
                <a:solidFill>
                  <a:srgbClr val="EBDDC3"/>
                </a:solidFill>
              </a:rPr>
              <a:t>horticultural Crops Research Laboratory, Corvallis, </a:t>
            </a:r>
            <a:r>
              <a:rPr lang="en-US" sz="2000" dirty="0" smtClean="0">
                <a:solidFill>
                  <a:srgbClr val="EBDDC3"/>
                </a:solidFill>
              </a:rPr>
              <a:t>OR</a:t>
            </a:r>
            <a:br>
              <a:rPr lang="en-US" sz="2000" dirty="0" smtClean="0">
                <a:solidFill>
                  <a:srgbClr val="EBDDC3"/>
                </a:solidFill>
              </a:rPr>
            </a:br>
            <a:r>
              <a:rPr lang="en-US" sz="2000" dirty="0">
                <a:solidFill>
                  <a:srgbClr val="EBDDC3"/>
                </a:solidFill>
              </a:rPr>
              <a:t/>
            </a:r>
            <a:br>
              <a:rPr lang="en-US" sz="2000" dirty="0">
                <a:solidFill>
                  <a:srgbClr val="EBDDC3"/>
                </a:solidFill>
              </a:rPr>
            </a:br>
            <a:r>
              <a:rPr lang="en-US" sz="2000" b="1" dirty="0" smtClean="0">
                <a:solidFill>
                  <a:srgbClr val="EBDDC3"/>
                </a:solidFill>
              </a:rPr>
              <a:t>Russell E. Ingham</a:t>
            </a:r>
            <a:r>
              <a:rPr lang="en-US" sz="2000" dirty="0" smtClean="0">
                <a:solidFill>
                  <a:srgbClr val="EBDDC3"/>
                </a:solidFill>
              </a:rPr>
              <a:t/>
            </a:r>
            <a:br>
              <a:rPr lang="en-US" sz="2000" dirty="0" smtClean="0">
                <a:solidFill>
                  <a:srgbClr val="EBDDC3"/>
                </a:solidFill>
              </a:rPr>
            </a:br>
            <a:r>
              <a:rPr lang="en-US" sz="2000" dirty="0" smtClean="0">
                <a:solidFill>
                  <a:srgbClr val="EBDDC3"/>
                </a:solidFill>
              </a:rPr>
              <a:t>Oregon State University, Corvallis, OR</a:t>
            </a:r>
            <a:br>
              <a:rPr lang="en-US" sz="2000" dirty="0" smtClean="0">
                <a:solidFill>
                  <a:srgbClr val="EBDDC3"/>
                </a:solidFill>
              </a:rPr>
            </a:b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Globodera</a:t>
            </a:r>
            <a:r>
              <a:rPr lang="en-US" i="1" dirty="0"/>
              <a:t> </a:t>
            </a:r>
            <a:r>
              <a:rPr lang="en-US" i="1" dirty="0" err="1"/>
              <a:t>ellingtonae</a:t>
            </a:r>
            <a:r>
              <a:rPr lang="en-US" i="1" dirty="0"/>
              <a:t> </a:t>
            </a:r>
            <a:r>
              <a:rPr lang="en-US" dirty="0"/>
              <a:t>discovery</a:t>
            </a:r>
          </a:p>
        </p:txBody>
      </p:sp>
      <p:pic>
        <p:nvPicPr>
          <p:cNvPr id="2050" name="Picture 2" descr="P:\GloboderaPhotos\6DFD3BF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364331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P:\GloboderaPhotos\image5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358441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:\GloboderaPhotos\image21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981" y="3886200"/>
            <a:ext cx="358224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51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576226" y="228600"/>
            <a:ext cx="8287657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What we know - hatching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7743" y="1604534"/>
            <a:ext cx="649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60375" algn="l"/>
              </a:tabLst>
            </a:pPr>
            <a:r>
              <a:rPr lang="en-US" sz="2800" b="1" dirty="0">
                <a:solidFill>
                  <a:schemeClr val="accent2"/>
                </a:solidFill>
              </a:rPr>
              <a:t>	</a:t>
            </a:r>
            <a:endParaRPr lang="en-US" sz="2000" dirty="0"/>
          </a:p>
        </p:txBody>
      </p:sp>
      <p:pic>
        <p:nvPicPr>
          <p:cNvPr id="8" name="Picture 2" descr="P:\Lab Member Folders\courtney\100_FUJI\DSCF02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971567"/>
            <a:ext cx="178652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P:\Lab Member Folders\courtney\DSC_0119.JPG"/>
          <p:cNvPicPr>
            <a:picLocks noChangeAspect="1" noChangeArrowheads="1"/>
          </p:cNvPicPr>
          <p:nvPr/>
        </p:nvPicPr>
        <p:blipFill>
          <a:blip r:embed="rId3" cstate="print"/>
          <a:srcRect l="6494" t="25218"/>
          <a:stretch>
            <a:fillRect/>
          </a:stretch>
        </p:blipFill>
        <p:spPr bwMode="auto">
          <a:xfrm>
            <a:off x="3276599" y="4971567"/>
            <a:ext cx="2390697" cy="1310337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21" y="4971567"/>
            <a:ext cx="1852877" cy="138965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9038"/>
            <a:ext cx="355276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06213"/>
            <a:ext cx="3413376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24178" y="6407805"/>
            <a:ext cx="469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Roy Navarre (USDA-ARS) – </a:t>
            </a:r>
            <a:r>
              <a:rPr lang="en-US" dirty="0" err="1" smtClean="0"/>
              <a:t>Zasada</a:t>
            </a:r>
            <a:r>
              <a:rPr lang="en-US" dirty="0" smtClean="0"/>
              <a:t> et al. (2013)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562380" y="228600"/>
            <a:ext cx="7769178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What we know – potato hosts</a:t>
            </a:r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79180"/>
            <a:ext cx="450530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208097" y="4517580"/>
            <a:ext cx="2048285" cy="1525291"/>
            <a:chOff x="3208097" y="4953000"/>
            <a:chExt cx="2048285" cy="1525291"/>
          </a:xfrm>
        </p:grpSpPr>
        <p:sp>
          <p:nvSpPr>
            <p:cNvPr id="2" name="Oval 1"/>
            <p:cNvSpPr/>
            <p:nvPr/>
          </p:nvSpPr>
          <p:spPr>
            <a:xfrm>
              <a:off x="3208097" y="4953000"/>
              <a:ext cx="1440103" cy="68580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 flipV="1">
              <a:off x="4495800" y="5547114"/>
              <a:ext cx="152400" cy="277758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267200" y="5831960"/>
              <a:ext cx="9891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</a:rPr>
                <a:t>All Ro1</a:t>
              </a:r>
            </a:p>
            <a:p>
              <a:r>
                <a:rPr lang="en-US" b="1" dirty="0" smtClean="0">
                  <a:solidFill>
                    <a:schemeClr val="accent2"/>
                  </a:solidFill>
                </a:rPr>
                <a:t>resistant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11" name="Picture 10" descr="DSC_0446.JPG"/>
          <p:cNvPicPr>
            <a:picLocks noChangeAspect="1"/>
          </p:cNvPicPr>
          <p:nvPr/>
        </p:nvPicPr>
        <p:blipFill>
          <a:blip r:embed="rId3" cstate="print"/>
          <a:srcRect l="21133" r="16719"/>
          <a:stretch>
            <a:fillRect/>
          </a:stretch>
        </p:blipFill>
        <p:spPr>
          <a:xfrm rot="5400000">
            <a:off x="5657190" y="2439343"/>
            <a:ext cx="2546757" cy="2743200"/>
          </a:xfrm>
          <a:prstGeom prst="rect">
            <a:avLst/>
          </a:prstGeom>
          <a:ln w="38100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656691" y="2562964"/>
            <a:ext cx="736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P</a:t>
            </a:r>
            <a:r>
              <a:rPr lang="en-US" sz="1200" dirty="0" smtClean="0"/>
              <a:t> &lt; 0.05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3587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570963" y="228600"/>
            <a:ext cx="83058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What we know – host range</a:t>
            </a:r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2148394"/>
              </p:ext>
            </p:extLst>
          </p:nvPr>
        </p:nvGraphicFramePr>
        <p:xfrm>
          <a:off x="152400" y="1524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2324772"/>
              </p:ext>
            </p:extLst>
          </p:nvPr>
        </p:nvGraphicFramePr>
        <p:xfrm>
          <a:off x="4419600" y="3962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2" descr="P:\Cyst pics\Image_163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95800"/>
            <a:ext cx="990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610100"/>
            <a:ext cx="2125266" cy="1600200"/>
          </a:xfrm>
          <a:prstGeom prst="rect">
            <a:avLst/>
          </a:prstGeom>
        </p:spPr>
      </p:pic>
      <p:pic>
        <p:nvPicPr>
          <p:cNvPr id="15" name="Picture 14" descr="DSC_0446.JPG"/>
          <p:cNvPicPr>
            <a:picLocks noChangeAspect="1"/>
          </p:cNvPicPr>
          <p:nvPr/>
        </p:nvPicPr>
        <p:blipFill>
          <a:blip r:embed="rId7" cstate="print"/>
          <a:srcRect l="21133" r="16719"/>
          <a:stretch>
            <a:fillRect/>
          </a:stretch>
        </p:blipFill>
        <p:spPr>
          <a:xfrm rot="5400000">
            <a:off x="5666223" y="1670749"/>
            <a:ext cx="2122298" cy="2286000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223261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1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549501" y="228600"/>
            <a:ext cx="80772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What we know - biology</a:t>
            </a:r>
            <a:endParaRPr lang="en-US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4" y="2590800"/>
            <a:ext cx="5835737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 descr="P:\Pictures\FromCameraJuly2013\DSC_04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95081" y="2733775"/>
            <a:ext cx="409743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3401" y="187199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Population dynamics of </a:t>
            </a:r>
            <a:r>
              <a:rPr lang="en-US" i="1" dirty="0" smtClean="0"/>
              <a:t>G. </a:t>
            </a:r>
            <a:r>
              <a:rPr lang="en-US" i="1" dirty="0" err="1" smtClean="0"/>
              <a:t>ellingtonae</a:t>
            </a:r>
            <a:r>
              <a:rPr lang="en-US" i="1" dirty="0" smtClean="0"/>
              <a:t> </a:t>
            </a:r>
            <a:r>
              <a:rPr lang="en-US" dirty="0" smtClean="0"/>
              <a:t>life stages in soil on potato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90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566051" y="228600"/>
            <a:ext cx="8258861" cy="990600"/>
          </a:xfrm>
        </p:spPr>
        <p:txBody>
          <a:bodyPr>
            <a:noAutofit/>
          </a:bodyPr>
          <a:lstStyle/>
          <a:p>
            <a:r>
              <a:rPr lang="en-US" dirty="0" smtClean="0"/>
              <a:t>What we know - pathogenicity</a:t>
            </a:r>
            <a:endParaRPr lang="en-US" dirty="0"/>
          </a:p>
        </p:txBody>
      </p:sp>
      <p:pic>
        <p:nvPicPr>
          <p:cNvPr id="5" name="Picture 1" descr="DSC_000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43400"/>
            <a:ext cx="34147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DSC_039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67060"/>
            <a:ext cx="307324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03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015" y="43434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96102" y="1716368"/>
            <a:ext cx="440531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2012 - Inoculated potato ‘Russet Burbank’ with 0, 5, 10, 20, 40 eggs/g soil</a:t>
            </a:r>
          </a:p>
          <a:p>
            <a:endParaRPr lang="en-US" sz="1200" dirty="0"/>
          </a:p>
          <a:p>
            <a:r>
              <a:rPr lang="en-US" sz="2400" dirty="0" smtClean="0"/>
              <a:t>2013 – Inoculated potato “Russet Burbank’ and ‘Desiree’ with 0, 5, 10, 20, 40, 80 eggs/g soil</a:t>
            </a:r>
            <a:endParaRPr lang="en-US" sz="2400" dirty="0"/>
          </a:p>
        </p:txBody>
      </p:sp>
      <p:pic>
        <p:nvPicPr>
          <p:cNvPr id="5122" name="Picture 2" descr="P:\Pictures from Nikon\6-04-2012 Transfer\DSC_03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4800"/>
            <a:ext cx="153029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1" descr="Desiree-l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82677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5" name="TextBox 2"/>
          <p:cNvSpPr txBox="1">
            <a:spLocks noChangeArrowheads="1"/>
          </p:cNvSpPr>
          <p:nvPr/>
        </p:nvSpPr>
        <p:spPr bwMode="auto">
          <a:xfrm>
            <a:off x="1371600" y="228600"/>
            <a:ext cx="632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Desiree Results</a:t>
            </a:r>
          </a:p>
        </p:txBody>
      </p:sp>
    </p:spTree>
    <p:extLst>
      <p:ext uri="{BB962C8B-B14F-4D97-AF65-F5344CB8AC3E}">
        <p14:creationId xmlns:p14="http://schemas.microsoft.com/office/powerpoint/2010/main" val="42167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554172" y="228600"/>
            <a:ext cx="6858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Pathogenicity – Desiree 2013</a:t>
            </a:r>
            <a:endParaRPr lang="en-US" dirty="0"/>
          </a:p>
        </p:txBody>
      </p:sp>
      <p:pic>
        <p:nvPicPr>
          <p:cNvPr id="5" name="Picture 5" descr="P:\Pictures\FromCameraJuly2013\DSC_04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3481" y="2667882"/>
            <a:ext cx="409743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710180"/>
              </p:ext>
            </p:extLst>
          </p:nvPr>
        </p:nvGraphicFramePr>
        <p:xfrm>
          <a:off x="4365176" y="1600200"/>
          <a:ext cx="4227286" cy="256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Slide" r:id="rId5" imgW="4570378" imgH="3427437" progId="PowerPoint.Slide.12">
                  <p:embed/>
                </p:oleObj>
              </mc:Choice>
              <mc:Fallback>
                <p:oleObj name="Slide" r:id="rId5" imgW="4570378" imgH="3427437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176" y="1600200"/>
                        <a:ext cx="4227286" cy="25603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0248098"/>
              </p:ext>
            </p:extLst>
          </p:nvPr>
        </p:nvGraphicFramePr>
        <p:xfrm>
          <a:off x="4365176" y="4039481"/>
          <a:ext cx="4224528" cy="2654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Slide" r:id="rId8" imgW="4570378" imgH="3427437" progId="PowerPoint.Slide.12">
                  <p:embed/>
                </p:oleObj>
              </mc:Choice>
              <mc:Fallback>
                <p:oleObj name="Slide" r:id="rId8" imgW="4570378" imgH="3427437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176" y="4039481"/>
                        <a:ext cx="4224528" cy="26543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795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Russet Burbank Baker Potato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80772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9" name="TextBox 2"/>
          <p:cNvSpPr txBox="1">
            <a:spLocks noChangeArrowheads="1"/>
          </p:cNvSpPr>
          <p:nvPr/>
        </p:nvSpPr>
        <p:spPr bwMode="auto">
          <a:xfrm>
            <a:off x="914400" y="381000"/>
            <a:ext cx="723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Russet Burbank Results</a:t>
            </a:r>
          </a:p>
        </p:txBody>
      </p:sp>
    </p:spTree>
    <p:extLst>
      <p:ext uri="{BB962C8B-B14F-4D97-AF65-F5344CB8AC3E}">
        <p14:creationId xmlns:p14="http://schemas.microsoft.com/office/powerpoint/2010/main" val="17293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554172" y="228600"/>
            <a:ext cx="7827828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Pathogenicity – Burbank 2012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53" y="2590800"/>
            <a:ext cx="3414889" cy="2286000"/>
          </a:xfrm>
          <a:prstGeom prst="rect">
            <a:avLst/>
          </a:prstGeom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81200"/>
            <a:ext cx="465244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30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1295400" y="3200400"/>
            <a:ext cx="7399465" cy="32004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39725">
              <a:spcBef>
                <a:spcPts val="0"/>
              </a:spcBef>
              <a:buFont typeface="Wingdings" pitchFamily="2" charset="2"/>
              <a:buChar char="q"/>
            </a:pPr>
            <a:r>
              <a:rPr lang="en-US" sz="3200" i="1" dirty="0" err="1" smtClean="0">
                <a:solidFill>
                  <a:schemeClr val="tx1"/>
                </a:solidFill>
              </a:rPr>
              <a:t>Globodera</a:t>
            </a:r>
            <a:r>
              <a:rPr lang="en-US" sz="3200" i="1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in the United States</a:t>
            </a:r>
            <a:endParaRPr lang="en-US" sz="3200" i="1" dirty="0" smtClean="0">
              <a:solidFill>
                <a:schemeClr val="tx1"/>
              </a:solidFill>
            </a:endParaRPr>
          </a:p>
          <a:p>
            <a:pPr marL="342900" lvl="1" indent="-342900"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3200" dirty="0" smtClean="0">
                <a:solidFill>
                  <a:schemeClr val="tx1"/>
                </a:solidFill>
              </a:rPr>
              <a:t>Discovery of </a:t>
            </a:r>
            <a:r>
              <a:rPr lang="en-US" sz="3200" i="1" dirty="0" err="1" smtClean="0">
                <a:solidFill>
                  <a:schemeClr val="tx1"/>
                </a:solidFill>
              </a:rPr>
              <a:t>Globodera</a:t>
            </a:r>
            <a:r>
              <a:rPr lang="en-US" sz="3200" i="1" dirty="0" smtClean="0">
                <a:solidFill>
                  <a:schemeClr val="tx1"/>
                </a:solidFill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</a:rPr>
              <a:t>ellingtonae</a:t>
            </a:r>
            <a:r>
              <a:rPr lang="en-US" sz="3200" i="1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in the United States</a:t>
            </a:r>
          </a:p>
          <a:p>
            <a:pPr marL="342900" lvl="1" indent="-342900"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3200" dirty="0" smtClean="0">
                <a:solidFill>
                  <a:schemeClr val="tx1"/>
                </a:solidFill>
              </a:rPr>
              <a:t>What we know about </a:t>
            </a:r>
            <a:r>
              <a:rPr lang="en-US" sz="3200" i="1" dirty="0" smtClean="0">
                <a:solidFill>
                  <a:schemeClr val="tx1"/>
                </a:solidFill>
              </a:rPr>
              <a:t>G. </a:t>
            </a:r>
            <a:r>
              <a:rPr lang="en-US" sz="3200" i="1" dirty="0" err="1" smtClean="0">
                <a:solidFill>
                  <a:schemeClr val="tx1"/>
                </a:solidFill>
              </a:rPr>
              <a:t>ellingtonae</a:t>
            </a:r>
            <a:endParaRPr lang="en-US" sz="3200" i="1" dirty="0" smtClean="0">
              <a:solidFill>
                <a:schemeClr val="tx1"/>
              </a:solidFill>
            </a:endParaRPr>
          </a:p>
          <a:p>
            <a:pPr marL="342900" lvl="1" indent="-342900"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3200" dirty="0" smtClean="0">
                <a:solidFill>
                  <a:schemeClr val="tx1"/>
                </a:solidFill>
              </a:rPr>
              <a:t>Conclusions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50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554172" y="228600"/>
            <a:ext cx="7980228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Pathogenicity – Burbank 2013</a:t>
            </a:r>
            <a:endParaRPr lang="en-US" dirty="0"/>
          </a:p>
        </p:txBody>
      </p:sp>
      <p:pic>
        <p:nvPicPr>
          <p:cNvPr id="5" name="Picture 5" descr="P:\Pictures\FromCameraJuly2013\DSC_04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3481" y="2667882"/>
            <a:ext cx="409743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788722"/>
              </p:ext>
            </p:extLst>
          </p:nvPr>
        </p:nvGraphicFramePr>
        <p:xfrm>
          <a:off x="4345224" y="4010453"/>
          <a:ext cx="4224528" cy="2618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Slide" r:id="rId5" imgW="4570378" imgH="3427437" progId="PowerPoint.Slide.12">
                  <p:embed/>
                </p:oleObj>
              </mc:Choice>
              <mc:Fallback>
                <p:oleObj name="Slide" r:id="rId5" imgW="4570378" imgH="3427437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5224" y="4010453"/>
                        <a:ext cx="4224528" cy="26182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576181"/>
              </p:ext>
            </p:extLst>
          </p:nvPr>
        </p:nvGraphicFramePr>
        <p:xfrm>
          <a:off x="4355120" y="1589316"/>
          <a:ext cx="4197430" cy="256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Slide" r:id="rId8" imgW="4570378" imgH="3427437" progId="PowerPoint.Slide.12">
                  <p:embed/>
                </p:oleObj>
              </mc:Choice>
              <mc:Fallback>
                <p:oleObj name="Slide" r:id="rId8" imgW="4570378" imgH="3427437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120" y="1589316"/>
                        <a:ext cx="4197430" cy="25603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680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554172" y="228600"/>
            <a:ext cx="8208828" cy="990600"/>
          </a:xfrm>
        </p:spPr>
        <p:txBody>
          <a:bodyPr>
            <a:noAutofit/>
          </a:bodyPr>
          <a:lstStyle/>
          <a:p>
            <a:r>
              <a:rPr lang="en-US" sz="3800" dirty="0" smtClean="0"/>
              <a:t>Effect of </a:t>
            </a:r>
            <a:r>
              <a:rPr lang="en-US" sz="3800" i="1" dirty="0" smtClean="0"/>
              <a:t>G. </a:t>
            </a:r>
            <a:r>
              <a:rPr lang="en-US" sz="3800" i="1" dirty="0" err="1" smtClean="0"/>
              <a:t>pallida</a:t>
            </a:r>
            <a:r>
              <a:rPr lang="en-US" sz="3800" i="1" dirty="0" smtClean="0"/>
              <a:t> </a:t>
            </a:r>
            <a:r>
              <a:rPr lang="en-US" sz="3800" dirty="0" smtClean="0"/>
              <a:t>on yield of a moderately intolerant potato cultivar</a:t>
            </a:r>
            <a:endParaRPr lang="en-US" sz="3800" dirty="0"/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88344546"/>
              </p:ext>
            </p:extLst>
          </p:nvPr>
        </p:nvGraphicFramePr>
        <p:xfrm>
          <a:off x="689089" y="1524000"/>
          <a:ext cx="7770813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r:id="rId4" imgW="7766977" imgH="4651651" progId="Excel.Chart.8">
                  <p:embed/>
                </p:oleObj>
              </mc:Choice>
              <mc:Fallback>
                <p:oleObj r:id="rId4" imgW="7766977" imgH="4651651" progId="Excel.Char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089" y="1524000"/>
                        <a:ext cx="7770813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 rot="16200000">
            <a:off x="-905669" y="3464869"/>
            <a:ext cx="312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b="1" dirty="0" smtClean="0">
                <a:latin typeface="Times New Roman" pitchFamily="18" charset="0"/>
              </a:rPr>
              <a:t>Yield (</a:t>
            </a:r>
            <a:r>
              <a:rPr lang="en-US" sz="2400" b="1" dirty="0" err="1" smtClean="0">
                <a:latin typeface="Times New Roman" pitchFamily="18" charset="0"/>
              </a:rPr>
              <a:t>mt</a:t>
            </a:r>
            <a:r>
              <a:rPr lang="en-US" sz="2400" b="1" dirty="0" smtClean="0">
                <a:latin typeface="Times New Roman" pitchFamily="18" charset="0"/>
              </a:rPr>
              <a:t>/ha</a:t>
            </a:r>
            <a:r>
              <a:rPr lang="en-US" sz="2400" b="1" dirty="0">
                <a:latin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09800" y="5791200"/>
            <a:ext cx="51764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b="1" dirty="0">
                <a:latin typeface="Times New Roman" pitchFamily="18" charset="0"/>
              </a:rPr>
              <a:t>Initial Population Density (eggs/g soil)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765925" y="6477000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 dirty="0" err="1">
                <a:latin typeface="Times New Roman" pitchFamily="18" charset="0"/>
              </a:rPr>
              <a:t>Trudgill</a:t>
            </a:r>
            <a:r>
              <a:rPr lang="en-US" b="1" dirty="0">
                <a:latin typeface="Times New Roman" pitchFamily="18" charset="0"/>
              </a:rPr>
              <a:t> and Phillips</a:t>
            </a:r>
            <a:endParaRPr lang="en-U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83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828800"/>
            <a:ext cx="8229600" cy="4724400"/>
          </a:xfrm>
        </p:spPr>
        <p:txBody>
          <a:bodyPr>
            <a:noAutofit/>
          </a:bodyPr>
          <a:lstStyle/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700" dirty="0" smtClean="0"/>
              <a:t>Biological data supports the morphological and molecular conclusion that </a:t>
            </a:r>
            <a:r>
              <a:rPr lang="en-US" sz="2700" i="1" dirty="0" smtClean="0"/>
              <a:t>G. </a:t>
            </a:r>
            <a:r>
              <a:rPr lang="en-US" sz="2700" i="1" dirty="0" err="1" smtClean="0"/>
              <a:t>ellingtonae</a:t>
            </a:r>
            <a:r>
              <a:rPr lang="en-US" sz="2700" i="1" dirty="0" smtClean="0"/>
              <a:t> </a:t>
            </a:r>
            <a:r>
              <a:rPr lang="en-US" sz="2700" dirty="0" smtClean="0"/>
              <a:t>is a distinct species from </a:t>
            </a:r>
            <a:r>
              <a:rPr lang="en-US" sz="2700" i="1" dirty="0" smtClean="0"/>
              <a:t>G. </a:t>
            </a:r>
            <a:r>
              <a:rPr lang="en-US" sz="2700" i="1" dirty="0" err="1" smtClean="0"/>
              <a:t>pallida</a:t>
            </a:r>
            <a:r>
              <a:rPr lang="en-US" sz="2700" i="1" dirty="0" smtClean="0"/>
              <a:t> </a:t>
            </a:r>
            <a:r>
              <a:rPr lang="en-US" sz="2700" dirty="0" smtClean="0"/>
              <a:t>and </a:t>
            </a:r>
            <a:r>
              <a:rPr lang="en-US" sz="2700" i="1" dirty="0" smtClean="0"/>
              <a:t>G. </a:t>
            </a:r>
            <a:r>
              <a:rPr lang="en-US" sz="2700" i="1" dirty="0" err="1" smtClean="0"/>
              <a:t>rostochiensis</a:t>
            </a:r>
            <a:endParaRPr lang="en-US" sz="2700" i="1" dirty="0"/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700" i="1" dirty="0" smtClean="0"/>
              <a:t>G. </a:t>
            </a:r>
            <a:r>
              <a:rPr lang="en-US" sz="2700" i="1" dirty="0" err="1" smtClean="0"/>
              <a:t>ellingtonae</a:t>
            </a:r>
            <a:r>
              <a:rPr lang="en-US" sz="2700" dirty="0" smtClean="0"/>
              <a:t> appears to be more closely related to </a:t>
            </a:r>
            <a:r>
              <a:rPr lang="en-US" sz="2700" i="1" dirty="0" smtClean="0"/>
              <a:t>G. </a:t>
            </a:r>
            <a:r>
              <a:rPr lang="en-US" sz="2700" i="1" dirty="0" err="1" smtClean="0"/>
              <a:t>rostochiensis</a:t>
            </a:r>
            <a:endParaRPr lang="en-US" sz="2700" i="1" dirty="0" smtClean="0"/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700" dirty="0" smtClean="0"/>
              <a:t>It is still not clear to what extent </a:t>
            </a:r>
            <a:r>
              <a:rPr lang="en-US" sz="2700" i="1" dirty="0" smtClean="0"/>
              <a:t>G. </a:t>
            </a:r>
            <a:r>
              <a:rPr lang="en-US" sz="2700" i="1" dirty="0" err="1" smtClean="0"/>
              <a:t>ellingtonae</a:t>
            </a:r>
            <a:r>
              <a:rPr lang="en-US" sz="2700" i="1" dirty="0" smtClean="0"/>
              <a:t> </a:t>
            </a:r>
            <a:r>
              <a:rPr lang="en-US" sz="2700" dirty="0" smtClean="0"/>
              <a:t>is a pathogen of potato – this nematode is not regulated!!</a:t>
            </a: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700" dirty="0" smtClean="0"/>
              <a:t>Future research will include: expanded host range, continued molecular characterization, and identification of ways to manage this new nematode species</a:t>
            </a:r>
          </a:p>
          <a:p>
            <a:pPr marL="0" indent="0">
              <a:buClr>
                <a:schemeClr val="tx1"/>
              </a:buClr>
              <a:buSzPct val="100000"/>
              <a:buNone/>
            </a:pPr>
            <a:endParaRPr lang="en-US" sz="2700" dirty="0" smtClean="0"/>
          </a:p>
          <a:p>
            <a:pPr marL="0" indent="0">
              <a:buClr>
                <a:schemeClr val="tx1"/>
              </a:buClr>
              <a:buSzPct val="100000"/>
              <a:buNone/>
            </a:pPr>
            <a:endParaRPr lang="en-US" sz="2700" dirty="0" smtClean="0"/>
          </a:p>
        </p:txBody>
      </p:sp>
    </p:spTree>
    <p:extLst>
      <p:ext uri="{BB962C8B-B14F-4D97-AF65-F5344CB8AC3E}">
        <p14:creationId xmlns:p14="http://schemas.microsoft.com/office/powerpoint/2010/main" val="49088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Content Placeholder 7"/>
          <p:cNvSpPr txBox="1">
            <a:spLocks/>
          </p:cNvSpPr>
          <p:nvPr/>
        </p:nvSpPr>
        <p:spPr>
          <a:xfrm>
            <a:off x="2657021" y="1745345"/>
            <a:ext cx="3427186" cy="1905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tx1"/>
              </a:buClr>
              <a:buSzPct val="100000"/>
              <a:buFont typeface="Wingdings"/>
              <a:buNone/>
            </a:pPr>
            <a:r>
              <a:rPr lang="en-US" sz="2400" u="sng" dirty="0" smtClean="0"/>
              <a:t>Oregon State University</a:t>
            </a:r>
          </a:p>
          <a:p>
            <a:pPr marL="0" indent="0" algn="ctr">
              <a:spcBef>
                <a:spcPts val="0"/>
              </a:spcBef>
              <a:buClr>
                <a:schemeClr val="tx1"/>
              </a:buClr>
              <a:buSzPct val="100000"/>
              <a:buFont typeface="Wingdings"/>
              <a:buNone/>
            </a:pPr>
            <a:r>
              <a:rPr lang="en-US" sz="2600" dirty="0" smtClean="0"/>
              <a:t>Nadine Wade</a:t>
            </a:r>
          </a:p>
          <a:p>
            <a:pPr marL="0" indent="0" algn="ctr">
              <a:spcBef>
                <a:spcPts val="0"/>
              </a:spcBef>
              <a:buClr>
                <a:schemeClr val="tx1"/>
              </a:buClr>
              <a:buSzPct val="100000"/>
              <a:buFont typeface="Wingdings"/>
              <a:buNone/>
            </a:pPr>
            <a:r>
              <a:rPr lang="en-US" sz="2600" dirty="0" smtClean="0"/>
              <a:t>Solomon </a:t>
            </a:r>
            <a:r>
              <a:rPr lang="en-US" sz="2600" dirty="0" err="1" smtClean="0"/>
              <a:t>Yilma</a:t>
            </a:r>
            <a:endParaRPr lang="en-US" sz="2600" dirty="0" smtClean="0"/>
          </a:p>
          <a:p>
            <a:pPr marL="0" indent="0" algn="ctr">
              <a:spcBef>
                <a:spcPts val="0"/>
              </a:spcBef>
              <a:buClr>
                <a:schemeClr val="tx1"/>
              </a:buClr>
              <a:buSzPct val="100000"/>
              <a:buFont typeface="Wingdings"/>
              <a:buNone/>
            </a:pPr>
            <a:r>
              <a:rPr lang="en-US" sz="2600" dirty="0" smtClean="0"/>
              <a:t>Dee Denver</a:t>
            </a:r>
          </a:p>
          <a:p>
            <a:pPr marL="0" indent="0" algn="ctr">
              <a:buClr>
                <a:schemeClr val="tx1"/>
              </a:buClr>
              <a:buSzPct val="100000"/>
              <a:buFont typeface="Wingdings"/>
              <a:buNone/>
            </a:pPr>
            <a:endParaRPr lang="en-US" sz="2600" dirty="0" smtClean="0"/>
          </a:p>
          <a:p>
            <a:pPr marL="0" indent="0" algn="ctr">
              <a:buClr>
                <a:schemeClr val="tx1"/>
              </a:buClr>
              <a:buSzPct val="100000"/>
              <a:buFont typeface="Wingdings"/>
              <a:buNone/>
            </a:pPr>
            <a:endParaRPr lang="en-US" sz="2600" dirty="0" smtClean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4534807" y="4432455"/>
            <a:ext cx="4343400" cy="191671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tx1"/>
              </a:buClr>
              <a:buSzPct val="100000"/>
              <a:buFont typeface="Wingdings"/>
              <a:buNone/>
            </a:pPr>
            <a:r>
              <a:rPr lang="en-US" sz="2600" u="sng" dirty="0" smtClean="0"/>
              <a:t>Funding</a:t>
            </a:r>
          </a:p>
          <a:p>
            <a:pPr marL="0" indent="0" algn="ctr">
              <a:spcBef>
                <a:spcPts val="0"/>
              </a:spcBef>
              <a:buClr>
                <a:schemeClr val="tx1"/>
              </a:buClr>
              <a:buSzPct val="100000"/>
              <a:buFont typeface="Wingdings"/>
              <a:buNone/>
            </a:pPr>
            <a:r>
              <a:rPr lang="en-US" sz="2600" dirty="0" smtClean="0"/>
              <a:t>Oregon Potato Commission</a:t>
            </a:r>
          </a:p>
          <a:p>
            <a:pPr marL="0" indent="0" algn="ctr">
              <a:spcBef>
                <a:spcPts val="0"/>
              </a:spcBef>
              <a:buClr>
                <a:schemeClr val="tx1"/>
              </a:buClr>
              <a:buSzPct val="100000"/>
              <a:buFont typeface="Wingdings"/>
              <a:buNone/>
            </a:pPr>
            <a:r>
              <a:rPr lang="en-US" sz="2600" dirty="0" smtClean="0"/>
              <a:t>USDA-APHIS</a:t>
            </a:r>
          </a:p>
          <a:p>
            <a:pPr marL="0" indent="0" algn="ctr">
              <a:spcBef>
                <a:spcPts val="0"/>
              </a:spcBef>
              <a:buClr>
                <a:schemeClr val="tx1"/>
              </a:buClr>
              <a:buSzPct val="100000"/>
              <a:buFont typeface="Wingdings"/>
              <a:buNone/>
            </a:pPr>
            <a:r>
              <a:rPr lang="en-US" sz="2600" dirty="0" smtClean="0"/>
              <a:t>USDA-ARS</a:t>
            </a:r>
          </a:p>
          <a:p>
            <a:pPr marL="0" indent="0" algn="ctr">
              <a:buClr>
                <a:schemeClr val="tx1"/>
              </a:buClr>
              <a:buSzPct val="100000"/>
              <a:buFont typeface="Wingdings"/>
              <a:buNone/>
            </a:pPr>
            <a:endParaRPr lang="en-US" sz="2600" dirty="0" smtClean="0"/>
          </a:p>
          <a:p>
            <a:pPr marL="0" indent="0" algn="ctr">
              <a:buClr>
                <a:schemeClr val="tx1"/>
              </a:buClr>
              <a:buSzPct val="100000"/>
              <a:buFont typeface="Wingdings"/>
              <a:buNone/>
            </a:pPr>
            <a:endParaRPr lang="en-US" sz="2600" dirty="0" smtClean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600528" y="4273627"/>
            <a:ext cx="4112986" cy="223437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tx1"/>
              </a:buClr>
              <a:buSzPct val="100000"/>
              <a:buFont typeface="Wingdings"/>
              <a:buNone/>
            </a:pPr>
            <a:r>
              <a:rPr lang="en-US" sz="2600" u="sng" dirty="0" err="1" smtClean="0"/>
              <a:t>Zasada</a:t>
            </a:r>
            <a:r>
              <a:rPr lang="en-US" sz="2600" u="sng" dirty="0" smtClean="0"/>
              <a:t> USDA-ARS Lab</a:t>
            </a:r>
          </a:p>
          <a:p>
            <a:pPr marL="0" indent="0" algn="ctr">
              <a:spcBef>
                <a:spcPts val="0"/>
              </a:spcBef>
              <a:buClr>
                <a:schemeClr val="tx1"/>
              </a:buClr>
              <a:buSzPct val="100000"/>
              <a:buFont typeface="Wingdings"/>
              <a:buNone/>
            </a:pPr>
            <a:r>
              <a:rPr lang="en-US" sz="2600" dirty="0" smtClean="0"/>
              <a:t>Amy Peetz</a:t>
            </a:r>
          </a:p>
          <a:p>
            <a:pPr marL="0" indent="0" algn="ctr">
              <a:spcBef>
                <a:spcPts val="0"/>
              </a:spcBef>
              <a:buClr>
                <a:schemeClr val="tx1"/>
              </a:buClr>
              <a:buSzPct val="100000"/>
              <a:buFont typeface="Wingdings"/>
              <a:buNone/>
            </a:pPr>
            <a:r>
              <a:rPr lang="en-US" sz="2600" dirty="0" smtClean="0"/>
              <a:t>Duncan </a:t>
            </a:r>
            <a:r>
              <a:rPr lang="en-US" sz="2600" dirty="0" err="1" smtClean="0"/>
              <a:t>Kroese</a:t>
            </a:r>
            <a:endParaRPr lang="en-US" sz="2600" dirty="0" smtClean="0"/>
          </a:p>
          <a:p>
            <a:pPr marL="0" indent="0" algn="ctr">
              <a:spcBef>
                <a:spcPts val="0"/>
              </a:spcBef>
              <a:buClr>
                <a:schemeClr val="tx1"/>
              </a:buClr>
              <a:buSzPct val="100000"/>
              <a:buFont typeface="Wingdings"/>
              <a:buNone/>
            </a:pPr>
            <a:r>
              <a:rPr lang="en-US" sz="2600" dirty="0" err="1" smtClean="0"/>
              <a:t>Mariella</a:t>
            </a:r>
            <a:r>
              <a:rPr lang="en-US" sz="2600" dirty="0" smtClean="0"/>
              <a:t> </a:t>
            </a:r>
            <a:r>
              <a:rPr lang="en-US" sz="2600" dirty="0" err="1" smtClean="0"/>
              <a:t>Ballato</a:t>
            </a:r>
            <a:endParaRPr lang="en-US" sz="2600" dirty="0" smtClean="0"/>
          </a:p>
          <a:p>
            <a:pPr marL="0" indent="0" algn="ctr">
              <a:spcBef>
                <a:spcPts val="0"/>
              </a:spcBef>
              <a:buClr>
                <a:schemeClr val="tx1"/>
              </a:buClr>
              <a:buSzPct val="100000"/>
              <a:buFont typeface="Wingdings"/>
              <a:buNone/>
            </a:pPr>
            <a:r>
              <a:rPr lang="en-US" sz="2600" dirty="0" smtClean="0"/>
              <a:t>Amanda Howland</a:t>
            </a: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6033407" y="1745345"/>
            <a:ext cx="2819400" cy="1543388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tx1"/>
              </a:buClr>
              <a:buSzPct val="100000"/>
              <a:buFont typeface="Wingdings"/>
              <a:buNone/>
            </a:pPr>
            <a:r>
              <a:rPr lang="en-US" sz="2400" u="sng" dirty="0" smtClean="0"/>
              <a:t>University of Idaho</a:t>
            </a:r>
          </a:p>
          <a:p>
            <a:pPr marL="0" indent="0" algn="ctr">
              <a:spcBef>
                <a:spcPts val="0"/>
              </a:spcBef>
              <a:buClr>
                <a:schemeClr val="tx1"/>
              </a:buClr>
              <a:buSzPct val="100000"/>
              <a:buFont typeface="Wingdings"/>
              <a:buNone/>
            </a:pPr>
            <a:r>
              <a:rPr lang="en-US" sz="2600" dirty="0" smtClean="0"/>
              <a:t>Louise-Marie </a:t>
            </a:r>
          </a:p>
          <a:p>
            <a:pPr marL="0" indent="0" algn="ctr">
              <a:spcBef>
                <a:spcPts val="0"/>
              </a:spcBef>
              <a:buClr>
                <a:schemeClr val="tx1"/>
              </a:buClr>
              <a:buSzPct val="100000"/>
              <a:buFont typeface="Wingdings"/>
              <a:buNone/>
              <a:tabLst>
                <a:tab pos="465138" algn="l"/>
              </a:tabLst>
            </a:pPr>
            <a:r>
              <a:rPr lang="en-US" sz="2600" dirty="0" err="1" smtClean="0"/>
              <a:t>Dandurand</a:t>
            </a:r>
            <a:endParaRPr lang="en-US" sz="2600" dirty="0" smtClean="0"/>
          </a:p>
          <a:p>
            <a:pPr marL="0" indent="0" algn="ctr">
              <a:spcBef>
                <a:spcPts val="0"/>
              </a:spcBef>
              <a:buClr>
                <a:schemeClr val="tx1"/>
              </a:buClr>
              <a:buSzPct val="100000"/>
              <a:buFont typeface="Wingdings"/>
              <a:buNone/>
            </a:pPr>
            <a:r>
              <a:rPr lang="en-US" sz="2600" dirty="0" smtClean="0"/>
              <a:t>Joe </a:t>
            </a:r>
            <a:r>
              <a:rPr lang="en-US" sz="2600" dirty="0" err="1" smtClean="0"/>
              <a:t>Kuhl</a:t>
            </a:r>
            <a:endParaRPr lang="en-US" sz="2600" dirty="0" smtClean="0"/>
          </a:p>
          <a:p>
            <a:pPr marL="0" indent="0" algn="ctr">
              <a:buClr>
                <a:schemeClr val="tx1"/>
              </a:buClr>
              <a:buSzPct val="100000"/>
              <a:buFont typeface="Wingdings"/>
              <a:buNone/>
            </a:pPr>
            <a:endParaRPr lang="en-US" sz="2600" dirty="0" smtClean="0"/>
          </a:p>
          <a:p>
            <a:pPr marL="0" indent="0" algn="ctr">
              <a:buClr>
                <a:schemeClr val="tx1"/>
              </a:buClr>
              <a:buSzPct val="100000"/>
              <a:buFont typeface="Wingdings"/>
              <a:buNone/>
            </a:pPr>
            <a:endParaRPr lang="en-US" sz="2600" dirty="0" smtClean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228600" y="1745344"/>
            <a:ext cx="2667000" cy="214085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tx1"/>
              </a:buClr>
              <a:buSzPct val="100000"/>
              <a:buFont typeface="Wingdings"/>
              <a:buNone/>
            </a:pPr>
            <a:r>
              <a:rPr lang="en-US" sz="2400" u="sng" dirty="0" smtClean="0"/>
              <a:t>USDA-ARS</a:t>
            </a:r>
          </a:p>
          <a:p>
            <a:pPr marL="0" indent="0" algn="ctr">
              <a:spcBef>
                <a:spcPts val="0"/>
              </a:spcBef>
              <a:buClr>
                <a:schemeClr val="tx1"/>
              </a:buClr>
              <a:buSzPct val="100000"/>
              <a:buFont typeface="Wingdings"/>
              <a:buNone/>
            </a:pPr>
            <a:r>
              <a:rPr lang="en-US" sz="2600" dirty="0" smtClean="0"/>
              <a:t>Roy Navarre</a:t>
            </a:r>
          </a:p>
          <a:p>
            <a:pPr marL="0" indent="0" algn="ctr">
              <a:spcBef>
                <a:spcPts val="0"/>
              </a:spcBef>
              <a:buClr>
                <a:schemeClr val="tx1"/>
              </a:buClr>
              <a:buSzPct val="100000"/>
              <a:buFont typeface="Wingdings"/>
              <a:buNone/>
            </a:pPr>
            <a:r>
              <a:rPr lang="en-US" sz="2600" dirty="0" smtClean="0"/>
              <a:t>Chuck Brown</a:t>
            </a:r>
          </a:p>
          <a:p>
            <a:pPr marL="0" indent="0" algn="ctr">
              <a:spcBef>
                <a:spcPts val="0"/>
              </a:spcBef>
              <a:buClr>
                <a:schemeClr val="tx1"/>
              </a:buClr>
              <a:buSzPct val="100000"/>
              <a:buFont typeface="Wingdings"/>
              <a:buNone/>
            </a:pPr>
            <a:r>
              <a:rPr lang="en-US" sz="2600" dirty="0" smtClean="0"/>
              <a:t>Xiaohong Wang</a:t>
            </a:r>
          </a:p>
          <a:p>
            <a:pPr marL="0" indent="0" algn="ctr">
              <a:spcBef>
                <a:spcPts val="0"/>
              </a:spcBef>
              <a:buClr>
                <a:schemeClr val="tx1"/>
              </a:buClr>
              <a:buSzPct val="100000"/>
              <a:buFont typeface="Wingdings"/>
              <a:buNone/>
            </a:pPr>
            <a:r>
              <a:rPr lang="en-US" sz="2600" dirty="0" smtClean="0"/>
              <a:t>Rich Novy</a:t>
            </a:r>
          </a:p>
          <a:p>
            <a:pPr marL="0" indent="0" algn="ctr">
              <a:spcBef>
                <a:spcPts val="0"/>
              </a:spcBef>
              <a:buClr>
                <a:schemeClr val="tx1"/>
              </a:buClr>
              <a:buSzPct val="100000"/>
              <a:buFont typeface="Wingdings"/>
              <a:buNone/>
            </a:pPr>
            <a:r>
              <a:rPr lang="en-US" sz="2600" dirty="0" smtClean="0"/>
              <a:t>Jonathan Whitworth</a:t>
            </a:r>
          </a:p>
          <a:p>
            <a:pPr marL="0" indent="0" algn="ctr">
              <a:buClr>
                <a:schemeClr val="tx1"/>
              </a:buClr>
              <a:buSzPct val="100000"/>
              <a:buFont typeface="Wingdings"/>
              <a:buNone/>
            </a:pPr>
            <a:endParaRPr lang="en-US" sz="2600" dirty="0" smtClean="0"/>
          </a:p>
          <a:p>
            <a:pPr marL="0" indent="0" algn="ctr">
              <a:buClr>
                <a:schemeClr val="tx1"/>
              </a:buClr>
              <a:buSzPct val="100000"/>
              <a:buFont typeface="Wingdings"/>
              <a:buNone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47205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err="1" smtClean="0"/>
              <a:t>Globodera</a:t>
            </a:r>
            <a:r>
              <a:rPr lang="en-US" dirty="0" smtClean="0"/>
              <a:t> in the United States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8153400" cy="4648200"/>
          </a:xfrm>
        </p:spPr>
        <p:txBody>
          <a:bodyPr>
            <a:noAutofit/>
          </a:bodyPr>
          <a:lstStyle/>
          <a:p>
            <a:pPr marL="457200" indent="-457200" algn="just">
              <a:spcBef>
                <a:spcPts val="0"/>
              </a:spcBef>
              <a:buFont typeface="Wingdings" pitchFamily="2" charset="2"/>
              <a:buChar char="q"/>
            </a:pPr>
            <a:r>
              <a:rPr lang="en-US" sz="2500" dirty="0" smtClean="0">
                <a:solidFill>
                  <a:srgbClr val="000000"/>
                </a:solidFill>
              </a:rPr>
              <a:t>PCN</a:t>
            </a:r>
            <a:r>
              <a:rPr lang="en-US" sz="2500" i="1" dirty="0" smtClean="0">
                <a:solidFill>
                  <a:srgbClr val="000000"/>
                </a:solidFill>
              </a:rPr>
              <a:t> </a:t>
            </a:r>
            <a:r>
              <a:rPr lang="en-US" sz="2500" dirty="0">
                <a:solidFill>
                  <a:srgbClr val="000000"/>
                </a:solidFill>
              </a:rPr>
              <a:t>are considered quarantine pests for </a:t>
            </a:r>
            <a:r>
              <a:rPr lang="en-US" sz="2500" dirty="0" smtClean="0">
                <a:solidFill>
                  <a:srgbClr val="000000"/>
                </a:solidFill>
              </a:rPr>
              <a:t>the U.S. as </a:t>
            </a:r>
            <a:r>
              <a:rPr lang="en-US" sz="2500" dirty="0">
                <a:solidFill>
                  <a:srgbClr val="000000"/>
                </a:solidFill>
              </a:rPr>
              <a:t>they can cause severe economic damage to host crops if </a:t>
            </a:r>
            <a:r>
              <a:rPr lang="en-US" sz="2500" dirty="0" smtClean="0">
                <a:solidFill>
                  <a:srgbClr val="000000"/>
                </a:solidFill>
              </a:rPr>
              <a:t>uncontrolled</a:t>
            </a:r>
            <a:endParaRPr lang="en-US" sz="2500" dirty="0" smtClean="0"/>
          </a:p>
          <a:p>
            <a:pPr marL="457200" indent="-457200" algn="just">
              <a:spcBef>
                <a:spcPts val="0"/>
              </a:spcBef>
              <a:buFont typeface="Wingdings" pitchFamily="2" charset="2"/>
              <a:buChar char="q"/>
            </a:pPr>
            <a:r>
              <a:rPr lang="en-US" sz="2500" u="sng" dirty="0" smtClean="0"/>
              <a:t>1932</a:t>
            </a:r>
            <a:r>
              <a:rPr lang="en-US" sz="2500" dirty="0" smtClean="0"/>
              <a:t> – </a:t>
            </a:r>
            <a:r>
              <a:rPr lang="en-US" sz="2500" i="1" dirty="0" smtClean="0"/>
              <a:t>G. </a:t>
            </a:r>
            <a:r>
              <a:rPr lang="en-US" sz="2500" i="1" dirty="0" err="1" smtClean="0"/>
              <a:t>rostochiensis</a:t>
            </a:r>
            <a:r>
              <a:rPr lang="en-US" sz="2500" i="1" dirty="0" smtClean="0"/>
              <a:t> </a:t>
            </a:r>
            <a:r>
              <a:rPr lang="en-US" sz="2500" dirty="0" smtClean="0"/>
              <a:t>found in New York; confined to this area as a result of regulatory and management practices</a:t>
            </a:r>
          </a:p>
          <a:p>
            <a:pPr marL="457200" indent="-457200" algn="just">
              <a:spcBef>
                <a:spcPts val="0"/>
              </a:spcBef>
              <a:buFont typeface="Wingdings" pitchFamily="2" charset="2"/>
              <a:buChar char="q"/>
            </a:pPr>
            <a:r>
              <a:rPr lang="en-US" sz="2500" u="sng" dirty="0" smtClean="0"/>
              <a:t>2006</a:t>
            </a:r>
            <a:r>
              <a:rPr lang="en-US" sz="2500" dirty="0" smtClean="0"/>
              <a:t> - a sample comprised of tare dirt from a grading station in Blackfoot, ID was determined to contain </a:t>
            </a:r>
            <a:r>
              <a:rPr lang="en-US" sz="2500" i="1" dirty="0" smtClean="0"/>
              <a:t>G. </a:t>
            </a:r>
            <a:r>
              <a:rPr lang="en-US" sz="2500" i="1" dirty="0" err="1" smtClean="0"/>
              <a:t>pallida</a:t>
            </a:r>
            <a:endParaRPr lang="en-US" sz="2500" dirty="0"/>
          </a:p>
          <a:p>
            <a:pPr marL="457200" indent="-457200" algn="just">
              <a:spcBef>
                <a:spcPts val="0"/>
              </a:spcBef>
              <a:buFont typeface="Wingdings" pitchFamily="2" charset="2"/>
              <a:buChar char="q"/>
            </a:pPr>
            <a:r>
              <a:rPr lang="en-US" sz="2500" u="sng" dirty="0" smtClean="0"/>
              <a:t>2008</a:t>
            </a:r>
            <a:r>
              <a:rPr lang="en-US" sz="2500" dirty="0" smtClean="0"/>
              <a:t> – three nematode samples distinct from known PCN species were found in Oregon and Idaho</a:t>
            </a:r>
          </a:p>
          <a:p>
            <a:pPr marL="457200" indent="-457200" algn="just">
              <a:spcBef>
                <a:spcPts val="0"/>
              </a:spcBef>
              <a:buFont typeface="Wingdings" pitchFamily="2" charset="2"/>
              <a:buChar char="q"/>
            </a:pPr>
            <a:r>
              <a:rPr lang="en-US" sz="2500" u="sng" dirty="0" smtClean="0"/>
              <a:t>2013</a:t>
            </a:r>
            <a:r>
              <a:rPr lang="en-US" sz="2500" dirty="0" smtClean="0"/>
              <a:t> - 19 </a:t>
            </a:r>
            <a:r>
              <a:rPr lang="en-US" sz="2500" i="1" dirty="0" smtClean="0"/>
              <a:t>G. </a:t>
            </a:r>
            <a:r>
              <a:rPr lang="en-US" sz="2500" i="1" dirty="0" err="1" smtClean="0"/>
              <a:t>pallida</a:t>
            </a:r>
            <a:r>
              <a:rPr lang="en-US" sz="2500" dirty="0" smtClean="0"/>
              <a:t>-infested field have been identified in Idaho</a:t>
            </a:r>
          </a:p>
        </p:txBody>
      </p:sp>
    </p:spTree>
    <p:extLst>
      <p:ext uri="{BB962C8B-B14F-4D97-AF65-F5344CB8AC3E}">
        <p14:creationId xmlns:p14="http://schemas.microsoft.com/office/powerpoint/2010/main" val="145346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Globodera</a:t>
            </a:r>
            <a:r>
              <a:rPr lang="en-US" dirty="0" smtClean="0"/>
              <a:t> spp.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90600" y="1600200"/>
            <a:ext cx="7239000" cy="5014173"/>
          </a:xfrm>
        </p:spPr>
        <p:txBody>
          <a:bodyPr>
            <a:noAutofit/>
          </a:bodyPr>
          <a:lstStyle/>
          <a:p>
            <a:pPr marL="457200" indent="-457200" algn="just">
              <a:spcBef>
                <a:spcPts val="0"/>
              </a:spcBef>
              <a:buFont typeface="Wingdings" pitchFamily="2" charset="2"/>
              <a:buChar char="q"/>
            </a:pPr>
            <a:r>
              <a:rPr lang="en-US" sz="2200" dirty="0" smtClean="0"/>
              <a:t>Elevated to a subgenus in 1959 (</a:t>
            </a:r>
            <a:r>
              <a:rPr lang="en-US" sz="2200" dirty="0" err="1" smtClean="0"/>
              <a:t>Skarbilovich</a:t>
            </a:r>
            <a:r>
              <a:rPr lang="en-US" sz="2200" dirty="0" smtClean="0"/>
              <a:t>) and genus in 1975 (Behrens)</a:t>
            </a:r>
          </a:p>
          <a:p>
            <a:pPr marL="457200" indent="-457200" algn="just">
              <a:spcBef>
                <a:spcPts val="0"/>
              </a:spcBef>
              <a:buFont typeface="Wingdings" pitchFamily="2" charset="2"/>
              <a:buChar char="q"/>
            </a:pPr>
            <a:r>
              <a:rPr lang="en-US" sz="2200" dirty="0" smtClean="0"/>
              <a:t>Recognized species:</a:t>
            </a:r>
          </a:p>
          <a:p>
            <a:pPr marL="776288" lvl="1" indent="-315913" algn="just">
              <a:spcBef>
                <a:spcPts val="0"/>
              </a:spcBef>
              <a:buFont typeface="Wingdings" pitchFamily="2" charset="2"/>
              <a:buChar char="q"/>
            </a:pPr>
            <a:r>
              <a:rPr lang="en-US" sz="1900" i="1" dirty="0" smtClean="0"/>
              <a:t>G. </a:t>
            </a:r>
            <a:r>
              <a:rPr lang="en-US" sz="1900" i="1" dirty="0" err="1" smtClean="0"/>
              <a:t>achilleae</a:t>
            </a:r>
            <a:r>
              <a:rPr lang="en-US" sz="1900" i="1" dirty="0" smtClean="0"/>
              <a:t> </a:t>
            </a:r>
            <a:r>
              <a:rPr lang="en-US" sz="1900" dirty="0" smtClean="0"/>
              <a:t>1973 (yarrow)</a:t>
            </a:r>
          </a:p>
          <a:p>
            <a:pPr marL="776288" lvl="1" indent="-315913" algn="just">
              <a:spcBef>
                <a:spcPts val="0"/>
              </a:spcBef>
              <a:buFont typeface="Wingdings" pitchFamily="2" charset="2"/>
              <a:buChar char="q"/>
            </a:pPr>
            <a:r>
              <a:rPr lang="en-US" sz="1900" i="1" dirty="0" smtClean="0"/>
              <a:t>G. </a:t>
            </a:r>
            <a:r>
              <a:rPr lang="en-US" sz="1900" i="1" dirty="0" err="1" smtClean="0"/>
              <a:t>artemisiae</a:t>
            </a:r>
            <a:r>
              <a:rPr lang="en-US" sz="1900" i="1" dirty="0" smtClean="0"/>
              <a:t> </a:t>
            </a:r>
            <a:r>
              <a:rPr lang="en-US" sz="1900" dirty="0" smtClean="0"/>
              <a:t>1972 (</a:t>
            </a:r>
            <a:r>
              <a:rPr lang="en-US" sz="1900" dirty="0" err="1" smtClean="0"/>
              <a:t>artemisia</a:t>
            </a:r>
            <a:r>
              <a:rPr lang="en-US" sz="1900" dirty="0" smtClean="0"/>
              <a:t>)</a:t>
            </a:r>
          </a:p>
          <a:p>
            <a:pPr marL="776288" lvl="1" indent="-315913" algn="just">
              <a:spcBef>
                <a:spcPts val="0"/>
              </a:spcBef>
              <a:buFont typeface="Wingdings" pitchFamily="2" charset="2"/>
              <a:buChar char="q"/>
            </a:pPr>
            <a:r>
              <a:rPr lang="en-US" sz="1900" i="1" dirty="0" smtClean="0"/>
              <a:t>G. </a:t>
            </a:r>
            <a:r>
              <a:rPr lang="en-US" sz="1900" i="1" dirty="0" err="1" smtClean="0"/>
              <a:t>chaubattia</a:t>
            </a:r>
            <a:r>
              <a:rPr lang="en-US" sz="1900" i="1" dirty="0" smtClean="0"/>
              <a:t> </a:t>
            </a:r>
            <a:r>
              <a:rPr lang="en-US" sz="1900" dirty="0" smtClean="0"/>
              <a:t> 1984 (apple)</a:t>
            </a:r>
          </a:p>
          <a:p>
            <a:pPr marL="776288" lvl="1" indent="-315913" algn="just">
              <a:spcBef>
                <a:spcPts val="0"/>
              </a:spcBef>
              <a:buFont typeface="Wingdings" pitchFamily="2" charset="2"/>
              <a:buChar char="q"/>
            </a:pPr>
            <a:r>
              <a:rPr lang="en-US" sz="1900" b="1" i="1" dirty="0" smtClean="0"/>
              <a:t>G. </a:t>
            </a:r>
            <a:r>
              <a:rPr lang="en-US" sz="1900" b="1" i="1" dirty="0" err="1" smtClean="0"/>
              <a:t>ellingtonae</a:t>
            </a:r>
            <a:r>
              <a:rPr lang="en-US" sz="1900" dirty="0" smtClean="0"/>
              <a:t> </a:t>
            </a:r>
            <a:r>
              <a:rPr lang="en-US" sz="1900" b="1" dirty="0" smtClean="0"/>
              <a:t>2012 </a:t>
            </a:r>
          </a:p>
          <a:p>
            <a:pPr marL="776288" lvl="1" indent="-315913" algn="just">
              <a:spcBef>
                <a:spcPts val="0"/>
              </a:spcBef>
              <a:buFont typeface="Wingdings" pitchFamily="2" charset="2"/>
              <a:buChar char="q"/>
            </a:pPr>
            <a:r>
              <a:rPr lang="en-US" sz="1900" i="1" dirty="0" smtClean="0"/>
              <a:t>G. </a:t>
            </a:r>
            <a:r>
              <a:rPr lang="en-US" sz="1900" i="1" dirty="0" err="1" smtClean="0"/>
              <a:t>hypolysi</a:t>
            </a:r>
            <a:r>
              <a:rPr lang="en-US" sz="1900" dirty="0" smtClean="0"/>
              <a:t> 1983</a:t>
            </a:r>
            <a:endParaRPr lang="en-US" sz="1900" i="1" dirty="0" smtClean="0"/>
          </a:p>
          <a:p>
            <a:pPr marL="776288" lvl="1" indent="-315913" algn="just">
              <a:spcBef>
                <a:spcPts val="0"/>
              </a:spcBef>
              <a:buFont typeface="Wingdings" pitchFamily="2" charset="2"/>
              <a:buChar char="q"/>
            </a:pPr>
            <a:r>
              <a:rPr lang="en-US" sz="1900" i="1" dirty="0" smtClean="0"/>
              <a:t>G. </a:t>
            </a:r>
            <a:r>
              <a:rPr lang="en-US" sz="1900" i="1" dirty="0" err="1" smtClean="0"/>
              <a:t>leptonepia</a:t>
            </a:r>
            <a:r>
              <a:rPr lang="en-US" sz="1900" i="1" dirty="0" smtClean="0"/>
              <a:t> </a:t>
            </a:r>
            <a:r>
              <a:rPr lang="en-US" sz="1900" dirty="0" smtClean="0"/>
              <a:t>1953 (</a:t>
            </a:r>
            <a:r>
              <a:rPr lang="en-US" sz="1900" dirty="0" err="1" smtClean="0"/>
              <a:t>solanaceous</a:t>
            </a:r>
            <a:r>
              <a:rPr lang="en-US" sz="1900" dirty="0" smtClean="0"/>
              <a:t> plants)</a:t>
            </a:r>
          </a:p>
          <a:p>
            <a:pPr marL="776288" lvl="1" indent="-315913" algn="just">
              <a:spcBef>
                <a:spcPts val="0"/>
              </a:spcBef>
              <a:buFont typeface="Wingdings" pitchFamily="2" charset="2"/>
              <a:buChar char="q"/>
            </a:pPr>
            <a:r>
              <a:rPr lang="en-US" sz="1900" b="1" dirty="0" smtClean="0"/>
              <a:t>G. </a:t>
            </a:r>
            <a:r>
              <a:rPr lang="en-US" sz="1900" b="1" dirty="0" err="1" smtClean="0"/>
              <a:t>mexicana</a:t>
            </a:r>
            <a:r>
              <a:rPr lang="en-US" sz="1900" b="1" dirty="0" smtClean="0"/>
              <a:t> 1967 (tomato, black nightshade)</a:t>
            </a:r>
          </a:p>
          <a:p>
            <a:pPr marL="776288" lvl="1" indent="-315913" algn="just">
              <a:spcBef>
                <a:spcPts val="0"/>
              </a:spcBef>
              <a:buFont typeface="Wingdings" pitchFamily="2" charset="2"/>
              <a:buChar char="q"/>
            </a:pPr>
            <a:r>
              <a:rPr lang="en-US" sz="1900" i="1" dirty="0" smtClean="0"/>
              <a:t>G. </a:t>
            </a:r>
            <a:r>
              <a:rPr lang="en-US" sz="1900" i="1" dirty="0" err="1" smtClean="0"/>
              <a:t>millefolii</a:t>
            </a:r>
            <a:r>
              <a:rPr lang="en-US" sz="1900" dirty="0" smtClean="0"/>
              <a:t> 1965</a:t>
            </a:r>
            <a:endParaRPr lang="en-US" sz="1900" i="1" dirty="0" smtClean="0"/>
          </a:p>
          <a:p>
            <a:pPr marL="776288" lvl="1" indent="-315913" algn="just">
              <a:spcBef>
                <a:spcPts val="0"/>
              </a:spcBef>
              <a:buFont typeface="Wingdings" pitchFamily="2" charset="2"/>
              <a:buChar char="q"/>
            </a:pPr>
            <a:r>
              <a:rPr lang="en-US" sz="1900" i="1" dirty="0" smtClean="0"/>
              <a:t>G. mirabilis</a:t>
            </a:r>
            <a:r>
              <a:rPr lang="en-US" sz="1900" dirty="0" smtClean="0"/>
              <a:t> 1971</a:t>
            </a:r>
            <a:endParaRPr lang="en-US" sz="1900" i="1" dirty="0" smtClean="0"/>
          </a:p>
          <a:p>
            <a:pPr marL="776288" lvl="1" indent="-315913" algn="just">
              <a:spcBef>
                <a:spcPts val="0"/>
              </a:spcBef>
              <a:buFont typeface="Wingdings" pitchFamily="2" charset="2"/>
              <a:buChar char="q"/>
            </a:pPr>
            <a:r>
              <a:rPr lang="en-US" sz="1900" b="1" i="1" dirty="0" smtClean="0"/>
              <a:t>G. </a:t>
            </a:r>
            <a:r>
              <a:rPr lang="en-US" sz="1900" b="1" i="1" dirty="0" err="1" smtClean="0"/>
              <a:t>pallida</a:t>
            </a:r>
            <a:r>
              <a:rPr lang="en-US" sz="1900" b="1" i="1" dirty="0"/>
              <a:t> </a:t>
            </a:r>
            <a:r>
              <a:rPr lang="en-US" sz="1900" b="1" dirty="0" smtClean="0"/>
              <a:t> 1973 (potato</a:t>
            </a:r>
            <a:r>
              <a:rPr lang="en-US" sz="1900" b="1" dirty="0"/>
              <a:t>, tomato, </a:t>
            </a:r>
            <a:r>
              <a:rPr lang="en-US" sz="1900" b="1" dirty="0" err="1"/>
              <a:t>solanaceous</a:t>
            </a:r>
            <a:r>
              <a:rPr lang="en-US" sz="1900" b="1" dirty="0"/>
              <a:t> weed)</a:t>
            </a:r>
            <a:endParaRPr lang="en-US" sz="1900" b="1" dirty="0" smtClean="0"/>
          </a:p>
          <a:p>
            <a:pPr marL="776288" lvl="1" indent="-315913" algn="just">
              <a:spcBef>
                <a:spcPts val="0"/>
              </a:spcBef>
              <a:buFont typeface="Wingdings" pitchFamily="2" charset="2"/>
              <a:buChar char="q"/>
            </a:pPr>
            <a:r>
              <a:rPr lang="en-US" sz="1900" i="1" dirty="0" smtClean="0"/>
              <a:t>G. </a:t>
            </a:r>
            <a:r>
              <a:rPr lang="en-US" sz="1900" i="1" dirty="0" err="1" smtClean="0"/>
              <a:t>psudorostochiensis</a:t>
            </a:r>
            <a:r>
              <a:rPr lang="en-US" sz="1900" dirty="0" smtClean="0"/>
              <a:t> 1963</a:t>
            </a:r>
            <a:endParaRPr lang="en-US" sz="1900" i="1" dirty="0" smtClean="0"/>
          </a:p>
          <a:p>
            <a:pPr marL="776288" lvl="1" indent="-315913" algn="just">
              <a:spcBef>
                <a:spcPts val="0"/>
              </a:spcBef>
              <a:buFont typeface="Wingdings" pitchFamily="2" charset="2"/>
              <a:buChar char="q"/>
            </a:pPr>
            <a:r>
              <a:rPr lang="en-US" sz="1900" b="1" i="1" dirty="0" smtClean="0"/>
              <a:t>G. </a:t>
            </a:r>
            <a:r>
              <a:rPr lang="en-US" sz="1900" b="1" i="1" dirty="0" err="1" smtClean="0"/>
              <a:t>rostochiensis</a:t>
            </a:r>
            <a:r>
              <a:rPr lang="en-US" sz="1900" b="1" i="1" dirty="0" smtClean="0"/>
              <a:t> 1923 </a:t>
            </a:r>
            <a:r>
              <a:rPr lang="en-US" sz="1900" b="1" dirty="0" smtClean="0"/>
              <a:t>(potato, tomato, </a:t>
            </a:r>
            <a:r>
              <a:rPr lang="en-US" sz="1900" b="1" dirty="0" err="1" smtClean="0"/>
              <a:t>solanaceous</a:t>
            </a:r>
            <a:r>
              <a:rPr lang="en-US" sz="1900" b="1" dirty="0" smtClean="0"/>
              <a:t> weed)</a:t>
            </a:r>
          </a:p>
          <a:p>
            <a:pPr marL="776288" lvl="1" indent="-315913" algn="just">
              <a:spcBef>
                <a:spcPts val="0"/>
              </a:spcBef>
              <a:buFont typeface="Wingdings" pitchFamily="2" charset="2"/>
              <a:buChar char="q"/>
            </a:pPr>
            <a:r>
              <a:rPr lang="en-US" sz="1900" b="1" i="1" dirty="0" smtClean="0"/>
              <a:t>G. </a:t>
            </a:r>
            <a:r>
              <a:rPr lang="en-US" sz="1900" b="1" i="1" dirty="0" err="1" smtClean="0"/>
              <a:t>tabacum</a:t>
            </a:r>
            <a:r>
              <a:rPr lang="en-US" sz="1900" b="1" i="1" dirty="0" smtClean="0"/>
              <a:t> </a:t>
            </a:r>
            <a:r>
              <a:rPr lang="en-US" sz="1900" b="1" dirty="0" smtClean="0"/>
              <a:t>complex1954 -1972 (</a:t>
            </a:r>
            <a:r>
              <a:rPr lang="en-US" sz="1900" b="1" dirty="0" err="1" smtClean="0"/>
              <a:t>solanaceous</a:t>
            </a:r>
            <a:r>
              <a:rPr lang="en-US" sz="1900" b="1" dirty="0" smtClean="0"/>
              <a:t> plants)</a:t>
            </a:r>
          </a:p>
          <a:p>
            <a:pPr marL="776288" lvl="1" indent="-315913" algn="just">
              <a:spcBef>
                <a:spcPts val="0"/>
              </a:spcBef>
              <a:buFont typeface="Wingdings" pitchFamily="2" charset="2"/>
              <a:buChar char="q"/>
            </a:pPr>
            <a:r>
              <a:rPr lang="en-US" sz="1900" i="1" dirty="0" smtClean="0"/>
              <a:t>G. </a:t>
            </a:r>
            <a:r>
              <a:rPr lang="en-US" sz="1900" i="1" dirty="0" err="1" smtClean="0"/>
              <a:t>zelandica</a:t>
            </a:r>
            <a:r>
              <a:rPr lang="en-US" sz="1900" i="1" dirty="0" smtClean="0"/>
              <a:t> </a:t>
            </a:r>
            <a:r>
              <a:rPr lang="en-US" sz="1900" dirty="0" smtClean="0"/>
              <a:t>1984 (tree </a:t>
            </a:r>
            <a:r>
              <a:rPr lang="en-US" sz="1900" dirty="0" err="1" smtClean="0"/>
              <a:t>fuschia</a:t>
            </a:r>
            <a:r>
              <a:rPr lang="en-US" sz="1900" dirty="0" smtClean="0"/>
              <a:t>)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90035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err="1" smtClean="0"/>
              <a:t>Globodera</a:t>
            </a:r>
            <a:r>
              <a:rPr lang="en-US" dirty="0" smtClean="0"/>
              <a:t> spp. lifecycle</a:t>
            </a:r>
            <a:endParaRPr lang="en-US" dirty="0"/>
          </a:p>
        </p:txBody>
      </p:sp>
      <p:pic>
        <p:nvPicPr>
          <p:cNvPr id="47106" name="Picture 2" descr="http://www.sustainablesoilcip.org.uk/images/WP52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842" y="1862488"/>
            <a:ext cx="5398967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76800" y="1586891"/>
            <a:ext cx="14480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Hatching factor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4800600"/>
            <a:ext cx="1638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Syncytium formed</a:t>
            </a:r>
          </a:p>
          <a:p>
            <a:r>
              <a:rPr lang="en-US" sz="1600" dirty="0" smtClean="0"/>
              <a:t>“transfer cell”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1569268"/>
            <a:ext cx="1142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Contains </a:t>
            </a:r>
          </a:p>
          <a:p>
            <a:r>
              <a:rPr lang="en-US" sz="1600" dirty="0" smtClean="0"/>
              <a:t>400-500</a:t>
            </a:r>
          </a:p>
          <a:p>
            <a:r>
              <a:rPr lang="en-US" sz="1600" dirty="0" smtClean="0"/>
              <a:t>eggs</a:t>
            </a:r>
            <a:endParaRPr 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7010400" y="3955775"/>
            <a:ext cx="1920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dirty="0"/>
              <a:t>Males are need for reproduction in most species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672235" y="1872700"/>
            <a:ext cx="356965" cy="172566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295400" y="2146953"/>
            <a:ext cx="917274" cy="217663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392" y="4968063"/>
            <a:ext cx="1268015" cy="114300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6544451" y="4656140"/>
            <a:ext cx="609600" cy="452736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http://www.scri.ac.uk/scri/image/Research/pp/nems/syncytiu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689" y="3790560"/>
            <a:ext cx="914400" cy="82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539563"/>
            <a:ext cx="1484056" cy="114300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V="1">
            <a:off x="2343487" y="4572001"/>
            <a:ext cx="475913" cy="307104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08" name="Picture 4" descr="https://encrypted-tbn0.gstatic.com/images?q=tbn:ANd9GcT6Xnllg-LOTDMVsZSf4RVu0NiRNFFyIBVnIxsCwZTPZLwgOXY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08432"/>
            <a:ext cx="169586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12912" y="6477000"/>
            <a:ext cx="2675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Some images from mactode.com</a:t>
            </a:r>
            <a:endParaRPr lang="en-US" sz="1400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5638800" y="2146953"/>
            <a:ext cx="160020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4672235" y="4499185"/>
            <a:ext cx="304800" cy="1219383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4800600" y="3737368"/>
            <a:ext cx="190612" cy="1981201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36128" y="1569268"/>
            <a:ext cx="955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Diapause</a:t>
            </a:r>
            <a:endParaRPr lang="en-US" sz="16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218119" y="1872700"/>
            <a:ext cx="143541" cy="172566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P:\Cyst pics\Image_163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37" y="1738545"/>
            <a:ext cx="990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8000750" y="2216044"/>
            <a:ext cx="1322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Narrow host range</a:t>
            </a:r>
            <a:endParaRPr lang="en-US" sz="1600" dirty="0"/>
          </a:p>
        </p:txBody>
      </p:sp>
      <p:sp>
        <p:nvSpPr>
          <p:cNvPr id="25" name="Rectangle 24"/>
          <p:cNvSpPr/>
          <p:nvPr/>
        </p:nvSpPr>
        <p:spPr>
          <a:xfrm>
            <a:off x="5257799" y="6344009"/>
            <a:ext cx="36730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dirty="0" smtClean="0"/>
              <a:t>“Ultimate in evolutionary specialization”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4150325" y="2421736"/>
            <a:ext cx="411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5730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6052" y="228600"/>
            <a:ext cx="7772400" cy="990600"/>
          </a:xfrm>
        </p:spPr>
        <p:txBody>
          <a:bodyPr>
            <a:normAutofit/>
          </a:bodyPr>
          <a:lstStyle/>
          <a:p>
            <a:r>
              <a:rPr lang="en-US" i="1" dirty="0" err="1" smtClean="0"/>
              <a:t>Globodera</a:t>
            </a:r>
            <a:r>
              <a:rPr lang="en-US" i="1" dirty="0" smtClean="0"/>
              <a:t> </a:t>
            </a:r>
            <a:r>
              <a:rPr lang="en-US" i="1" dirty="0" err="1" smtClean="0"/>
              <a:t>ellingtonae</a:t>
            </a:r>
            <a:r>
              <a:rPr lang="en-US" i="1" dirty="0" smtClean="0"/>
              <a:t> </a:t>
            </a:r>
            <a:r>
              <a:rPr lang="en-US" dirty="0" smtClean="0"/>
              <a:t>discovery</a:t>
            </a:r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"/>
          </p:nvPr>
        </p:nvSpPr>
        <p:spPr>
          <a:xfrm>
            <a:off x="535374" y="1590427"/>
            <a:ext cx="8153400" cy="3718773"/>
          </a:xfrm>
        </p:spPr>
        <p:txBody>
          <a:bodyPr>
            <a:noAutofit/>
          </a:bodyPr>
          <a:lstStyle/>
          <a:p>
            <a:pPr marL="339725" indent="-339725" algn="just">
              <a:spcBef>
                <a:spcPts val="0"/>
              </a:spcBef>
              <a:buFont typeface="Wingdings" pitchFamily="2" charset="2"/>
              <a:buChar char="q"/>
            </a:pPr>
            <a:r>
              <a:rPr lang="en-US" sz="2200" u="sng" dirty="0" smtClean="0"/>
              <a:t>2008</a:t>
            </a:r>
            <a:r>
              <a:rPr lang="en-US" sz="2200" dirty="0" smtClean="0"/>
              <a:t> – three nematode samples distinct from known PCN species were found in Oregon and Idaho</a:t>
            </a:r>
          </a:p>
          <a:p>
            <a:pPr marL="687388" lvl="1" indent="-347663" algn="just">
              <a:spcBef>
                <a:spcPts val="0"/>
              </a:spcBef>
              <a:buFont typeface="Wingdings" pitchFamily="2" charset="2"/>
              <a:buChar char="q"/>
            </a:pPr>
            <a:r>
              <a:rPr lang="en-US" sz="1900" dirty="0" smtClean="0"/>
              <a:t>Oregon Department of Agriculture processed samples from Powell Butte, OR, 6 cysts were found</a:t>
            </a:r>
          </a:p>
          <a:p>
            <a:pPr marL="687388" lvl="1" indent="-347663" algn="just">
              <a:spcBef>
                <a:spcPts val="0"/>
              </a:spcBef>
              <a:buFont typeface="Wingdings" pitchFamily="2" charset="2"/>
              <a:buChar char="q"/>
            </a:pPr>
            <a:r>
              <a:rPr lang="en-US" sz="1900" dirty="0" smtClean="0"/>
              <a:t>In Idaho cysts were found in 2 fields (Caribou and Teton Counties, Idaho) for a total of 4 cysts</a:t>
            </a:r>
          </a:p>
          <a:p>
            <a:pPr marL="687388" lvl="1" indent="-347663" algn="just">
              <a:spcBef>
                <a:spcPts val="0"/>
              </a:spcBef>
              <a:buFont typeface="Wingdings" pitchFamily="2" charset="2"/>
              <a:buChar char="q"/>
            </a:pPr>
            <a:r>
              <a:rPr lang="en-US" sz="1900" dirty="0" smtClean="0"/>
              <a:t>All cysts sent to USDA-ARS Nematology Laboratory for identification</a:t>
            </a:r>
          </a:p>
          <a:p>
            <a:pPr marL="342900" lvl="1" indent="-342900" algn="just"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2200" u="sng" dirty="0" smtClean="0"/>
              <a:t>2010</a:t>
            </a:r>
            <a:r>
              <a:rPr lang="en-US" sz="2200" dirty="0" smtClean="0"/>
              <a:t> </a:t>
            </a:r>
            <a:r>
              <a:rPr lang="en-US" sz="2200" dirty="0"/>
              <a:t>– </a:t>
            </a:r>
            <a:r>
              <a:rPr lang="en-US" sz="2200" dirty="0" smtClean="0"/>
              <a:t>USDA-ARS and Oregon State University demonstrate that potato and tomato are hosts for this </a:t>
            </a:r>
            <a:r>
              <a:rPr lang="en-US" sz="2200" i="1" dirty="0" err="1" smtClean="0"/>
              <a:t>Globodera</a:t>
            </a:r>
            <a:r>
              <a:rPr lang="en-US" sz="2200" i="1" dirty="0" smtClean="0"/>
              <a:t> </a:t>
            </a:r>
            <a:r>
              <a:rPr lang="en-US" sz="2200" dirty="0" smtClean="0"/>
              <a:t>(Skantar et al., 2011)</a:t>
            </a:r>
          </a:p>
          <a:p>
            <a:pPr marL="687388" lvl="2" indent="-347663" algn="just"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q"/>
            </a:pPr>
            <a:r>
              <a:rPr lang="en-US" sz="1900" dirty="0" smtClean="0"/>
              <a:t>OSU voluntarily closes Powell Butte research facility</a:t>
            </a:r>
          </a:p>
          <a:p>
            <a:pPr marL="687388" lvl="1" indent="-347663" algn="just">
              <a:spcBef>
                <a:spcPts val="0"/>
              </a:spcBef>
              <a:buNone/>
            </a:pPr>
            <a:endParaRPr lang="en-US" sz="1900" dirty="0"/>
          </a:p>
        </p:txBody>
      </p:sp>
      <p:pic>
        <p:nvPicPr>
          <p:cNvPr id="5" name="Picture 3" descr="PCN field photos 0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5" t="50000" r="16574" b="13513"/>
          <a:stretch>
            <a:fillRect/>
          </a:stretch>
        </p:blipFill>
        <p:spPr bwMode="auto">
          <a:xfrm>
            <a:off x="1905000" y="5136941"/>
            <a:ext cx="22098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PButte Cyst Aeria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" r="1566"/>
          <a:stretch>
            <a:fillRect/>
          </a:stretch>
        </p:blipFill>
        <p:spPr bwMode="auto">
          <a:xfrm>
            <a:off x="4343400" y="5136941"/>
            <a:ext cx="22098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27627" y="5580776"/>
            <a:ext cx="1810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 of OSU </a:t>
            </a:r>
          </a:p>
          <a:p>
            <a:r>
              <a:rPr lang="en-US" dirty="0" smtClean="0"/>
              <a:t>Powell Butte Farm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90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1" descr="photo 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48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333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767627"/>
            <a:ext cx="4419600" cy="4861773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Wingdings" pitchFamily="2" charset="2"/>
              <a:buChar char="q"/>
            </a:pPr>
            <a:r>
              <a:rPr lang="en-US" sz="2000" u="sng" dirty="0" smtClean="0"/>
              <a:t>2012</a:t>
            </a:r>
            <a:r>
              <a:rPr lang="en-US" sz="2000" dirty="0" smtClean="0"/>
              <a:t> – described as a new species by Handoo et al.</a:t>
            </a:r>
          </a:p>
          <a:p>
            <a:pPr marL="776288" lvl="1" indent="-315913">
              <a:spcBef>
                <a:spcPts val="0"/>
              </a:spcBef>
              <a:buFont typeface="Wingdings" pitchFamily="2" charset="2"/>
              <a:buChar char="q"/>
            </a:pPr>
            <a:r>
              <a:rPr lang="en-US" sz="1900" dirty="0" smtClean="0"/>
              <a:t>Morphologically </a:t>
            </a:r>
            <a:r>
              <a:rPr lang="en-US" sz="1900" i="1" dirty="0" smtClean="0"/>
              <a:t>G. </a:t>
            </a:r>
            <a:r>
              <a:rPr lang="en-US" sz="1900" i="1" dirty="0" err="1" smtClean="0"/>
              <a:t>ellingtonae</a:t>
            </a:r>
            <a:r>
              <a:rPr lang="en-US" sz="1900" i="1" dirty="0" smtClean="0"/>
              <a:t> </a:t>
            </a:r>
            <a:r>
              <a:rPr lang="en-US" sz="1900" dirty="0" smtClean="0"/>
              <a:t>differs from other </a:t>
            </a:r>
            <a:r>
              <a:rPr lang="en-US" sz="1900" i="1" dirty="0" err="1" smtClean="0"/>
              <a:t>Globodera</a:t>
            </a:r>
            <a:r>
              <a:rPr lang="en-US" sz="1900" dirty="0" smtClean="0"/>
              <a:t> by its distinctive J2 tail and by one or more differences in </a:t>
            </a:r>
            <a:r>
              <a:rPr lang="en-US" sz="1900" dirty="0" err="1" smtClean="0"/>
              <a:t>stylet</a:t>
            </a:r>
            <a:r>
              <a:rPr lang="en-US" sz="1900" dirty="0" smtClean="0"/>
              <a:t> length, </a:t>
            </a:r>
            <a:r>
              <a:rPr lang="en-US" sz="1900" dirty="0" err="1" smtClean="0"/>
              <a:t>cuticular</a:t>
            </a:r>
            <a:r>
              <a:rPr lang="en-US" sz="1900" dirty="0" smtClean="0"/>
              <a:t> ridges, spicules, etc…</a:t>
            </a:r>
          </a:p>
          <a:p>
            <a:pPr marL="776288" lvl="1" indent="-315913">
              <a:spcBef>
                <a:spcPts val="0"/>
              </a:spcBef>
              <a:buFont typeface="Wingdings" pitchFamily="2" charset="2"/>
              <a:buChar char="q"/>
            </a:pPr>
            <a:r>
              <a:rPr lang="en-US" sz="1900" dirty="0" smtClean="0"/>
              <a:t>Based upon ITS sequence data </a:t>
            </a:r>
            <a:r>
              <a:rPr lang="en-US" sz="1900" i="1" dirty="0" smtClean="0"/>
              <a:t>G. </a:t>
            </a:r>
            <a:r>
              <a:rPr lang="en-US" sz="1900" i="1" dirty="0" err="1" smtClean="0"/>
              <a:t>ellingtonae</a:t>
            </a:r>
            <a:r>
              <a:rPr lang="en-US" sz="1900" i="1" dirty="0" smtClean="0"/>
              <a:t> </a:t>
            </a:r>
            <a:r>
              <a:rPr lang="en-US" sz="1900" dirty="0" smtClean="0"/>
              <a:t>is distinct from </a:t>
            </a:r>
            <a:r>
              <a:rPr lang="en-US" sz="1900" i="1" dirty="0" smtClean="0"/>
              <a:t>G. </a:t>
            </a:r>
            <a:r>
              <a:rPr lang="en-US" sz="1900" i="1" dirty="0" err="1" smtClean="0"/>
              <a:t>pallida</a:t>
            </a:r>
            <a:r>
              <a:rPr lang="en-US" sz="1900" dirty="0" smtClean="0"/>
              <a:t>, </a:t>
            </a:r>
            <a:r>
              <a:rPr lang="en-US" sz="1900" i="1" dirty="0" smtClean="0"/>
              <a:t>G. </a:t>
            </a:r>
            <a:r>
              <a:rPr lang="en-US" sz="1900" i="1" dirty="0" err="1" smtClean="0"/>
              <a:t>rostochiensis</a:t>
            </a:r>
            <a:r>
              <a:rPr lang="en-US" sz="1900" dirty="0" smtClean="0"/>
              <a:t>, </a:t>
            </a:r>
            <a:r>
              <a:rPr lang="en-US" sz="1900" i="1" dirty="0" smtClean="0"/>
              <a:t>G. </a:t>
            </a:r>
            <a:r>
              <a:rPr lang="en-US" sz="1900" i="1" dirty="0" err="1" smtClean="0"/>
              <a:t>tabacum</a:t>
            </a:r>
            <a:r>
              <a:rPr lang="en-US" sz="1900" dirty="0" smtClean="0"/>
              <a:t>, and </a:t>
            </a:r>
            <a:r>
              <a:rPr lang="en-US" sz="1900" i="1" dirty="0" smtClean="0"/>
              <a:t>G. </a:t>
            </a:r>
            <a:r>
              <a:rPr lang="en-US" sz="1900" i="1" dirty="0" err="1" smtClean="0"/>
              <a:t>mexicana</a:t>
            </a:r>
            <a:endParaRPr lang="en-US" sz="1900" i="1" dirty="0" smtClean="0"/>
          </a:p>
          <a:p>
            <a:pPr marL="776288" lvl="1" indent="-315913">
              <a:spcBef>
                <a:spcPts val="0"/>
              </a:spcBef>
              <a:buFont typeface="Wingdings" pitchFamily="2" charset="2"/>
              <a:buChar char="q"/>
            </a:pPr>
            <a:r>
              <a:rPr lang="en-US" sz="1900" dirty="0" smtClean="0"/>
              <a:t>Multiplex RT-PCR used for detection of </a:t>
            </a:r>
            <a:r>
              <a:rPr lang="en-US" sz="1900" i="1" dirty="0" smtClean="0"/>
              <a:t>G. </a:t>
            </a:r>
            <a:r>
              <a:rPr lang="en-US" sz="1900" i="1" dirty="0" err="1" smtClean="0"/>
              <a:t>rostochiensis</a:t>
            </a:r>
            <a:r>
              <a:rPr lang="en-US" sz="1900" dirty="0" smtClean="0"/>
              <a:t>, </a:t>
            </a:r>
            <a:r>
              <a:rPr lang="en-US" sz="1900" i="1" dirty="0" smtClean="0"/>
              <a:t>G. </a:t>
            </a:r>
            <a:r>
              <a:rPr lang="en-US" sz="1900" i="1" dirty="0" err="1" smtClean="0"/>
              <a:t>pallida</a:t>
            </a:r>
            <a:r>
              <a:rPr lang="en-US" sz="1900" dirty="0" smtClean="0"/>
              <a:t>, and </a:t>
            </a:r>
            <a:r>
              <a:rPr lang="en-US" sz="1900" i="1" dirty="0" smtClean="0"/>
              <a:t>G. </a:t>
            </a:r>
            <a:r>
              <a:rPr lang="en-US" sz="1900" i="1" dirty="0" err="1" smtClean="0"/>
              <a:t>tabucum</a:t>
            </a:r>
            <a:r>
              <a:rPr lang="en-US" sz="1900" i="1" dirty="0" smtClean="0"/>
              <a:t> </a:t>
            </a:r>
            <a:r>
              <a:rPr lang="en-US" sz="1900" dirty="0" smtClean="0"/>
              <a:t>resulted in no false positive detections involving </a:t>
            </a:r>
            <a:r>
              <a:rPr lang="en-US" sz="1900" i="1" dirty="0" smtClean="0"/>
              <a:t>G. </a:t>
            </a:r>
            <a:r>
              <a:rPr lang="en-US" sz="1900" i="1" dirty="0" err="1" smtClean="0"/>
              <a:t>ellingtonae</a:t>
            </a:r>
            <a:endParaRPr lang="en-US" sz="1900" i="1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563408" y="228600"/>
            <a:ext cx="7584544" cy="990600"/>
          </a:xfrm>
        </p:spPr>
        <p:txBody>
          <a:bodyPr>
            <a:normAutofit/>
          </a:bodyPr>
          <a:lstStyle/>
          <a:p>
            <a:r>
              <a:rPr lang="en-US" i="1" dirty="0" err="1" smtClean="0"/>
              <a:t>Globodera</a:t>
            </a:r>
            <a:r>
              <a:rPr lang="en-US" i="1" dirty="0" smtClean="0"/>
              <a:t> </a:t>
            </a:r>
            <a:r>
              <a:rPr lang="en-US" i="1" dirty="0" err="1" smtClean="0"/>
              <a:t>ellingtonae</a:t>
            </a:r>
            <a:r>
              <a:rPr lang="en-US" i="1" dirty="0" smtClean="0"/>
              <a:t> </a:t>
            </a:r>
            <a:r>
              <a:rPr lang="en-US" dirty="0" smtClean="0"/>
              <a:t>discovery</a:t>
            </a:r>
            <a:endParaRPr lang="en-US" i="1" dirty="0"/>
          </a:p>
        </p:txBody>
      </p:sp>
      <p:grpSp>
        <p:nvGrpSpPr>
          <p:cNvPr id="4" name="Group 3"/>
          <p:cNvGrpSpPr/>
          <p:nvPr/>
        </p:nvGrpSpPr>
        <p:grpSpPr>
          <a:xfrm>
            <a:off x="4917544" y="1676400"/>
            <a:ext cx="4119362" cy="4830535"/>
            <a:chOff x="4917544" y="1676400"/>
            <a:chExt cx="4119362" cy="4830535"/>
          </a:xfrm>
        </p:grpSpPr>
        <p:grpSp>
          <p:nvGrpSpPr>
            <p:cNvPr id="10" name="Group 9"/>
            <p:cNvGrpSpPr/>
            <p:nvPr/>
          </p:nvGrpSpPr>
          <p:grpSpPr>
            <a:xfrm>
              <a:off x="4917544" y="1676400"/>
              <a:ext cx="4119362" cy="4830535"/>
              <a:chOff x="4917544" y="1676400"/>
              <a:chExt cx="4119362" cy="4830535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4917544" y="1676400"/>
                <a:ext cx="3810000" cy="4830535"/>
                <a:chOff x="4917544" y="1676400"/>
                <a:chExt cx="3810000" cy="4830535"/>
              </a:xfrm>
            </p:grpSpPr>
            <p:pic>
              <p:nvPicPr>
                <p:cNvPr id="5" name="Picture 2" descr="normal.img-088.jpg">
                  <a:hlinkClick r:id="rId2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17544" y="1676400"/>
                  <a:ext cx="3810000" cy="48305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" name="Rectangle 7"/>
                <p:cNvSpPr>
                  <a:spLocks noChangeArrowheads="1"/>
                </p:cNvSpPr>
                <p:nvPr/>
              </p:nvSpPr>
              <p:spPr bwMode="auto">
                <a:xfrm>
                  <a:off x="7127344" y="3352800"/>
                  <a:ext cx="762000" cy="228600"/>
                </a:xfrm>
                <a:prstGeom prst="rect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8" name="Rectangle 7"/>
                <p:cNvSpPr>
                  <a:spLocks noChangeArrowheads="1"/>
                </p:cNvSpPr>
                <p:nvPr/>
              </p:nvSpPr>
              <p:spPr bwMode="auto">
                <a:xfrm>
                  <a:off x="7092788" y="3808131"/>
                  <a:ext cx="872756" cy="441810"/>
                </a:xfrm>
                <a:prstGeom prst="rect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240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3" name="TextBox 2"/>
              <p:cNvSpPr txBox="1"/>
              <p:nvPr/>
            </p:nvSpPr>
            <p:spPr>
              <a:xfrm>
                <a:off x="8039261" y="3654241"/>
                <a:ext cx="99764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b="1" i="1" dirty="0" smtClean="0"/>
                  <a:t>G. </a:t>
                </a:r>
                <a:r>
                  <a:rPr lang="en-US" sz="1200" b="1" i="1" dirty="0" err="1" smtClean="0"/>
                  <a:t>ellingtonae</a:t>
                </a:r>
                <a:endParaRPr lang="en-US" sz="1200" b="1" i="1" dirty="0"/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4800600"/>
              <a:ext cx="1187245" cy="914400"/>
            </a:xfrm>
            <a:prstGeom prst="rect">
              <a:avLst/>
            </a:prstGeom>
          </p:spPr>
        </p:pic>
        <p:pic>
          <p:nvPicPr>
            <p:cNvPr id="12" name="Picture 3" descr="P:\GloboderaPhotos\image5.t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4039" y="3335540"/>
              <a:ext cx="1194806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5" descr="P:\Nema Photos-\Globodera 2012\J4 male 40x 2 cropped.t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8015" y="2286000"/>
              <a:ext cx="1014413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3481320" y="6485286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Handoo</a:t>
            </a:r>
            <a:r>
              <a:rPr lang="en-US" dirty="0" smtClean="0"/>
              <a:t> et al. (2012)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57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9743</TotalTime>
  <Words>803</Words>
  <Application>Microsoft Office PowerPoint</Application>
  <PresentationFormat>On-screen Show (4:3)</PresentationFormat>
  <Paragraphs>115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Median</vt:lpstr>
      <vt:lpstr>Slide</vt:lpstr>
      <vt:lpstr>Microsoft Excel Chart</vt:lpstr>
      <vt:lpstr>Globodera ellingtonae:  a new Potato cyst nematode Species  Inga A. Zasada AND Wendy Phillips USDA-ARS horticultural Crops Research Laboratory, Corvallis, OR  Russell E. Ingham Oregon State University, Corvallis, OR </vt:lpstr>
      <vt:lpstr>Outline</vt:lpstr>
      <vt:lpstr>Globodera in the United States</vt:lpstr>
      <vt:lpstr>Globodera spp. </vt:lpstr>
      <vt:lpstr>Globodera spp. lifecycle</vt:lpstr>
      <vt:lpstr>Globodera ellingtonae discovery</vt:lpstr>
      <vt:lpstr>PowerPoint Presentation</vt:lpstr>
      <vt:lpstr>PowerPoint Presentation</vt:lpstr>
      <vt:lpstr>Globodera ellingtonae discovery</vt:lpstr>
      <vt:lpstr>Globodera ellingtonae discovery</vt:lpstr>
      <vt:lpstr>What we know - hatching</vt:lpstr>
      <vt:lpstr>What we know – potato hosts</vt:lpstr>
      <vt:lpstr>What we know – host range</vt:lpstr>
      <vt:lpstr>What we know - biology</vt:lpstr>
      <vt:lpstr>What we know - pathogenicity</vt:lpstr>
      <vt:lpstr>PowerPoint Presentation</vt:lpstr>
      <vt:lpstr>Pathogenicity – Desiree 2013</vt:lpstr>
      <vt:lpstr>PowerPoint Presentation</vt:lpstr>
      <vt:lpstr>Pathogenicity – Burbank 2012</vt:lpstr>
      <vt:lpstr>Pathogenicity – Burbank 2013</vt:lpstr>
      <vt:lpstr>Effect of G. pallida on yield of a moderately intolerant potato cultivar</vt:lpstr>
      <vt:lpstr>Conclusions</vt:lpstr>
      <vt:lpstr>Acknowledgements</vt:lpstr>
    </vt:vector>
  </TitlesOfParts>
  <Company>USDA-ARS HCRL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Nematode Data to Enable Decision-Making by Washington Grape Growers  Inga Zasada and Paul Scheiner  USDA-ARS horticultural Crops Research Laboratory, Corvallis, OR  John Wilson  WSU Irrigated Agriculture Research &amp; Education Center, Prosser, WA</dc:title>
  <dc:creator>zasadai</dc:creator>
  <cp:lastModifiedBy>Jill</cp:lastModifiedBy>
  <cp:revision>147</cp:revision>
  <dcterms:created xsi:type="dcterms:W3CDTF">2012-02-27T22:23:21Z</dcterms:created>
  <dcterms:modified xsi:type="dcterms:W3CDTF">2014-03-18T14:50:02Z</dcterms:modified>
</cp:coreProperties>
</file>