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25"/>
  </p:notesMasterIdLst>
  <p:sldIdLst>
    <p:sldId id="263" r:id="rId2"/>
    <p:sldId id="258" r:id="rId3"/>
    <p:sldId id="276" r:id="rId4"/>
    <p:sldId id="259" r:id="rId5"/>
    <p:sldId id="277" r:id="rId6"/>
    <p:sldId id="266" r:id="rId7"/>
    <p:sldId id="278" r:id="rId8"/>
    <p:sldId id="265" r:id="rId9"/>
    <p:sldId id="264" r:id="rId10"/>
    <p:sldId id="261" r:id="rId11"/>
    <p:sldId id="279" r:id="rId12"/>
    <p:sldId id="257" r:id="rId13"/>
    <p:sldId id="256" r:id="rId14"/>
    <p:sldId id="262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9E67"/>
    <a:srgbClr val="D3A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9000" autoAdjust="0"/>
  </p:normalViewPr>
  <p:slideViewPr>
    <p:cSldViewPr>
      <p:cViewPr varScale="1">
        <p:scale>
          <a:sx n="82" d="100"/>
          <a:sy n="82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A3B1B8-32EC-4A0E-BC24-1B98E54654DE}" type="datetimeFigureOut">
              <a:rPr lang="en-US"/>
              <a:pPr>
                <a:defRPr/>
              </a:pPr>
              <a:t>3/18/2014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6CDE3F-4476-403D-96CE-231909B21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47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Applicable for Potatoes in Idaho, Oregon and Washington.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Focus is on economically damaging pests, but also new pests that have the potential to become economically damaging.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The Manual does not include specific pest management recommendations, specific scouting requirements or economic thresholds for each pest.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It is intended to be used in conjunction with the Potato Production Systems book, as well as other resources listed in the book.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88CCB5-B16D-4204-9E14-E83EB093F4EA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811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Proper pest identification and scouting are indispensible to an IPM program.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D4C3AD-1AB2-47FE-B55C-0AD080B7E067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707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IPM utilizes a combination of options instead of relying on one method for managing pests. These options may include, but are not limited to: 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mtClean="0"/>
              <a:t>Scouting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mtClean="0"/>
              <a:t>Pest forecasting models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mtClean="0"/>
              <a:t>Cultural controls (e.g., crop rotation)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mtClean="0"/>
              <a:t>Biological controls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mtClean="0"/>
              <a:t>Pesticides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AB9706-CA67-47BD-806C-1B2D32A009D4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836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No silver bullet: </a:t>
            </a:r>
            <a:r>
              <a:rPr lang="en-US" smtClean="0"/>
              <a:t>over-reliance on one method will cause long-term problems with pesticide resistance, pest resurgence and pest replacement.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Prevention is easier than treatment: </a:t>
            </a:r>
            <a:r>
              <a:rPr lang="en-US" smtClean="0"/>
              <a:t>if we know which pests are likely to be present (by keeping a field history), then it is easier to prevent infestations by researching the biology of the pests and the environmental conditions that encourage pest infestation.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Some pests are OK: </a:t>
            </a:r>
            <a:r>
              <a:rPr lang="en-US" smtClean="0"/>
              <a:t>depending on the pest, potatoes can tolerate a certain level of infestation without significant yield loss. To know this, you must know the biology of the pests. Pesticides should only be used when field scouting shows that a pest infestation exceeds the economic threshold.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Natural enemies are important: </a:t>
            </a:r>
            <a:r>
              <a:rPr lang="en-US" smtClean="0"/>
              <a:t>excessive pesticide use and use of broad-spectrum insecticides will kill natural enemies, creating more work for the pest manager.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Scouting is key: </a:t>
            </a:r>
            <a:r>
              <a:rPr lang="en-US" smtClean="0"/>
              <a:t>regularly scouting fields to determine pest type, number and location of pests within the field will help the pest manager schedule control actions when they are needed.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104CD8-CB67-43A9-AA14-FEA43332BDE6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573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Tools that can be helpful in identifying pests include a shovel, a magnifying glass and a knife.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Be sure to inspect plants that look different from the surrounding plants, as well as areas where there are no plants (skips). Dig up the skips.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It is important to keep a record of pest activity. Important details include: date, location (specific field name or number) and pest. You can do this in the manual (mention and show notes pages).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CD8A76-032D-4460-8B83-07508BBBC38E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280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Major pest: </a:t>
            </a:r>
            <a:r>
              <a:rPr lang="en-US" smtClean="0"/>
              <a:t>a pest that consistently causes economic damage and is the driving force behind management decisions.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Common pest: </a:t>
            </a:r>
            <a:r>
              <a:rPr lang="en-US" smtClean="0"/>
              <a:t>a pest that commonly occurs throughout most potato growing areas in the northwest, but does not reach economically damaging levels every year.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Occasional pest:</a:t>
            </a:r>
            <a:r>
              <a:rPr lang="en-US" smtClean="0"/>
              <a:t> a pest that does not commonly occur, but often causes economic damage when it does occur.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New/potential pest: </a:t>
            </a:r>
            <a:r>
              <a:rPr lang="en-US" smtClean="0"/>
              <a:t>a pest that has not yet become established, or that has surfaced as a concern in the last 5 years, and has the potential to become a major pest.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B47D76-6B5A-4A62-BCFE-2B88C42880C4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068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Potato pest scouting schedule for all the pests in the Manual.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EAFEF7-C408-4DF3-835C-6DAB0E965D8A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048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Field bindweed.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EAA330-AA4D-4934-A81E-CA75536B8BBE}" type="slidenum">
              <a:rPr lang="en-US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381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Bacterial Ring Rot.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590B61-F0C7-4357-95BE-396F209C95EE}" type="slidenum">
              <a:rPr 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11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349B7-5367-406F-91A7-9B791C90CB2A}" type="datetimeFigureOut">
              <a:rPr lang="en-US"/>
              <a:pPr>
                <a:defRPr/>
              </a:pPr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BE7C2-435C-4DEC-90D8-657A114C9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1F612-AAEB-4590-A53B-F4316C3B91F6}" type="datetimeFigureOut">
              <a:rPr lang="en-US"/>
              <a:pPr>
                <a:defRPr/>
              </a:pPr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8071D-4513-4B8A-BE41-744A0F520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83FB6-2C8E-4491-AE5A-76AF55257CC8}" type="datetimeFigureOut">
              <a:rPr lang="en-US"/>
              <a:pPr>
                <a:defRPr/>
              </a:pPr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A089-EE2D-421F-A337-690DE3268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B8919-AE8B-48D7-9A47-9E273DC9AB90}" type="datetimeFigureOut">
              <a:rPr lang="en-US"/>
              <a:pPr>
                <a:defRPr/>
              </a:pPr>
              <a:t>3/18/2014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C4A7C-C04F-4F2B-B8F0-06BE4AC76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DE5B8-6125-4945-A52D-6AF6A2B32C69}" type="datetimeFigureOut">
              <a:rPr lang="en-US"/>
              <a:pPr>
                <a:defRPr/>
              </a:pPr>
              <a:t>3/18/2014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4E8CB-81C6-465C-AB98-64AE6AA0F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27CF0-68AB-4DC4-B352-9EDBEB266E61}" type="datetimeFigureOut">
              <a:rPr lang="en-US"/>
              <a:pPr>
                <a:defRPr/>
              </a:pPr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89591-111D-4C5C-B46B-92E7D070A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8A81E-86E9-41A8-A452-4C1E38BB2659}" type="datetimeFigureOut">
              <a:rPr lang="en-US"/>
              <a:pPr>
                <a:defRPr/>
              </a:pPr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97CFD-CAE7-4FE3-BDF3-680502778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89ACD-9BAB-4B68-8F73-5F05C1463F3E}" type="datetimeFigureOut">
              <a:rPr lang="en-US"/>
              <a:pPr>
                <a:defRPr/>
              </a:pPr>
              <a:t>3/18/2014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90BFD-7D35-4E68-8184-42A949077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5955F-9A34-4D8E-BEBF-BA00B7A7E2C5}" type="datetimeFigureOut">
              <a:rPr lang="en-US"/>
              <a:pPr>
                <a:defRPr/>
              </a:pPr>
              <a:t>3/18/2014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F58B4-53F1-4779-BA05-839E99E73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CDC19-FD3D-4739-86B8-756CE0938829}" type="datetimeFigureOut">
              <a:rPr lang="en-US"/>
              <a:pPr>
                <a:defRPr/>
              </a:pPr>
              <a:t>3/18/2014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0A3C4-0F5B-48DA-8483-5859DF48C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8E808-D748-4EBD-8D47-50D238973567}" type="datetimeFigureOut">
              <a:rPr lang="en-US"/>
              <a:pPr>
                <a:defRPr/>
              </a:pPr>
              <a:t>3/18/2014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AF036-2AE1-402F-926C-E48F1EAE2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6166A-6B36-43B2-A646-3A46E21E951D}" type="datetimeFigureOut">
              <a:rPr lang="en-US"/>
              <a:pPr>
                <a:defRPr/>
              </a:pPr>
              <a:t>3/18/2014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52EEA-6A8A-4D98-99B9-D94151DCA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72D20-6B6B-42C7-8453-23B1A907CC2F}" type="datetimeFigureOut">
              <a:rPr lang="en-US"/>
              <a:pPr>
                <a:defRPr/>
              </a:pPr>
              <a:t>3/18/2014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9E62B-005B-4A03-9BC3-45C0875AC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F9F6BC-B0E6-44AC-B413-880E13A94E9C}" type="datetimeFigureOut">
              <a:rPr lang="en-US"/>
              <a:pPr>
                <a:defRPr/>
              </a:pPr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9A7409-BF40-4E4B-9B58-AD7F98A34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6781800" cy="2133600"/>
          </a:xfrm>
          <a:solidFill>
            <a:schemeClr val="accent3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A" b="1" dirty="0" smtClean="0">
                <a:solidFill>
                  <a:srgbClr val="00B050"/>
                </a:solidFill>
              </a:rPr>
              <a:t>Guía de Campo para la Identificación de Plagas del Cultivo de la Papa</a:t>
            </a:r>
            <a:endParaRPr lang="es-PA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4648200"/>
            <a:ext cx="4191000" cy="1828800"/>
          </a:xfrm>
          <a:solidFill>
            <a:schemeClr val="accent3">
              <a:lumMod val="60000"/>
              <a:lumOff val="40000"/>
            </a:schemeClr>
          </a:solidFill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Lisa Downey </a:t>
            </a:r>
            <a:r>
              <a:rPr lang="en-US" b="1" dirty="0" err="1" smtClean="0">
                <a:solidFill>
                  <a:schemeClr val="tx1"/>
                </a:solidFill>
              </a:rPr>
              <a:t>Blecker</a:t>
            </a:r>
            <a:endParaRPr lang="en-US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Wayne Jones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Ronda </a:t>
            </a:r>
            <a:r>
              <a:rPr lang="en-US" b="1" dirty="0" err="1" smtClean="0">
                <a:solidFill>
                  <a:schemeClr val="tx1"/>
                </a:solidFill>
              </a:rPr>
              <a:t>Hirnyck</a:t>
            </a:r>
            <a:endParaRPr lang="en-US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Juan Alvarez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Reed Findlay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28600"/>
            <a:ext cx="7391400" cy="121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PA" smtClean="0">
                <a:solidFill>
                  <a:srgbClr val="00B050"/>
                </a:solidFill>
              </a:rPr>
              <a:t>Como Usar Este Manual</a:t>
            </a:r>
            <a:endParaRPr lang="es-PA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81200"/>
          </a:xfrm>
        </p:spPr>
        <p:txBody>
          <a:bodyPr/>
          <a:lstStyle/>
          <a:p>
            <a:pPr eaLnBrk="1" hangingPunct="1"/>
            <a:r>
              <a:rPr lang="es-PA" sz="2800" smtClean="0"/>
              <a:t>En cada pagina, hay cuadros de colores diferentes</a:t>
            </a:r>
          </a:p>
          <a:p>
            <a:pPr eaLnBrk="1" hangingPunct="1"/>
            <a:r>
              <a:rPr lang="es-PA" sz="2800" smtClean="0"/>
              <a:t>Cada cuadra tiene un numero y una figura  que corresponde a una </a:t>
            </a:r>
            <a:r>
              <a:rPr lang="es-PA" sz="2800" i="1" smtClean="0"/>
              <a:t>Etapa Desarrollo del Cultivo</a:t>
            </a:r>
            <a:endParaRPr lang="en-US" sz="280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429000"/>
            <a:ext cx="464820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28600"/>
            <a:ext cx="7391400" cy="121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PA" smtClean="0">
                <a:solidFill>
                  <a:srgbClr val="00B050"/>
                </a:solidFill>
              </a:rPr>
              <a:t>Como Usar Este Manual</a:t>
            </a:r>
            <a:endParaRPr lang="es-PA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eaLnBrk="1" hangingPunct="1"/>
            <a:r>
              <a:rPr lang="es-PA" smtClean="0"/>
              <a:t>Por cada plaga, se clasifica el </a:t>
            </a:r>
            <a:r>
              <a:rPr lang="es-PA" i="1" smtClean="0"/>
              <a:t>Tipo de Plaga</a:t>
            </a:r>
            <a:endParaRPr lang="en-US" sz="2000" smtClean="0">
              <a:solidFill>
                <a:srgbClr val="00B050"/>
              </a:solidFill>
            </a:endParaRPr>
          </a:p>
          <a:p>
            <a:pPr lvl="1" eaLnBrk="1" hangingPunct="1"/>
            <a:r>
              <a:rPr lang="es-PA" smtClean="0"/>
              <a:t>Plaga de mayor importancia</a:t>
            </a:r>
            <a:endParaRPr lang="en-US" sz="2000" smtClean="0">
              <a:solidFill>
                <a:srgbClr val="00B050"/>
              </a:solidFill>
            </a:endParaRPr>
          </a:p>
          <a:p>
            <a:pPr lvl="1" eaLnBrk="1" hangingPunct="1"/>
            <a:endParaRPr lang="es-ES" sz="2000" smtClean="0">
              <a:solidFill>
                <a:srgbClr val="00B050"/>
              </a:solidFill>
            </a:endParaRPr>
          </a:p>
          <a:p>
            <a:pPr lvl="1" eaLnBrk="1" hangingPunct="1"/>
            <a:r>
              <a:rPr lang="es-PA" smtClean="0"/>
              <a:t>Plaga común</a:t>
            </a:r>
            <a:endParaRPr lang="en-US" sz="2000" smtClean="0">
              <a:solidFill>
                <a:srgbClr val="00B050"/>
              </a:solidFill>
            </a:endParaRPr>
          </a:p>
          <a:p>
            <a:pPr lvl="1" eaLnBrk="1" hangingPunct="1"/>
            <a:endParaRPr lang="es-ES" sz="2000" smtClean="0">
              <a:solidFill>
                <a:srgbClr val="00B050"/>
              </a:solidFill>
            </a:endParaRPr>
          </a:p>
          <a:p>
            <a:pPr lvl="1" eaLnBrk="1" hangingPunct="1"/>
            <a:r>
              <a:rPr lang="es-PA" smtClean="0"/>
              <a:t>Plaga ocasional</a:t>
            </a:r>
            <a:endParaRPr lang="en-US" sz="2000" smtClean="0">
              <a:solidFill>
                <a:srgbClr val="00B050"/>
              </a:solidFill>
            </a:endParaRPr>
          </a:p>
          <a:p>
            <a:pPr lvl="1" eaLnBrk="1" hangingPunct="1"/>
            <a:endParaRPr lang="es-ES" sz="2000" smtClean="0">
              <a:solidFill>
                <a:srgbClr val="00B050"/>
              </a:solidFill>
            </a:endParaRPr>
          </a:p>
          <a:p>
            <a:pPr lvl="1" eaLnBrk="1" hangingPunct="1"/>
            <a:r>
              <a:rPr lang="es-PA" smtClean="0"/>
              <a:t>Plaga nueva/potencial</a:t>
            </a:r>
            <a:endParaRPr lang="es-ES" sz="2000" smtClean="0">
              <a:solidFill>
                <a:srgbClr val="00B050"/>
              </a:solidFill>
            </a:endParaRPr>
          </a:p>
          <a:p>
            <a:pPr lvl="1" eaLnBrk="1" hangingPunct="1"/>
            <a:endParaRPr lang="es-ES" sz="2400" smtClean="0"/>
          </a:p>
          <a:p>
            <a:pPr lvl="1" eaLnBrk="1" hangingPunct="1"/>
            <a:endParaRPr lang="es-PA" sz="6800" smtClean="0"/>
          </a:p>
        </p:txBody>
      </p:sp>
      <p:pic>
        <p:nvPicPr>
          <p:cNvPr id="12293" name="Picture 4" descr="AJGPA on nightshade -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0" y="34290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/>
      <p:bldP spid="7" grpId="2" build="p"/>
      <p:bldP spid="7" grpId="3" build="p"/>
      <p:bldP spid="7" grpId="4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17475"/>
            <a:ext cx="8143875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8225" y="514350"/>
            <a:ext cx="711517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685800" y="609600"/>
            <a:ext cx="3276600" cy="1066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" y="3581400"/>
            <a:ext cx="1066800" cy="990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/>
          <a:srcRect l="471" t="648" b="648"/>
          <a:stretch>
            <a:fillRect/>
          </a:stretch>
        </p:blipFill>
        <p:spPr bwMode="auto">
          <a:xfrm>
            <a:off x="1066800" y="533400"/>
            <a:ext cx="7043738" cy="5791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685800" y="609600"/>
            <a:ext cx="3581400" cy="1676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5800" y="3581400"/>
            <a:ext cx="1066800" cy="990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/>
          <p:cNvPicPr>
            <a:picLocks noChangeAspect="1" noChangeArrowheads="1"/>
          </p:cNvPicPr>
          <p:nvPr/>
        </p:nvPicPr>
        <p:blipFill>
          <a:blip r:embed="rId2"/>
          <a:srcRect t="407"/>
          <a:stretch>
            <a:fillRect/>
          </a:stretch>
        </p:blipFill>
        <p:spPr bwMode="auto">
          <a:xfrm>
            <a:off x="1052513" y="533400"/>
            <a:ext cx="7038975" cy="58150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762000" y="381000"/>
            <a:ext cx="3276600" cy="1600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19200" y="1905000"/>
            <a:ext cx="762000" cy="762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2000" y="3505200"/>
            <a:ext cx="838200" cy="2209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48200" y="4572000"/>
            <a:ext cx="3276600" cy="1600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2038" y="523875"/>
            <a:ext cx="7019925" cy="5810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2038" y="523875"/>
            <a:ext cx="7019925" cy="5810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2038" y="528638"/>
            <a:ext cx="7019925" cy="58007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528638"/>
            <a:ext cx="7010400" cy="58007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685800" y="457200"/>
            <a:ext cx="3276600" cy="1066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62000" y="3505200"/>
            <a:ext cx="838200" cy="2590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28600"/>
            <a:ext cx="7391400" cy="1219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PA" smtClean="0">
                <a:solidFill>
                  <a:srgbClr val="00B050"/>
                </a:solidFill>
              </a:rPr>
              <a:t>Introducción</a:t>
            </a:r>
            <a:endParaRPr lang="es-PA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874838"/>
            <a:ext cx="7620000" cy="338296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s-PA" smtClean="0"/>
              <a:t>Manual presenta un plan de monitoreo para el cultivo de la papa</a:t>
            </a:r>
            <a:endParaRPr lang="en-US" smtClean="0">
              <a:solidFill>
                <a:srgbClr val="00B050"/>
              </a:solidFill>
            </a:endParaRPr>
          </a:p>
          <a:p>
            <a:pPr eaLnBrk="1" hangingPunct="1"/>
            <a:r>
              <a:rPr lang="es-PA" smtClean="0"/>
              <a:t>Enfoque en plagas que causan daño económico y plagas nuevas</a:t>
            </a:r>
            <a:endParaRPr lang="en-US" smtClean="0">
              <a:solidFill>
                <a:srgbClr val="00B050"/>
              </a:solidFill>
            </a:endParaRPr>
          </a:p>
          <a:p>
            <a:pPr eaLnBrk="1" hangingPunct="1"/>
            <a:r>
              <a:rPr lang="es-PA" smtClean="0"/>
              <a:t>No incluye información  especifica                 sobre como manejar las plagas</a:t>
            </a:r>
            <a:endParaRPr lang="en-US" smtClean="0">
              <a:solidFill>
                <a:srgbClr val="00B050"/>
              </a:solidFill>
            </a:endParaRP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3077" name="Picture 6" descr="AJM euphorbiae on potatoes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114800"/>
            <a:ext cx="289560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523875"/>
            <a:ext cx="7000875" cy="5810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914400" y="685800"/>
            <a:ext cx="1752600" cy="914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62000" y="4648200"/>
            <a:ext cx="838200" cy="1600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43000" y="1524000"/>
            <a:ext cx="1447800" cy="1371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28600"/>
            <a:ext cx="7391400" cy="121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6934200" cy="118903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PA" dirty="0" smtClean="0">
                <a:solidFill>
                  <a:srgbClr val="00B050"/>
                </a:solidFill>
              </a:rPr>
              <a:t>Practica: Utilizando una Guía identifique esta plaga</a:t>
            </a:r>
            <a:r>
              <a:rPr lang="es-PA" sz="4000" dirty="0" smtClean="0">
                <a:solidFill>
                  <a:srgbClr val="00B050"/>
                </a:solidFill>
              </a:rPr>
              <a:t>. </a:t>
            </a:r>
            <a:endParaRPr lang="es-PA" dirty="0"/>
          </a:p>
        </p:txBody>
      </p:sp>
      <p:pic>
        <p:nvPicPr>
          <p:cNvPr id="22532" name="Picture 6" descr="FB1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75" y="2286000"/>
            <a:ext cx="41719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FB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286000"/>
            <a:ext cx="42402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28600"/>
            <a:ext cx="7391400" cy="121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342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PA" dirty="0" smtClean="0">
                <a:solidFill>
                  <a:srgbClr val="00B050"/>
                </a:solidFill>
              </a:rPr>
              <a:t>Practica: </a:t>
            </a:r>
            <a:r>
              <a:rPr lang="es-PA" sz="4000" dirty="0" smtClean="0">
                <a:solidFill>
                  <a:srgbClr val="00B050"/>
                </a:solidFill>
              </a:rPr>
              <a:t>Utilizando una Guía identifique esta plaga</a:t>
            </a:r>
            <a:endParaRPr lang="es-PA" dirty="0">
              <a:solidFill>
                <a:srgbClr val="00B050"/>
              </a:solidFill>
            </a:endParaRPr>
          </a:p>
        </p:txBody>
      </p:sp>
      <p:pic>
        <p:nvPicPr>
          <p:cNvPr id="23556" name="Picture 7" descr="Ringrotb1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057400"/>
            <a:ext cx="12192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 descr="Ringrotb5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962400"/>
            <a:ext cx="30892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 descr="BRR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20574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28600"/>
            <a:ext cx="7391400" cy="121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79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34200" cy="1143000"/>
          </a:xfrm>
        </p:spPr>
        <p:txBody>
          <a:bodyPr/>
          <a:lstStyle/>
          <a:p>
            <a:pPr algn="l" eaLnBrk="1" hangingPunct="1"/>
            <a:r>
              <a:rPr lang="es-PA" smtClean="0">
                <a:solidFill>
                  <a:srgbClr val="00B050"/>
                </a:solidFill>
              </a:rPr>
              <a:t>Preguntas?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28600"/>
            <a:ext cx="7391400" cy="1219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PA" smtClean="0">
                <a:solidFill>
                  <a:srgbClr val="00B050"/>
                </a:solidFill>
              </a:rPr>
              <a:t>Introducción</a:t>
            </a:r>
            <a:endParaRPr lang="es-PA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874838"/>
            <a:ext cx="8153400" cy="307816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s-PA" smtClean="0"/>
              <a:t>El público al que se dirige son los trabajadores del campo</a:t>
            </a:r>
            <a:endParaRPr lang="en-US" smtClean="0">
              <a:solidFill>
                <a:srgbClr val="00B050"/>
              </a:solidFill>
            </a:endParaRPr>
          </a:p>
          <a:p>
            <a:pPr eaLnBrk="1" hangingPunct="1"/>
            <a:r>
              <a:rPr lang="es-PA" smtClean="0"/>
              <a:t>Es una ayuda para identificar plagas que ocurren durante cada etapa de desarrollo del cultivo</a:t>
            </a:r>
            <a:endParaRPr lang="en-US" smtClean="0">
              <a:solidFill>
                <a:srgbClr val="00B050"/>
              </a:solidFill>
            </a:endParaRPr>
          </a:p>
          <a:p>
            <a:pPr eaLnBrk="1" hangingPunct="1"/>
            <a:r>
              <a:rPr lang="es-PA" smtClean="0"/>
              <a:t>Informa cómo hacer el monitoreo</a:t>
            </a:r>
            <a:endParaRPr lang="en-US" smtClean="0">
              <a:solidFill>
                <a:srgbClr val="00B050"/>
              </a:solidFill>
            </a:endParaRP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4101" name="Picture 4" descr="I-LP-POPE-CD.015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4114800"/>
            <a:ext cx="27051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28600"/>
            <a:ext cx="7391400" cy="121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342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PA" dirty="0" smtClean="0">
                <a:solidFill>
                  <a:srgbClr val="00B050"/>
                </a:solidFill>
              </a:rPr>
              <a:t>El Manejo Integrado de Plagas</a:t>
            </a:r>
            <a:endParaRPr lang="es-PA" dirty="0">
              <a:solidFill>
                <a:srgbClr val="00B050"/>
              </a:solidFill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1676400"/>
            <a:ext cx="8153400" cy="43434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50838" indent="-350838" defTabSz="350838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A" sz="2800" dirty="0">
                <a:latin typeface="+mn-lt"/>
                <a:cs typeface="+mn-cs"/>
              </a:rPr>
              <a:t>Sistema completa para controlar plagas</a:t>
            </a:r>
          </a:p>
          <a:p>
            <a:pPr marL="350838" indent="-350838" defTabSz="350838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A" sz="2800" dirty="0">
                <a:latin typeface="+mn-lt"/>
                <a:cs typeface="+mn-cs"/>
              </a:rPr>
              <a:t>Utiliza una combinación de opciones en lugar de enfocarse en una sola estrategia</a:t>
            </a:r>
            <a:endParaRPr lang="en-US" sz="3200" dirty="0">
              <a:solidFill>
                <a:srgbClr val="00B05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A" sz="2800" dirty="0">
                <a:latin typeface="+mn-lt"/>
                <a:cs typeface="+mn-cs"/>
              </a:rPr>
              <a:t>El propósito es maximizar el beneficio económico de la producción y a la vez minimizar riesgos a los seres humanos y al medio ambiente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A" sz="2800" dirty="0">
                <a:latin typeface="+mn-lt"/>
                <a:cs typeface="+mn-cs"/>
              </a:rPr>
              <a:t>Depende de programas de monitoreo, identificación y pronostico</a:t>
            </a:r>
            <a:endParaRPr lang="en-US" sz="20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B05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pic>
        <p:nvPicPr>
          <p:cNvPr id="5125" name="Picture 4" descr="Lettuce, prickly- spines on lea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4775" y="4953000"/>
            <a:ext cx="26130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28600"/>
            <a:ext cx="7543800" cy="121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PA" dirty="0" smtClean="0">
                <a:solidFill>
                  <a:srgbClr val="00B050"/>
                </a:solidFill>
              </a:rPr>
              <a:t>Los Principios Básicos del Manejo Integrado de Plagas</a:t>
            </a:r>
            <a:endParaRPr lang="es-PA" dirty="0">
              <a:solidFill>
                <a:srgbClr val="00B05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57600"/>
          </a:xfrm>
        </p:spPr>
        <p:txBody>
          <a:bodyPr/>
          <a:lstStyle/>
          <a:p>
            <a:pPr eaLnBrk="1" hangingPunct="1"/>
            <a:r>
              <a:rPr lang="es-PA" smtClean="0"/>
              <a:t>No hay una solución para todo</a:t>
            </a:r>
            <a:endParaRPr lang="en-US" smtClean="0">
              <a:solidFill>
                <a:srgbClr val="00B050"/>
              </a:solidFill>
            </a:endParaRPr>
          </a:p>
          <a:p>
            <a:pPr eaLnBrk="1" hangingPunct="1"/>
            <a:r>
              <a:rPr lang="es-PA" smtClean="0"/>
              <a:t>Prevenir es mejor que curar</a:t>
            </a:r>
            <a:endParaRPr lang="en-US" smtClean="0">
              <a:solidFill>
                <a:srgbClr val="00B050"/>
              </a:solidFill>
            </a:endParaRPr>
          </a:p>
          <a:p>
            <a:pPr eaLnBrk="1" hangingPunct="1"/>
            <a:r>
              <a:rPr lang="es-PA" smtClean="0"/>
              <a:t>La presencia de algunos insectos no necesariamente implica problemas</a:t>
            </a:r>
            <a:endParaRPr lang="en-US" sz="2400" smtClean="0">
              <a:solidFill>
                <a:srgbClr val="00B050"/>
              </a:solidFill>
            </a:endParaRPr>
          </a:p>
          <a:p>
            <a:pPr eaLnBrk="1" hangingPunct="1"/>
            <a:r>
              <a:rPr lang="es-PA" smtClean="0"/>
              <a:t>Los enemigos naturales son importantes</a:t>
            </a:r>
            <a:endParaRPr lang="en-US" smtClean="0">
              <a:solidFill>
                <a:srgbClr val="00B050"/>
              </a:solidFill>
            </a:endParaRPr>
          </a:p>
          <a:p>
            <a:pPr eaLnBrk="1" hangingPunct="1"/>
            <a:r>
              <a:rPr lang="es-PA" smtClean="0"/>
              <a:t>El monitoreo es la clave</a:t>
            </a:r>
            <a:endParaRPr lang="en-US" smtClean="0">
              <a:solidFill>
                <a:srgbClr val="00B050"/>
              </a:solidFill>
            </a:endParaRPr>
          </a:p>
          <a:p>
            <a:pPr eaLnBrk="1" hangingPunct="1"/>
            <a:endParaRPr lang="en-US" sz="2400" smtClean="0">
              <a:solidFill>
                <a:srgbClr val="00B050"/>
              </a:solidFill>
            </a:endParaRPr>
          </a:p>
          <a:p>
            <a:pPr eaLnBrk="1" hangingPunct="1"/>
            <a:endParaRPr lang="en-US" sz="2400" smtClean="0">
              <a:solidFill>
                <a:srgbClr val="00B050"/>
              </a:solidFill>
            </a:endParaRPr>
          </a:p>
          <a:p>
            <a:pPr eaLnBrk="1" hangingPunct="1"/>
            <a:endParaRPr lang="en-US" smtClean="0">
              <a:solidFill>
                <a:srgbClr val="00B050"/>
              </a:solidFill>
            </a:endParaRPr>
          </a:p>
          <a:p>
            <a:pPr eaLnBrk="1" hangingPunct="1"/>
            <a:endParaRPr lang="en-US" smtClean="0"/>
          </a:p>
        </p:txBody>
      </p:sp>
      <p:pic>
        <p:nvPicPr>
          <p:cNvPr id="6149" name="Picture 6" descr="Sowthistle, annual- inflorescenc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419600"/>
            <a:ext cx="3200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28600"/>
            <a:ext cx="7391400" cy="121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PA" smtClean="0">
                <a:solidFill>
                  <a:srgbClr val="00B050"/>
                </a:solidFill>
              </a:rPr>
              <a:t>El Monitoreo</a:t>
            </a:r>
            <a:endParaRPr lang="es-PA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2667000"/>
          </a:xfrm>
        </p:spPr>
        <p:txBody>
          <a:bodyPr/>
          <a:lstStyle/>
          <a:p>
            <a:pPr eaLnBrk="1" hangingPunct="1"/>
            <a:r>
              <a:rPr lang="es-PA" sz="2800" smtClean="0"/>
              <a:t>Se debe efectuar el monitoreo en todo el campo</a:t>
            </a:r>
            <a:endParaRPr lang="en-US" sz="1800" smtClean="0">
              <a:solidFill>
                <a:srgbClr val="00B050"/>
              </a:solidFill>
            </a:endParaRPr>
          </a:p>
          <a:p>
            <a:pPr eaLnBrk="1" hangingPunct="1"/>
            <a:r>
              <a:rPr lang="es-PA" sz="2800" smtClean="0"/>
              <a:t>Ingrese el campo por un borde y camine en una configuración especifica hasta llegar al otro extremo</a:t>
            </a:r>
            <a:endParaRPr lang="en-US" sz="2800" smtClean="0">
              <a:solidFill>
                <a:srgbClr val="00B050"/>
              </a:solidFill>
            </a:endParaRPr>
          </a:p>
          <a:p>
            <a:pPr eaLnBrk="1" hangingPunct="1"/>
            <a:endParaRPr lang="en-US" sz="2000" smtClean="0">
              <a:solidFill>
                <a:srgbClr val="00B050"/>
              </a:solidFill>
            </a:endParaRPr>
          </a:p>
          <a:p>
            <a:pPr eaLnBrk="1" hangingPunct="1"/>
            <a:endParaRPr lang="en-US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4191000"/>
            <a:ext cx="24669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164013"/>
            <a:ext cx="2590800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7613" y="4267200"/>
            <a:ext cx="2541587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28600"/>
            <a:ext cx="7391400" cy="121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PA" smtClean="0">
                <a:solidFill>
                  <a:srgbClr val="00B050"/>
                </a:solidFill>
              </a:rPr>
              <a:t>El Monitoreo</a:t>
            </a:r>
            <a:endParaRPr lang="es-PA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2667000"/>
          </a:xfrm>
        </p:spPr>
        <p:txBody>
          <a:bodyPr/>
          <a:lstStyle/>
          <a:p>
            <a:pPr eaLnBrk="1" hangingPunct="1"/>
            <a:r>
              <a:rPr lang="es-PA" smtClean="0"/>
              <a:t>Inspeccione un mínimo de 20 plantas por cada 10 – 20 acres</a:t>
            </a:r>
            <a:endParaRPr lang="en-US" sz="2000" smtClean="0">
              <a:solidFill>
                <a:srgbClr val="00B050"/>
              </a:solidFill>
            </a:endParaRPr>
          </a:p>
          <a:p>
            <a:pPr eaLnBrk="1" hangingPunct="1"/>
            <a:r>
              <a:rPr lang="es-PA" smtClean="0"/>
              <a:t>Inspeccione las hojas, los tallos las raíces y las papas</a:t>
            </a:r>
            <a:endParaRPr lang="en-US" sz="2000" smtClean="0">
              <a:solidFill>
                <a:srgbClr val="00B050"/>
              </a:solidFill>
            </a:endParaRPr>
          </a:p>
          <a:p>
            <a:pPr eaLnBrk="1" hangingPunct="1"/>
            <a:endParaRPr lang="en-US" sz="1800" smtClean="0">
              <a:solidFill>
                <a:srgbClr val="00B050"/>
              </a:solidFill>
            </a:endParaRPr>
          </a:p>
          <a:p>
            <a:pPr eaLnBrk="1" hangingPunct="1"/>
            <a:endParaRPr lang="en-US" sz="2000" smtClean="0">
              <a:solidFill>
                <a:srgbClr val="00B050"/>
              </a:solidFill>
            </a:endParaRPr>
          </a:p>
          <a:p>
            <a:pPr eaLnBrk="1" hangingPunct="1"/>
            <a:endParaRPr lang="en-US" smtClean="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572000"/>
            <a:ext cx="20923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572000"/>
            <a:ext cx="21986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97613" y="4572000"/>
            <a:ext cx="2233612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28600"/>
            <a:ext cx="7391400" cy="121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PA" smtClean="0">
                <a:solidFill>
                  <a:srgbClr val="00B050"/>
                </a:solidFill>
              </a:rPr>
              <a:t>El Monitoreo</a:t>
            </a:r>
            <a:endParaRPr lang="es-PA" smtClean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1524000"/>
          </a:xfrm>
        </p:spPr>
        <p:txBody>
          <a:bodyPr/>
          <a:lstStyle/>
          <a:p>
            <a:pPr eaLnBrk="1" hangingPunct="1"/>
            <a:r>
              <a:rPr lang="es-PA" smtClean="0"/>
              <a:t>En monitoreos secuenciales, hay que ingresar al bloque por diferentes extremos.</a:t>
            </a:r>
            <a:r>
              <a:rPr lang="en-US" sz="2000" smtClean="0">
                <a:solidFill>
                  <a:srgbClr val="00B050"/>
                </a:solidFill>
              </a:rPr>
              <a:t> </a:t>
            </a:r>
            <a:endParaRPr lang="es-PA" smtClean="0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4763"/>
            <a:ext cx="1579563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3038" y="3805238"/>
            <a:ext cx="1630362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7888" y="3810000"/>
            <a:ext cx="1560512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3814763"/>
            <a:ext cx="1550988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28600"/>
            <a:ext cx="7391400" cy="121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PA" smtClean="0">
                <a:solidFill>
                  <a:srgbClr val="00B050"/>
                </a:solidFill>
              </a:rPr>
              <a:t>Como Usar Este Manual</a:t>
            </a:r>
            <a:endParaRPr lang="es-PA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/>
          <a:lstStyle/>
          <a:p>
            <a:pPr eaLnBrk="1" hangingPunct="1"/>
            <a:r>
              <a:rPr lang="es-PA" sz="2800" smtClean="0"/>
              <a:t>Está organizado por clase de plaga</a:t>
            </a:r>
            <a:endParaRPr lang="en-US" sz="1800" smtClean="0">
              <a:solidFill>
                <a:srgbClr val="00B050"/>
              </a:solidFill>
            </a:endParaRPr>
          </a:p>
          <a:p>
            <a:pPr lvl="1" eaLnBrk="1" hangingPunct="1"/>
            <a:r>
              <a:rPr lang="es-PA" sz="2000" smtClean="0"/>
              <a:t>Enfermedades</a:t>
            </a:r>
            <a:endParaRPr lang="en-US" sz="1800" smtClean="0">
              <a:solidFill>
                <a:srgbClr val="00B050"/>
              </a:solidFill>
            </a:endParaRPr>
          </a:p>
          <a:p>
            <a:pPr lvl="1" eaLnBrk="1" hangingPunct="1"/>
            <a:r>
              <a:rPr lang="es-PA" sz="2000" smtClean="0"/>
              <a:t>Nematodos</a:t>
            </a:r>
            <a:endParaRPr lang="en-US" sz="1800" smtClean="0">
              <a:solidFill>
                <a:srgbClr val="00B050"/>
              </a:solidFill>
            </a:endParaRPr>
          </a:p>
          <a:p>
            <a:pPr lvl="1" eaLnBrk="1" hangingPunct="1"/>
            <a:r>
              <a:rPr lang="es-PA" sz="2000" smtClean="0"/>
              <a:t>Insectos</a:t>
            </a:r>
            <a:endParaRPr lang="en-US" sz="1800" smtClean="0">
              <a:solidFill>
                <a:srgbClr val="00B050"/>
              </a:solidFill>
            </a:endParaRPr>
          </a:p>
          <a:p>
            <a:pPr lvl="1" eaLnBrk="1" hangingPunct="1"/>
            <a:r>
              <a:rPr lang="es-PA" sz="2000" smtClean="0"/>
              <a:t>Malezas</a:t>
            </a:r>
            <a:r>
              <a:rPr lang="en-US" sz="1600" smtClean="0">
                <a:solidFill>
                  <a:srgbClr val="00B050"/>
                </a:solidFill>
              </a:rPr>
              <a:t>.</a:t>
            </a:r>
            <a:endParaRPr lang="en-US" sz="1800" smtClean="0">
              <a:solidFill>
                <a:srgbClr val="00B050"/>
              </a:solidFill>
            </a:endParaRPr>
          </a:p>
          <a:p>
            <a:pPr eaLnBrk="1" hangingPunct="1"/>
            <a:r>
              <a:rPr lang="es-PA" sz="2800" smtClean="0"/>
              <a:t>Dentro de cada clase, se ordena cada plaga de acuerdo a la </a:t>
            </a:r>
            <a:r>
              <a:rPr lang="es-PA" sz="2800" i="1" smtClean="0"/>
              <a:t>Etapa de Desarrollo del Cultivo</a:t>
            </a:r>
            <a:r>
              <a:rPr lang="en-US" sz="2800" smtClean="0"/>
              <a:t>. </a:t>
            </a:r>
            <a:endParaRPr lang="en-US" sz="1800" smtClean="0">
              <a:solidFill>
                <a:srgbClr val="00B050"/>
              </a:solidFill>
            </a:endParaRPr>
          </a:p>
          <a:p>
            <a:pPr eaLnBrk="1" hangingPunct="1"/>
            <a:endParaRPr lang="en-US" smtClean="0"/>
          </a:p>
        </p:txBody>
      </p:sp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095500"/>
            <a:ext cx="28194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1878</TotalTime>
  <Words>887</Words>
  <Application>Microsoft Office PowerPoint</Application>
  <PresentationFormat>On-screen Show (4:3)</PresentationFormat>
  <Paragraphs>109</Paragraphs>
  <Slides>23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Guía de Campo para la Identificación de Plagas del Cultivo de la Papa</vt:lpstr>
      <vt:lpstr>Introducción</vt:lpstr>
      <vt:lpstr>Introducción</vt:lpstr>
      <vt:lpstr>El Manejo Integrado de Plagas</vt:lpstr>
      <vt:lpstr>Los Principios Básicos del Manejo Integrado de Plagas</vt:lpstr>
      <vt:lpstr>El Monitoreo</vt:lpstr>
      <vt:lpstr>El Monitoreo</vt:lpstr>
      <vt:lpstr>El Monitoreo</vt:lpstr>
      <vt:lpstr>Como Usar Este Manual</vt:lpstr>
      <vt:lpstr>Como Usar Este Manual</vt:lpstr>
      <vt:lpstr>Como Usar Este Manual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Practica: Utilizando una Guía identifique esta plaga. </vt:lpstr>
      <vt:lpstr>Practica: Utilizando una Guía identifique esta plaga</vt:lpstr>
      <vt:lpstr>Preguntas?</vt:lpstr>
    </vt:vector>
  </TitlesOfParts>
  <Company>University of Idaho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Downey Blecker</dc:creator>
  <cp:lastModifiedBy>Jill</cp:lastModifiedBy>
  <cp:revision>101</cp:revision>
  <dcterms:created xsi:type="dcterms:W3CDTF">2008-12-31T18:26:50Z</dcterms:created>
  <dcterms:modified xsi:type="dcterms:W3CDTF">2014-03-18T18:26:13Z</dcterms:modified>
</cp:coreProperties>
</file>