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4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7" r:id="rId11"/>
    <p:sldId id="269" r:id="rId12"/>
    <p:sldId id="274" r:id="rId13"/>
    <p:sldId id="275" r:id="rId14"/>
    <p:sldId id="270" r:id="rId15"/>
    <p:sldId id="277" r:id="rId16"/>
    <p:sldId id="271" r:id="rId17"/>
    <p:sldId id="276" r:id="rId18"/>
    <p:sldId id="279" r:id="rId19"/>
    <p:sldId id="280" r:id="rId20"/>
    <p:sldId id="281" r:id="rId21"/>
    <p:sldId id="282" r:id="rId22"/>
    <p:sldId id="283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hristine" initials="C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2" autoAdjust="0"/>
    <p:restoredTop sz="94660"/>
  </p:normalViewPr>
  <p:slideViewPr>
    <p:cSldViewPr snapToGrid="0">
      <p:cViewPr varScale="1">
        <p:scale>
          <a:sx n="92" d="100"/>
          <a:sy n="92" d="100"/>
        </p:scale>
        <p:origin x="92" y="5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A5986D-99A7-4E64-906D-6CA935122048}" type="datetimeFigureOut">
              <a:rPr lang="en-US" smtClean="0"/>
              <a:pPr/>
              <a:t>7/6/2015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C19C02-F23E-4EC5-BD6D-16FE204469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4079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C19C02-F23E-4EC5-BD6D-16FE20446957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152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RAY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10365-3EA3-473B-B390-3226327C59FD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41656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RAY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10365-3EA3-473B-B390-3226327C59FD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60575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7/6/2015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7/6/2015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7/6/2015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7/6/2015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7/6/2015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7/6/2015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7/6/2015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7/6/2015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Collaborative initiatives to address STEM careers in manufacturing in North Central Idaho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Mrs. Christine Frei, CEDA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Dr. Raymond Dixon, University of Idaho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304396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85214" y="4876800"/>
            <a:ext cx="1562986" cy="125497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WDC</a:t>
            </a:r>
          </a:p>
          <a:p>
            <a:pPr algn="ctr"/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7869201" y="3477177"/>
            <a:ext cx="1981200" cy="125686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Metal Cluster</a:t>
            </a:r>
          </a:p>
        </p:txBody>
      </p:sp>
      <p:sp>
        <p:nvSpPr>
          <p:cNvPr id="6" name="Oval 5"/>
          <p:cNvSpPr/>
          <p:nvPr/>
        </p:nvSpPr>
        <p:spPr>
          <a:xfrm>
            <a:off x="7869201" y="1498304"/>
            <a:ext cx="2095500" cy="1422548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Strategy for Cluster Development</a:t>
            </a:r>
          </a:p>
        </p:txBody>
      </p:sp>
      <p:sp>
        <p:nvSpPr>
          <p:cNvPr id="7" name="Rectangle 6"/>
          <p:cNvSpPr/>
          <p:nvPr/>
        </p:nvSpPr>
        <p:spPr>
          <a:xfrm>
            <a:off x="3099391" y="2574075"/>
            <a:ext cx="990600" cy="571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CEDA</a:t>
            </a:r>
          </a:p>
        </p:txBody>
      </p:sp>
      <p:sp>
        <p:nvSpPr>
          <p:cNvPr id="8" name="Rectangle 7"/>
          <p:cNvSpPr/>
          <p:nvPr/>
        </p:nvSpPr>
        <p:spPr>
          <a:xfrm>
            <a:off x="4754526" y="3727376"/>
            <a:ext cx="914400" cy="571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DOL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3670891" y="3225652"/>
            <a:ext cx="0" cy="157494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4089992" y="4191000"/>
            <a:ext cx="558208" cy="6096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5791200" y="4062910"/>
            <a:ext cx="19812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3997631" y="3327880"/>
            <a:ext cx="533400" cy="43194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/>
        </p:nvSpPr>
        <p:spPr>
          <a:xfrm>
            <a:off x="3122429" y="1013525"/>
            <a:ext cx="1015409" cy="6605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UI</a:t>
            </a:r>
          </a:p>
        </p:txBody>
      </p:sp>
      <p:cxnSp>
        <p:nvCxnSpPr>
          <p:cNvPr id="45" name="Straight Arrow Connector 44"/>
          <p:cNvCxnSpPr/>
          <p:nvPr/>
        </p:nvCxnSpPr>
        <p:spPr>
          <a:xfrm flipV="1">
            <a:off x="4114800" y="2438400"/>
            <a:ext cx="3657600" cy="421426"/>
          </a:xfrm>
          <a:prstGeom prst="straightConnector1">
            <a:avLst/>
          </a:prstGeom>
          <a:ln w="38100"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>
            <a:off x="4191000" y="1343800"/>
            <a:ext cx="3581400" cy="815053"/>
          </a:xfrm>
          <a:prstGeom prst="straightConnector1">
            <a:avLst/>
          </a:prstGeom>
          <a:ln w="38100"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/>
          <p:nvPr/>
        </p:nvCxnSpPr>
        <p:spPr>
          <a:xfrm>
            <a:off x="8859801" y="2971800"/>
            <a:ext cx="0" cy="469826"/>
          </a:xfrm>
          <a:prstGeom prst="straightConnector1">
            <a:avLst/>
          </a:prstGeom>
          <a:ln w="38100"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7242465" y="1136636"/>
            <a:ext cx="31900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Rural Business Opportunity Grants Program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115916" y="3686498"/>
            <a:ext cx="6658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NAICS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648200" y="4988774"/>
            <a:ext cx="1898073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LCSC, Walla Walla CS</a:t>
            </a:r>
          </a:p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CEDA</a:t>
            </a:r>
          </a:p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K-12</a:t>
            </a:r>
          </a:p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Manufacturers</a:t>
            </a:r>
          </a:p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Community Groups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Up-Down Arrow 10"/>
          <p:cNvSpPr/>
          <p:nvPr/>
        </p:nvSpPr>
        <p:spPr>
          <a:xfrm>
            <a:off x="3419898" y="1744263"/>
            <a:ext cx="349585" cy="743725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42429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1"/>
            <a:ext cx="10018713" cy="1298864"/>
          </a:xfrm>
        </p:spPr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Goals of Strategy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59608" y="1676400"/>
            <a:ext cx="7498080" cy="4572000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Identify the regional resources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 expansion.</a:t>
            </a: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Determine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 to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create and sustain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regional resource “delivery system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”.</a:t>
            </a: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Identifying the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five most critical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occupations, devise strategy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develop training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programs.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7972120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1859973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What is DACUM?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637731" y="2838734"/>
            <a:ext cx="9376012" cy="252483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process that uses expert workers in industry to identify occupational and job competencies. The profile generated is generally used to inform the development of training (curriculum) to meet industry needs.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2020275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DACUM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891145" y="2438399"/>
            <a:ext cx="9611879" cy="312420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Used for:</a:t>
            </a:r>
          </a:p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Job analysis</a:t>
            </a:r>
          </a:p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Occupation analysis</a:t>
            </a:r>
          </a:p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Functional analysis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2691384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1"/>
            <a:ext cx="10018713" cy="1278082"/>
          </a:xfrm>
        </p:spPr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Critical Occupations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51902" y="2114550"/>
            <a:ext cx="8860878" cy="4140777"/>
          </a:xfrm>
        </p:spPr>
        <p:txBody>
          <a:bodyPr>
            <a:normAutofit fontScale="77500" lnSpcReduction="20000"/>
          </a:bodyPr>
          <a:lstStyle/>
          <a:p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DACUM 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process was used to identify top five Jobs </a:t>
            </a:r>
            <a:endParaRPr lang="en-US" sz="29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 Operations/HR managers participated</a:t>
            </a:r>
          </a:p>
          <a:p>
            <a:pPr marL="864108" lvl="3" fontAlgn="t">
              <a:lnSpc>
                <a:spcPct val="115000"/>
              </a:lnSpc>
              <a:spcBef>
                <a:spcPts val="0"/>
              </a:spcBef>
            </a:pPr>
            <a:r>
              <a:rPr lang="en-US" sz="23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Nightforce</a:t>
            </a:r>
            <a:r>
              <a:rPr lang="en-US" sz="2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Optics</a:t>
            </a:r>
            <a:endParaRPr lang="en-US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64108" lvl="3" fontAlgn="t">
              <a:lnSpc>
                <a:spcPct val="115000"/>
              </a:lnSpc>
              <a:spcBef>
                <a:spcPts val="0"/>
              </a:spcBef>
            </a:pPr>
            <a:r>
              <a:rPr lang="en-US" sz="23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Hillco</a:t>
            </a:r>
            <a:r>
              <a:rPr lang="en-US" sz="2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Technologies  Inc.</a:t>
            </a:r>
            <a:endParaRPr lang="en-US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64108" lvl="3" fontAlgn="t">
              <a:lnSpc>
                <a:spcPct val="115000"/>
              </a:lnSpc>
              <a:spcBef>
                <a:spcPts val="0"/>
              </a:spcBef>
            </a:pPr>
            <a:r>
              <a:rPr lang="en-US" sz="2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Schweitzer Engineering Laboratories (SEL)</a:t>
            </a:r>
            <a:endParaRPr lang="en-US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64108" lvl="3" fontAlgn="t">
              <a:lnSpc>
                <a:spcPct val="115000"/>
              </a:lnSpc>
              <a:spcBef>
                <a:spcPts val="0"/>
              </a:spcBef>
            </a:pPr>
            <a:r>
              <a:rPr lang="en-US" sz="2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Howell Munition and Technologies</a:t>
            </a:r>
            <a:endParaRPr lang="en-US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64108" lvl="3" fontAlgn="t">
              <a:lnSpc>
                <a:spcPct val="115000"/>
              </a:lnSpc>
              <a:spcBef>
                <a:spcPts val="0"/>
              </a:spcBef>
            </a:pPr>
            <a:r>
              <a:rPr lang="en-US" sz="23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Seekins</a:t>
            </a:r>
            <a:r>
              <a:rPr lang="en-US" sz="2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Precisions, LLC</a:t>
            </a:r>
            <a:endParaRPr lang="en-US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64108" lvl="3" fontAlgn="t">
              <a:lnSpc>
                <a:spcPct val="115000"/>
              </a:lnSpc>
              <a:spcBef>
                <a:spcPts val="0"/>
              </a:spcBef>
            </a:pPr>
            <a:r>
              <a:rPr lang="en-US" sz="2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Gem Chain Bar</a:t>
            </a:r>
            <a:endParaRPr lang="en-US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64108" lvl="3" fontAlgn="t">
              <a:lnSpc>
                <a:spcPct val="115000"/>
              </a:lnSpc>
              <a:spcBef>
                <a:spcPts val="0"/>
              </a:spcBef>
            </a:pPr>
            <a:r>
              <a:rPr lang="en-US" sz="2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ATK</a:t>
            </a:r>
            <a:endParaRPr lang="en-US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8916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Five Critical Jobs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96646" indent="-514350">
              <a:buFont typeface="+mj-lt"/>
              <a:buAutoNum type="arabicPeriod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Machinist</a:t>
            </a:r>
          </a:p>
          <a:p>
            <a:pPr marL="596646" indent="-514350">
              <a:buFont typeface="+mj-lt"/>
              <a:buAutoNum type="arabicPeriod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Fabricator</a:t>
            </a:r>
          </a:p>
          <a:p>
            <a:pPr marL="596646" indent="-514350">
              <a:buFont typeface="+mj-lt"/>
              <a:buAutoNum type="arabicPeriod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Electronic Technician</a:t>
            </a:r>
          </a:p>
          <a:p>
            <a:pPr marL="596646" indent="-514350">
              <a:buFont typeface="+mj-lt"/>
              <a:buAutoNum type="arabicPeriod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Machine Technician</a:t>
            </a:r>
          </a:p>
          <a:p>
            <a:pPr marL="596646" indent="-514350">
              <a:buFont typeface="+mj-lt"/>
              <a:buAutoNum type="arabicPeriod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Quality Assurance Supervisor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2952958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Five Critical Jobs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://www.cnccookbook.com/img/YoungMachinis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5510" y="2471082"/>
            <a:ext cx="1771172" cy="1274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nbr.com/wp-content/uploads/2014/02/101388800-becky_welder.530x29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1557" y="2471082"/>
            <a:ext cx="1985421" cy="1274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ngcan.com/wp-content/uploads/2014/05/intellect-vulnerable-to-addictio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1561" y="2438399"/>
            <a:ext cx="1878237" cy="1306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www.rbplasticsmachinery.com/plastics-services/images/preventive-0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4381" y="2438399"/>
            <a:ext cx="1981381" cy="1306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www.bls.gov/ooh/images/3132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0637" y="2438399"/>
            <a:ext cx="1829679" cy="1306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129512" y="4168438"/>
            <a:ext cx="20260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1. Machinist</a:t>
            </a: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3303270" y="4588788"/>
            <a:ext cx="18051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2. Fabricator</a:t>
            </a:r>
            <a:endParaRPr lang="en-US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5061538" y="4168438"/>
            <a:ext cx="26182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3</a:t>
            </a:r>
            <a:r>
              <a:rPr lang="en-US" sz="2000" dirty="0" smtClean="0"/>
              <a:t>. Electronic Technician</a:t>
            </a:r>
            <a:endParaRPr lang="en-US" sz="2000" dirty="0"/>
          </a:p>
        </p:txBody>
      </p:sp>
      <p:sp>
        <p:nvSpPr>
          <p:cNvPr id="13" name="TextBox 12"/>
          <p:cNvSpPr txBox="1"/>
          <p:nvPr/>
        </p:nvSpPr>
        <p:spPr>
          <a:xfrm>
            <a:off x="7463697" y="4573906"/>
            <a:ext cx="26182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4. Machine Technician</a:t>
            </a:r>
            <a:endParaRPr lang="en-US" sz="2000" dirty="0"/>
          </a:p>
        </p:txBody>
      </p:sp>
      <p:sp>
        <p:nvSpPr>
          <p:cNvPr id="14" name="TextBox 13"/>
          <p:cNvSpPr txBox="1"/>
          <p:nvPr/>
        </p:nvSpPr>
        <p:spPr>
          <a:xfrm>
            <a:off x="9800637" y="4014550"/>
            <a:ext cx="23208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5. Quality assurance  </a:t>
            </a:r>
          </a:p>
          <a:p>
            <a:r>
              <a:rPr lang="en-US" sz="2000" dirty="0"/>
              <a:t> </a:t>
            </a:r>
            <a:r>
              <a:rPr lang="en-US" sz="2000" dirty="0" smtClean="0"/>
              <a:t>    supervisor</a:t>
            </a:r>
            <a:endParaRPr lang="en-US" sz="2000" dirty="0"/>
          </a:p>
        </p:txBody>
      </p:sp>
      <p:sp>
        <p:nvSpPr>
          <p:cNvPr id="8" name="6-Point Star 7"/>
          <p:cNvSpPr/>
          <p:nvPr/>
        </p:nvSpPr>
        <p:spPr>
          <a:xfrm>
            <a:off x="4016099" y="4849480"/>
            <a:ext cx="4709160" cy="2008519"/>
          </a:xfrm>
          <a:prstGeom prst="star6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ALL STEM OCCUPATIONS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82411365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2" grpId="0"/>
      <p:bldP spid="13" grpId="0"/>
      <p:bldP spid="14" grpId="0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5796350" cy="1752599"/>
          </a:xfrm>
        </p:spPr>
        <p:txBody>
          <a:bodyPr>
            <a:noAutofit/>
          </a:bodyPr>
          <a:lstStyle/>
          <a:p>
            <a:pPr algn="l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MODIFIED DACUM</a:t>
            </a:r>
            <a:b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Identifying the Duties, Tasks, Skills &amp; </a:t>
            </a:r>
            <a:b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General Competencies top three job areas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Content Placeholder 8" descr="2014 Machinist DACUM5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1103313" y="2737049"/>
            <a:ext cx="4395787" cy="32968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Content Placeholder 9" descr="DACUM Research Cover.jpg"/>
          <p:cNvPicPr>
            <a:picLocks noGrp="1" noChangeAspect="1"/>
          </p:cNvPicPr>
          <p:nvPr>
            <p:ph sz="quarter" idx="4"/>
          </p:nvPr>
        </p:nvPicPr>
        <p:blipFill>
          <a:blip r:embed="rId4"/>
          <a:stretch>
            <a:fillRect/>
          </a:stretch>
        </p:blipFill>
        <p:spPr>
          <a:xfrm>
            <a:off x="7280661" y="712859"/>
            <a:ext cx="4156163" cy="5379706"/>
          </a:xfrm>
        </p:spPr>
      </p:pic>
      <p:sp>
        <p:nvSpPr>
          <p:cNvPr id="12" name="Oval 11"/>
          <p:cNvSpPr/>
          <p:nvPr/>
        </p:nvSpPr>
        <p:spPr>
          <a:xfrm>
            <a:off x="10099343" y="3138985"/>
            <a:ext cx="2092657" cy="1187356"/>
          </a:xfrm>
          <a:prstGeom prst="ellipse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See Handout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4316000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5796350" cy="1752599"/>
          </a:xfrm>
        </p:spPr>
        <p:txBody>
          <a:bodyPr>
            <a:noAutofit/>
          </a:bodyPr>
          <a:lstStyle/>
          <a:p>
            <a:pPr algn="l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INTROSPECTIVE APPROACH</a:t>
            </a:r>
            <a:b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echnical knowledge, problem solving, coordination, communication, safety competencies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Content Placeholder 8" descr="2014 Machinist DACUM5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1103313" y="2737049"/>
            <a:ext cx="4395787" cy="32968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Content Placeholder 6"/>
          <p:cNvPicPr>
            <a:picLocks noGrp="1"/>
          </p:cNvPicPr>
          <p:nvPr>
            <p:ph sz="quarter" idx="4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58" t="18628" r="23832" b="21447"/>
          <a:stretch/>
        </p:blipFill>
        <p:spPr bwMode="auto">
          <a:xfrm>
            <a:off x="5886450" y="1943100"/>
            <a:ext cx="6103620" cy="409078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2" name="Oval 11"/>
          <p:cNvSpPr/>
          <p:nvPr/>
        </p:nvSpPr>
        <p:spPr>
          <a:xfrm>
            <a:off x="10099343" y="3394816"/>
            <a:ext cx="2092657" cy="1187356"/>
          </a:xfrm>
          <a:prstGeom prst="ellipse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See Handout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016447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542011"/>
          </a:xfrm>
        </p:spPr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Moving Forward- Issues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Bodies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Fewer youths</a:t>
            </a: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About 4 out of 10 not going to college</a:t>
            </a: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Hugh increase in employment</a:t>
            </a: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More workers close to retirement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Changing Attitudes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6607968" y="3335337"/>
            <a:ext cx="4895056" cy="2455862"/>
          </a:xfrm>
        </p:spPr>
        <p:txBody>
          <a:bodyPr>
            <a:normAutofit lnSpcReduction="10000"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Tour of manufacturing facilities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Career awareness and guidance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Dream –IT Do –IT initiative</a:t>
            </a: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6059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National Context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4310" y="2044931"/>
            <a:ext cx="10018713" cy="3746269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With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exception of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some PhD-level researchers in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academia, the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demand for workers in STEM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occupations is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increasing at every education level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STEM supply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problem goes beyond the need for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more professional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scientists, engineers, and mathematicians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More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qualified technicians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skilled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STEM workers in Advanced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Manufacturing, Utilities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Transportation, Mining, and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other technology-driven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industries.</a:t>
            </a:r>
          </a:p>
        </p:txBody>
      </p:sp>
    </p:spTree>
    <p:extLst>
      <p:ext uri="{BB962C8B-B14F-4D97-AF65-F5344CB8AC3E}">
        <p14:creationId xmlns:p14="http://schemas.microsoft.com/office/powerpoint/2010/main" val="315395075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402773"/>
          </a:xfrm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Moving Forward- Issues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Skills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Higher Skill level required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Need to acquire while still in school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PTE in school need to align with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manufacturers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need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Schools may not be equipped to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deliver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Skills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753736"/>
          </a:xfrm>
        </p:spPr>
        <p:txBody>
          <a:bodyPr>
            <a:normAutofit lnSpcReduction="10000"/>
          </a:bodyPr>
          <a:lstStyle/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Technology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education teachers do not have the skills to prepare students at the proficiency required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Stronger collaboration will be needed between schools and technical colleges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Innovative approach need to be found to deliver practical training in occupational areas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1424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Moving Forward- Issues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Skills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0" y="3335337"/>
            <a:ext cx="8667607" cy="2455862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Manufacturers’ endorsed certificates acquired during high school</a:t>
            </a: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Stackable credentials that pathway into associate degree programs</a:t>
            </a: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Orientation to life long learning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7086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Questions</a:t>
            </a: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41611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325881"/>
          </a:xfrm>
        </p:spPr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National Context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4310" y="2011681"/>
            <a:ext cx="10018713" cy="3779520"/>
          </a:xfrm>
        </p:spPr>
        <p:txBody>
          <a:bodyPr>
            <a:normAutofit lnSpcReduction="10000"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STEM occupations will grow far more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quickly than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economy as a whole (17% versus 10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%),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By 2018, roughly 35 percent of the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STEM workforce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will be comprised of those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with sub-baccalaureate training,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including:</a:t>
            </a:r>
          </a:p>
          <a:p>
            <a:pPr marL="457200" lvl="1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Associate’s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degrees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Certificates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ndustry-based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certifications.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Many students drop out of the STEM pipeline between high school and college.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874359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Addressing STEM competencies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4310" y="2061557"/>
            <a:ext cx="10018713" cy="3729644"/>
          </a:xfrm>
        </p:spPr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Higher premium placed on the mastery of 21</a:t>
            </a:r>
            <a:r>
              <a:rPr lang="en-US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Century skills; the separation of vocational/occupational and academic becomes untenable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Cannot limit our vision that college is the sole desired outcome for secondary school students 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Just under 52 percent of Idaho’s high school graduates have enrolled in two- or four-year college. 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Researchers need to be engaged in helping employers and community understand the skills sets required for workforce (Marshall and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Plotkin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2010)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195486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North Central Idaho Southeast Washington Context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Industrial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Cluster defined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geographically bounded group of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similar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 related firms— connected by common markets, technologies or knowledge—suppliers, skilled workers and supporting institutions.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0545673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Metal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Supercluster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277687"/>
            <a:ext cx="4895055" cy="4051266"/>
          </a:xfrm>
        </p:spPr>
        <p:txBody>
          <a:bodyPr>
            <a:norm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Metal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Supercluster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made up of metal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fabrication manufacturers</a:t>
            </a: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including </a:t>
            </a:r>
          </a:p>
          <a:p>
            <a:pPr lvl="1"/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ammunition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firearms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makers</a:t>
            </a:r>
          </a:p>
          <a:p>
            <a:pPr lvl="1"/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jet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boat and trailer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builders </a:t>
            </a:r>
          </a:p>
          <a:p>
            <a:pPr lvl="1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quipment</a:t>
            </a:r>
          </a:p>
          <a:p>
            <a:pPr lvl="1"/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machine shops and a foundry </a:t>
            </a:r>
          </a:p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cluster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has similar workforce needs and cross over in their supply chains.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223896" y="2438399"/>
            <a:ext cx="3316643" cy="17958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9525" t="7017" r="6100" b="16167"/>
          <a:stretch/>
        </p:blipFill>
        <p:spPr>
          <a:xfrm>
            <a:off x="7223895" y="4291017"/>
            <a:ext cx="3316643" cy="2037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7446673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42" t="15922" r="15729" b="14479"/>
          <a:stretch/>
        </p:blipFill>
        <p:spPr bwMode="auto">
          <a:xfrm>
            <a:off x="1961804" y="515389"/>
            <a:ext cx="9277003" cy="5852160"/>
          </a:xfrm>
          <a:prstGeom prst="rect">
            <a:avLst/>
          </a:prstGeom>
          <a:ln w="12700"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507331899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Metal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Supercluster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National Location Quotient: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1.63.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Proportional the region has 63% more jobs in manufacturing than in the nation</a:t>
            </a:r>
          </a:p>
          <a:p>
            <a:endParaRPr lang="en-US" dirty="0"/>
          </a:p>
        </p:txBody>
      </p:sp>
      <p:pic>
        <p:nvPicPr>
          <p:cNvPr id="3" name="Picture 2"/>
          <p:cNvPicPr/>
          <p:nvPr/>
        </p:nvPicPr>
        <p:blipFill rotWithShape="1">
          <a:blip r:embed="rId2"/>
          <a:srcRect l="4248" t="14288" r="46270" b="6899"/>
          <a:stretch/>
        </p:blipFill>
        <p:spPr bwMode="auto">
          <a:xfrm>
            <a:off x="2142547" y="2438398"/>
            <a:ext cx="4310208" cy="398318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302347615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Metal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Supercluster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Between December 2011 and December 2012, north-central Idaho and southeast Washington added 700 jobs in the Metal cluster. 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the first four months of 2013, manufacturers in the cluster added another 190 jobs.</a:t>
            </a:r>
          </a:p>
        </p:txBody>
      </p:sp>
      <p:pic>
        <p:nvPicPr>
          <p:cNvPr id="5" name="Content Placeholder 4"/>
          <p:cNvPicPr>
            <a:picLocks noGrp="1"/>
          </p:cNvPicPr>
          <p:nvPr>
            <p:ph sz="half" idx="1"/>
          </p:nvPr>
        </p:nvPicPr>
        <p:blipFill rotWithShape="1">
          <a:blip r:embed="rId2"/>
          <a:srcRect l="4021" t="17554" r="42128" b="32637"/>
          <a:stretch/>
        </p:blipFill>
        <p:spPr bwMode="auto">
          <a:xfrm>
            <a:off x="1276495" y="2667000"/>
            <a:ext cx="5072350" cy="31242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18950430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lax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Parallax</Template>
  <TotalTime>842</TotalTime>
  <Words>711</Words>
  <Application>Microsoft Office PowerPoint</Application>
  <PresentationFormat>Widescreen</PresentationFormat>
  <Paragraphs>122</Paragraphs>
  <Slides>22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Calibri</vt:lpstr>
      <vt:lpstr>Corbel</vt:lpstr>
      <vt:lpstr>Times New Roman</vt:lpstr>
      <vt:lpstr>Parallax</vt:lpstr>
      <vt:lpstr>Collaborative initiatives to address STEM careers in manufacturing in North Central Idaho</vt:lpstr>
      <vt:lpstr>National Context</vt:lpstr>
      <vt:lpstr>National Context</vt:lpstr>
      <vt:lpstr>Addressing STEM competencies</vt:lpstr>
      <vt:lpstr>North Central Idaho Southeast Washington Context</vt:lpstr>
      <vt:lpstr>Metal Supercluster</vt:lpstr>
      <vt:lpstr>PowerPoint Presentation</vt:lpstr>
      <vt:lpstr>Metal Supercluster</vt:lpstr>
      <vt:lpstr>Metal Supercluster</vt:lpstr>
      <vt:lpstr>PowerPoint Presentation</vt:lpstr>
      <vt:lpstr>Goals of Strategy</vt:lpstr>
      <vt:lpstr>What is DACUM?</vt:lpstr>
      <vt:lpstr>DACUM</vt:lpstr>
      <vt:lpstr>Critical Occupations</vt:lpstr>
      <vt:lpstr>Five Critical Jobs</vt:lpstr>
      <vt:lpstr>Five Critical Jobs</vt:lpstr>
      <vt:lpstr>MODIFIED DACUM Identifying the Duties, Tasks, Skills &amp;  General Competencies top three job areas</vt:lpstr>
      <vt:lpstr>INTROSPECTIVE APPROACH technical knowledge, problem solving, coordination, communication, safety competencies </vt:lpstr>
      <vt:lpstr>Moving Forward- Issues</vt:lpstr>
      <vt:lpstr>Moving Forward- Issues</vt:lpstr>
      <vt:lpstr>Moving Forward- Issues</vt:lpstr>
      <vt:lpstr>Questions</vt:lpstr>
    </vt:vector>
  </TitlesOfParts>
  <Company>University of Idaho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Collaborative initiatives to address STEM careers in manufacturing in North Central Idaho</dc:title>
  <dc:creator>Dixon, Raymond (rdixon@uidaho.edu)</dc:creator>
  <cp:lastModifiedBy>SUSAN STAUFFER</cp:lastModifiedBy>
  <cp:revision>51</cp:revision>
  <dcterms:created xsi:type="dcterms:W3CDTF">2015-05-30T19:17:05Z</dcterms:created>
  <dcterms:modified xsi:type="dcterms:W3CDTF">2015-07-07T01:57:41Z</dcterms:modified>
</cp:coreProperties>
</file>