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875" r:id="rId3"/>
    <p:sldId id="876" r:id="rId4"/>
    <p:sldId id="869" r:id="rId5"/>
    <p:sldId id="879" r:id="rId6"/>
    <p:sldId id="260" r:id="rId7"/>
    <p:sldId id="881" r:id="rId8"/>
    <p:sldId id="904" r:id="rId9"/>
    <p:sldId id="882" r:id="rId10"/>
    <p:sldId id="884" r:id="rId11"/>
    <p:sldId id="883" r:id="rId12"/>
    <p:sldId id="582" r:id="rId13"/>
    <p:sldId id="887" r:id="rId14"/>
    <p:sldId id="581" r:id="rId15"/>
    <p:sldId id="886" r:id="rId16"/>
    <p:sldId id="877" r:id="rId17"/>
    <p:sldId id="379" r:id="rId18"/>
    <p:sldId id="888" r:id="rId19"/>
    <p:sldId id="890" r:id="rId20"/>
    <p:sldId id="891" r:id="rId21"/>
    <p:sldId id="892" r:id="rId22"/>
    <p:sldId id="895" r:id="rId23"/>
    <p:sldId id="896" r:id="rId24"/>
    <p:sldId id="897" r:id="rId25"/>
    <p:sldId id="898" r:id="rId26"/>
    <p:sldId id="878" r:id="rId27"/>
    <p:sldId id="905" r:id="rId28"/>
    <p:sldId id="894" r:id="rId29"/>
    <p:sldId id="899" r:id="rId30"/>
    <p:sldId id="907" r:id="rId31"/>
    <p:sldId id="913" r:id="rId32"/>
    <p:sldId id="908" r:id="rId33"/>
    <p:sldId id="901" r:id="rId34"/>
    <p:sldId id="910" r:id="rId35"/>
    <p:sldId id="911" r:id="rId36"/>
    <p:sldId id="916" r:id="rId37"/>
    <p:sldId id="917" r:id="rId38"/>
    <p:sldId id="918" r:id="rId39"/>
    <p:sldId id="919" r:id="rId40"/>
    <p:sldId id="920" r:id="rId41"/>
    <p:sldId id="912" r:id="rId42"/>
    <p:sldId id="921" r:id="rId43"/>
    <p:sldId id="922" r:id="rId44"/>
    <p:sldId id="923" r:id="rId45"/>
    <p:sldId id="924" r:id="rId46"/>
    <p:sldId id="925" r:id="rId47"/>
    <p:sldId id="914" r:id="rId48"/>
    <p:sldId id="86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79"/>
    <p:restoredTop sz="94939"/>
  </p:normalViewPr>
  <p:slideViewPr>
    <p:cSldViewPr snapToGrid="0" snapToObjects="1">
      <p:cViewPr varScale="1">
        <p:scale>
          <a:sx n="152" d="100"/>
          <a:sy n="152" d="100"/>
        </p:scale>
        <p:origin x="9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C39A7-D037-8044-9E7C-A73E833B1029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64DF4A-2416-6F4B-9315-B12EF1A618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543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4DF4A-2416-6F4B-9315-B12EF1A6185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158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8E29-1E3C-44C6-B34D-0EF70BC9323E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235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64DF4A-2416-6F4B-9315-B12EF1A6185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826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8E29-1E3C-44C6-B34D-0EF70BC9323E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5306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8E29-1E3C-44C6-B34D-0EF70BC9323E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46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8E29-1E3C-44C6-B34D-0EF70BC9323E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3118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8E29-1E3C-44C6-B34D-0EF70BC9323E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606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8E29-1E3C-44C6-B34D-0EF70BC9323E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5248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>
              <a:buFont typeface="Arial" pitchFamily="34" charset="0"/>
              <a:buNone/>
            </a:pP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F8E29-1E3C-44C6-B34D-0EF70BC9323E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523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7CCAE-543F-FF4A-A941-F51A4AE91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2A842-740F-7D4C-943F-CC6BE1EE83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4D6920-2D36-D84F-9B36-37356B9BF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9F55AE-EA4F-E345-9E8A-166B3EB93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25C1D-8265-1B40-9DC8-1A3197818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285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FB2BA1-2E3D-B54F-9065-E6D8664F52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208DBB6-AEDC-5A45-A6D6-80D2BE3D57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3045D1-833B-C043-A1BB-95B8BDDDB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0A295-B629-084E-B44D-1C6B1F4B8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5CA9CD-9596-2F40-B638-5D5ECA1E49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97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51E4CBE-2C32-F043-967C-00BF091F6F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46C354-4EEC-014B-AA74-D38C8571D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D1831-FFB9-2D4C-8744-7BE5C91BA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F8A5E-85D2-0746-AAFB-1ACFADA04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43FA2-A73E-404A-BEB1-39C43BBA2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84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14B2E-27B8-E446-968A-115B21D14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5E7C20-8D1F-244D-B82B-3EF04170A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9443E7-AA3C-1B42-9AB6-86802FCF16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5C0EF2-184B-124C-9FB4-FFF53F49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635AC3-EAEB-FD4D-BA49-08D60A13B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985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4C3B3-FEE2-6F41-9E7D-0274BAABE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40178-7F61-CD4B-B265-AFAC470900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4EA064-9FEE-804A-89F1-288FE54A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F8580B-F511-9B44-8767-DB5C21B9E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13A78-675C-2A41-A873-99F671EB7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101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87FB6-5A3F-CE41-8B71-B173A7931D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41D8F-75AE-8443-BF82-D8C4FA8A4C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9A64D4-F5AE-8F41-A086-8157B01332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C8CEF-3BC8-7E44-A19E-EB201E11A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0A3693-456B-654F-9C18-88DF56B6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38EF38-433F-4B46-A7A2-A4F276D07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6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22DA8-96EF-6746-A108-AE4E47B37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23923E-6235-E349-BDFC-3A20F4B04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9A1789-C3EB-A74D-9741-88D078DFF1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D455B0-6D16-694B-9FC4-DA9EC56F47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8935959-9454-6F49-A2D5-04F9545BD2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C54C3F-4B56-8441-BB9F-90B39680F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B90E5B-0F8C-1C4E-9429-ECD5160F9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6DF33C-ED2A-D645-B65F-74425347F3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9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D0E3C-76A6-E24B-8242-3D01C247F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9A1FBF-FB2B-1842-98D9-98C90CB9F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44A2B7-0E99-4D4B-9639-91CEC45D0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900D6B-C257-1448-A7F3-C1F874BE8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856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C2D2B5B-522F-FC40-A0CA-F67CD1938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5E95A9-81D5-BD47-9523-13C1859E3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D1EE54-89C9-5B49-9C10-529B50F62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318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4B975-D40C-134D-BA0C-037586FB1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6B4843-AF85-1E41-A170-B23B42AC5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405070C-7CC2-F84D-BC9A-693FC8049D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2D2DA7-E12B-8942-ADBD-AD0BEF075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2082C6-B00A-0248-BE80-9A2D7A30CD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C0AF09-39FD-934D-ABF6-EBF78093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752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714EAB-5763-1941-B206-036FC1451F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7AB4DA8-1B6E-A94D-8875-8854D87F42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F49461-C13F-7549-B727-FFAF5DAE7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833A83-795A-6549-B99E-732EB1AAE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0114A2-801F-5446-A92F-3168C74EC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B55F9D-EFF5-BE49-A184-ACDB7D952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6580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68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58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9079A6-EF69-014C-BFCD-E7812E2074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B1C55-1471-3249-8EB1-F71196E204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B0ACE6-EB91-D048-934F-DF5B9A4CA3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43328A-2113-344A-8EAD-1EFB9191F523}" type="datetimeFigureOut">
              <a:rPr lang="en-US" smtClean="0"/>
              <a:t>3/17/24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9C15E2-F3BE-9B40-A157-DB1AF9A3E1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0658-9CC8-EC4B-AEED-38EC2ADDB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2E4EBA-8BE5-AB41-8866-DDA12BD589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939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6BC0F-D21B-A44D-B685-0F735309D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779" y="209984"/>
            <a:ext cx="11634952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i="1" dirty="0">
                <a:solidFill>
                  <a:schemeClr val="bg1"/>
                </a:solidFill>
              </a:rPr>
              <a:t>The Changing Colorado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A062E3-C4B7-DC45-A7A1-B8CE316180EA}"/>
              </a:ext>
            </a:extLst>
          </p:cNvPr>
          <p:cNvSpPr txBox="1"/>
          <p:nvPr/>
        </p:nvSpPr>
        <p:spPr>
          <a:xfrm>
            <a:off x="8000712" y="4955321"/>
            <a:ext cx="10340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Lee Ferry (1922)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237BD9-ECBF-5D41-B06D-80C64F1F3209}"/>
              </a:ext>
            </a:extLst>
          </p:cNvPr>
          <p:cNvSpPr txBox="1"/>
          <p:nvPr/>
        </p:nvSpPr>
        <p:spPr>
          <a:xfrm>
            <a:off x="5638800" y="5679894"/>
            <a:ext cx="64758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i="1" dirty="0">
                <a:solidFill>
                  <a:schemeClr val="bg1"/>
                </a:solidFill>
              </a:rPr>
              <a:t>Idaho Law Review</a:t>
            </a:r>
            <a:r>
              <a:rPr lang="en-US" sz="1600" dirty="0">
                <a:solidFill>
                  <a:schemeClr val="bg1"/>
                </a:solidFill>
              </a:rPr>
              <a:t> 2024 Water Law Symposium</a:t>
            </a:r>
            <a:endParaRPr lang="en-US" sz="1600" i="1" dirty="0">
              <a:solidFill>
                <a:schemeClr val="bg1"/>
              </a:solidFill>
            </a:endParaRP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Legal Mechanisms for Ensuring the Resilience of Interstate Water Resources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Boise, Idaho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March 22, 2024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DA75B48-2B62-1545-871F-DD389118F4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8327" y="1723168"/>
            <a:ext cx="5705856" cy="329184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31BB09-1A30-E048-BC5B-1E633932FB3B}"/>
              </a:ext>
            </a:extLst>
          </p:cNvPr>
          <p:cNvSpPr txBox="1"/>
          <p:nvPr/>
        </p:nvSpPr>
        <p:spPr>
          <a:xfrm>
            <a:off x="3153863" y="4957716"/>
            <a:ext cx="23896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solidFill>
                  <a:schemeClr val="bg1"/>
                </a:solidFill>
              </a:rPr>
              <a:t>Source: University of Utah Marriott Library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19C0AF-276C-51DB-3D19-2E99FAAE92C8}"/>
              </a:ext>
            </a:extLst>
          </p:cNvPr>
          <p:cNvSpPr txBox="1"/>
          <p:nvPr/>
        </p:nvSpPr>
        <p:spPr>
          <a:xfrm>
            <a:off x="76201" y="5715000"/>
            <a:ext cx="556259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Jason Anthony Robison</a:t>
            </a:r>
          </a:p>
          <a:p>
            <a:r>
              <a:rPr lang="en-US" sz="1600" dirty="0">
                <a:solidFill>
                  <a:schemeClr val="bg1"/>
                </a:solidFill>
              </a:rPr>
              <a:t>Carl M. Williams Professor of Law &amp; Social Responsibility</a:t>
            </a:r>
          </a:p>
          <a:p>
            <a:r>
              <a:rPr lang="en-US" sz="1600" dirty="0">
                <a:solidFill>
                  <a:schemeClr val="bg1"/>
                </a:solidFill>
              </a:rPr>
              <a:t>Adjunct Professor, Haub School of Environment &amp; Nat. Resources</a:t>
            </a:r>
          </a:p>
          <a:p>
            <a:r>
              <a:rPr lang="en-US" sz="1600" dirty="0">
                <a:solidFill>
                  <a:schemeClr val="bg1"/>
                </a:solidFill>
              </a:rPr>
              <a:t>University of Wyoming</a:t>
            </a:r>
          </a:p>
        </p:txBody>
      </p:sp>
    </p:spTree>
    <p:extLst>
      <p:ext uri="{BB962C8B-B14F-4D97-AF65-F5344CB8AC3E}">
        <p14:creationId xmlns:p14="http://schemas.microsoft.com/office/powerpoint/2010/main" val="8528204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18AE523B-5981-816C-329D-2FF406D52EB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04262"/>
            <a:ext cx="12188952" cy="5852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A6E155-D539-0442-91E9-1345E2BD4DEC}"/>
              </a:ext>
            </a:extLst>
          </p:cNvPr>
          <p:cNvSpPr txBox="1"/>
          <p:nvPr/>
        </p:nvSpPr>
        <p:spPr>
          <a:xfrm>
            <a:off x="10360405" y="6637790"/>
            <a:ext cx="19630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Jack Schmidt (USU) et al.</a:t>
            </a:r>
          </a:p>
        </p:txBody>
      </p:sp>
    </p:spTree>
    <p:extLst>
      <p:ext uri="{BB962C8B-B14F-4D97-AF65-F5344CB8AC3E}">
        <p14:creationId xmlns:p14="http://schemas.microsoft.com/office/powerpoint/2010/main" val="3650312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water levels&#10;&#10;Description automatically generated with medium confidence">
            <a:extLst>
              <a:ext uri="{FF2B5EF4-FFF2-40B4-BE49-F238E27FC236}">
                <a16:creationId xmlns:a16="http://schemas.microsoft.com/office/drawing/2014/main" id="{3AFBC338-CA6D-FFCD-2F57-A9B2144C9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7409D4-5FD0-DAA2-C177-705BF2EE698D}"/>
              </a:ext>
            </a:extLst>
          </p:cNvPr>
          <p:cNvSpPr txBox="1"/>
          <p:nvPr/>
        </p:nvSpPr>
        <p:spPr>
          <a:xfrm>
            <a:off x="10788243" y="6637790"/>
            <a:ext cx="14512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Brad Udall (CSU)</a:t>
            </a:r>
          </a:p>
        </p:txBody>
      </p:sp>
    </p:spTree>
    <p:extLst>
      <p:ext uri="{BB962C8B-B14F-4D97-AF65-F5344CB8AC3E}">
        <p14:creationId xmlns:p14="http://schemas.microsoft.com/office/powerpoint/2010/main" val="42221414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8B0767-AD87-4A4F-BDA4-B11197F8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680" y="1057388"/>
            <a:ext cx="4389120" cy="465761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C041CF-4F38-7B4D-8DD4-C90A6AE39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057388"/>
            <a:ext cx="4389120" cy="4657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688145D-D503-1847-822F-B7556AAE7E93}"/>
              </a:ext>
            </a:extLst>
          </p:cNvPr>
          <p:cNvSpPr txBox="1"/>
          <p:nvPr/>
        </p:nvSpPr>
        <p:spPr>
          <a:xfrm>
            <a:off x="10375671" y="6629402"/>
            <a:ext cx="1905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NASA Earth Observatory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E337449-4338-EB4E-9E7D-4D0A44B56C5E}"/>
              </a:ext>
            </a:extLst>
          </p:cNvPr>
          <p:cNvSpPr txBox="1"/>
          <p:nvPr/>
        </p:nvSpPr>
        <p:spPr>
          <a:xfrm>
            <a:off x="4953000" y="5638801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Lake Mead (2000)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48274F-536D-BF42-AE22-F2542DD1627F}"/>
              </a:ext>
            </a:extLst>
          </p:cNvPr>
          <p:cNvSpPr txBox="1"/>
          <p:nvPr/>
        </p:nvSpPr>
        <p:spPr>
          <a:xfrm>
            <a:off x="9525000" y="5638801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Lake Mead (2021)</a:t>
            </a:r>
          </a:p>
        </p:txBody>
      </p:sp>
    </p:spTree>
    <p:extLst>
      <p:ext uri="{BB962C8B-B14F-4D97-AF65-F5344CB8AC3E}">
        <p14:creationId xmlns:p14="http://schemas.microsoft.com/office/powerpoint/2010/main" val="11669256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water level&#10;&#10;Description automatically generated with medium confidence">
            <a:extLst>
              <a:ext uri="{FF2B5EF4-FFF2-40B4-BE49-F238E27FC236}">
                <a16:creationId xmlns:a16="http://schemas.microsoft.com/office/drawing/2014/main" id="{F750B185-72AD-BD4B-1BA0-C6E04B4250D0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4440"/>
            <a:ext cx="12188952" cy="43891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4EC36EE-B760-D3FA-201C-BB61318FEA61}"/>
              </a:ext>
            </a:extLst>
          </p:cNvPr>
          <p:cNvSpPr txBox="1"/>
          <p:nvPr/>
        </p:nvSpPr>
        <p:spPr>
          <a:xfrm>
            <a:off x="8657439" y="6629402"/>
            <a:ext cx="358209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Lake Mead Database (https://lakemead.water-data.com/)</a:t>
            </a:r>
          </a:p>
        </p:txBody>
      </p:sp>
    </p:spTree>
    <p:extLst>
      <p:ext uri="{BB962C8B-B14F-4D97-AF65-F5344CB8AC3E}">
        <p14:creationId xmlns:p14="http://schemas.microsoft.com/office/powerpoint/2010/main" val="6356339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8B4FFD-173C-5645-B3BC-05B504788E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1295400"/>
            <a:ext cx="4389120" cy="40555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5C44B-D8E9-454C-A50B-E0EC4ECC14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295400"/>
            <a:ext cx="4389120" cy="405554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48E7B1-EAE7-C041-B7F7-96451E9C6F19}"/>
              </a:ext>
            </a:extLst>
          </p:cNvPr>
          <p:cNvSpPr txBox="1"/>
          <p:nvPr/>
        </p:nvSpPr>
        <p:spPr>
          <a:xfrm>
            <a:off x="10494816" y="6629402"/>
            <a:ext cx="1752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U.S. Geological Survey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5DDF39-043D-4644-B95F-5EC8E638F05D}"/>
              </a:ext>
            </a:extLst>
          </p:cNvPr>
          <p:cNvSpPr txBox="1"/>
          <p:nvPr/>
        </p:nvSpPr>
        <p:spPr>
          <a:xfrm>
            <a:off x="9516687" y="5291441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Lake Powell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5978D2-2C0E-204D-B679-1299C6C97592}"/>
              </a:ext>
            </a:extLst>
          </p:cNvPr>
          <p:cNvSpPr txBox="1"/>
          <p:nvPr/>
        </p:nvSpPr>
        <p:spPr>
          <a:xfrm>
            <a:off x="4926678" y="5308067"/>
            <a:ext cx="1219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Lake Powell (1998)</a:t>
            </a:r>
          </a:p>
        </p:txBody>
      </p:sp>
    </p:spTree>
    <p:extLst>
      <p:ext uri="{BB962C8B-B14F-4D97-AF65-F5344CB8AC3E}">
        <p14:creationId xmlns:p14="http://schemas.microsoft.com/office/powerpoint/2010/main" val="40524042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 shot of a chart&#10;&#10;Description automatically generated">
            <a:extLst>
              <a:ext uri="{FF2B5EF4-FFF2-40B4-BE49-F238E27FC236}">
                <a16:creationId xmlns:a16="http://schemas.microsoft.com/office/drawing/2014/main" id="{26FEA697-9E99-81DA-D34A-D073C386278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1560"/>
            <a:ext cx="12188952" cy="475488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589F95-2672-E4CC-42E6-807795F3BF63}"/>
              </a:ext>
            </a:extLst>
          </p:cNvPr>
          <p:cNvSpPr txBox="1"/>
          <p:nvPr/>
        </p:nvSpPr>
        <p:spPr>
          <a:xfrm>
            <a:off x="8565160" y="6621013"/>
            <a:ext cx="36911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Lake Powell Database (https://lakepowell.water-data.com/)</a:t>
            </a:r>
          </a:p>
        </p:txBody>
      </p:sp>
    </p:spTree>
    <p:extLst>
      <p:ext uri="{BB962C8B-B14F-4D97-AF65-F5344CB8AC3E}">
        <p14:creationId xmlns:p14="http://schemas.microsoft.com/office/powerpoint/2010/main" val="1604667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749E3-DC39-4717-DECD-33B9768B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807" y="2491645"/>
            <a:ext cx="11166446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Adaptation Amidst Megadrought/Aridification</a:t>
            </a:r>
          </a:p>
        </p:txBody>
      </p:sp>
    </p:spTree>
    <p:extLst>
      <p:ext uri="{BB962C8B-B14F-4D97-AF65-F5344CB8AC3E}">
        <p14:creationId xmlns:p14="http://schemas.microsoft.com/office/powerpoint/2010/main" val="40819650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81200" y="76201"/>
            <a:ext cx="8229600" cy="1005979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Law of the River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574158" y="1017166"/>
            <a:ext cx="6464044" cy="4796405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  <a:ea typeface="Calibri"/>
                <a:cs typeface="Times New Roman"/>
              </a:rPr>
              <a:t>Select Chronology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Colorado River Compact (1922)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Boulder Canyon Project Act (1928)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U.S.-Mexico Treaty (1944)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Upper Colorado River Basin Compact (1948)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Colorado River Storage Project Act (1956)</a:t>
            </a:r>
          </a:p>
          <a:p>
            <a:pPr>
              <a:spcBef>
                <a:spcPts val="0"/>
              </a:spcBef>
            </a:pPr>
            <a:r>
              <a:rPr lang="en-US" sz="2000" i="1" dirty="0">
                <a:solidFill>
                  <a:schemeClr val="bg1"/>
                </a:solidFill>
                <a:ea typeface="Calibri"/>
                <a:cs typeface="Times New Roman"/>
              </a:rPr>
              <a:t>Arizona v. California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, 373 U.S. 546 (1963)</a:t>
            </a:r>
            <a:endParaRPr lang="en-US" sz="2000" i="1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Colorado River Basin Project Act (1968)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Long-Range Operating Criteria (1970)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Lower Basin Water Bank Regulations (1999)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Colorado River Interim Guidelines for Lower Basin Shortages and Coordinated Operations (2007)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Minute 319 (2012)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Minute 323 (2017)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Drought Contingency Plans (2019)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500+ Plan (2021)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Final SEIS for Near-Term Colorado River Operations (2024)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11157-D79F-9848-870C-4732055BFFF3}"/>
              </a:ext>
            </a:extLst>
          </p:cNvPr>
          <p:cNvSpPr txBox="1"/>
          <p:nvPr/>
        </p:nvSpPr>
        <p:spPr>
          <a:xfrm>
            <a:off x="1137491" y="5657924"/>
            <a:ext cx="1312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Schmidt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9C0C-F820-2A7C-15B5-F24754A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7025" y="1143000"/>
            <a:ext cx="4237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6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ook cover with a landscape&#10;&#10;Description automatically generated">
            <a:extLst>
              <a:ext uri="{FF2B5EF4-FFF2-40B4-BE49-F238E27FC236}">
                <a16:creationId xmlns:a16="http://schemas.microsoft.com/office/drawing/2014/main" id="{2B9E9079-EAEF-93EE-19F6-33AC98755E7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49816" y="685800"/>
            <a:ext cx="3657600" cy="5486400"/>
          </a:xfrm>
          <a:prstGeom prst="rect">
            <a:avLst/>
          </a:prstGeom>
        </p:spPr>
      </p:pic>
      <p:pic>
        <p:nvPicPr>
          <p:cNvPr id="8" name="Picture 7" descr="A white page with black text&#10;&#10;Description automatically generated">
            <a:extLst>
              <a:ext uri="{FF2B5EF4-FFF2-40B4-BE49-F238E27FC236}">
                <a16:creationId xmlns:a16="http://schemas.microsoft.com/office/drawing/2014/main" id="{EC10382C-26E8-DB5A-817F-0E4A94581D7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48" y="685800"/>
            <a:ext cx="3657600" cy="5486400"/>
          </a:xfrm>
          <a:prstGeom prst="rect">
            <a:avLst/>
          </a:prstGeom>
        </p:spPr>
      </p:pic>
      <p:pic>
        <p:nvPicPr>
          <p:cNvPr id="10" name="Picture 9" descr="A paper with text on it&#10;&#10;Description automatically generated">
            <a:extLst>
              <a:ext uri="{FF2B5EF4-FFF2-40B4-BE49-F238E27FC236}">
                <a16:creationId xmlns:a16="http://schemas.microsoft.com/office/drawing/2014/main" id="{5D8CD955-5DF8-D7C7-82EB-BAE593E8651F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8219480" y="685800"/>
            <a:ext cx="3657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1433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81200" y="76202"/>
            <a:ext cx="8229600" cy="99129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Law of the River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606811" y="1042333"/>
            <a:ext cx="6037108" cy="2967606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  <a:ea typeface="Calibri"/>
                <a:cs typeface="Times New Roman"/>
              </a:rPr>
              <a:t>Allocation Framework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U.S.-Mexico Treaty (1944):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International Apportionment.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Colorado River Compact (1922):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Domestic (U.S.) Basinwide Apportionment.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Upper Colorado River Basin Compact (1948): Domestic (U.S.) Upper Basin Apportionment.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i="1" dirty="0">
                <a:solidFill>
                  <a:schemeClr val="bg1"/>
                </a:solidFill>
                <a:ea typeface="Calibri"/>
                <a:cs typeface="Times New Roman"/>
              </a:rPr>
              <a:t>Arizona v. California 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Decree (1964):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Domestic (U.S.) Lower Colorado River Apportionment.</a:t>
            </a:r>
            <a:endParaRPr lang="en-US" sz="2000" i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11157-D79F-9848-870C-4732055BFFF3}"/>
              </a:ext>
            </a:extLst>
          </p:cNvPr>
          <p:cNvSpPr txBox="1"/>
          <p:nvPr/>
        </p:nvSpPr>
        <p:spPr>
          <a:xfrm>
            <a:off x="1045212" y="5657924"/>
            <a:ext cx="1312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Schmidt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9C0C-F820-2A7C-15B5-F24754A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68" y="1143000"/>
            <a:ext cx="4237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32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9C21C-CDF0-A2BA-A055-2BD9E9F5CD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D22D4-B66E-07AE-78F5-07A744E82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34487" y="2203130"/>
            <a:ext cx="9337645" cy="2318536"/>
          </a:xfrm>
        </p:spPr>
        <p:txBody>
          <a:bodyPr>
            <a:normAutofit/>
          </a:bodyPr>
          <a:lstStyle/>
          <a:p>
            <a:pPr marL="571500" indent="-571500">
              <a:buFont typeface="+mj-lt"/>
              <a:buAutoNum type="romanUcPeriod"/>
            </a:pPr>
            <a:r>
              <a:rPr lang="en-US" sz="3600" dirty="0">
                <a:solidFill>
                  <a:schemeClr val="bg1"/>
                </a:solidFill>
              </a:rPr>
              <a:t>Climate Change Along “America’s Nile”</a:t>
            </a:r>
          </a:p>
          <a:p>
            <a:pPr marL="571500" indent="-571500">
              <a:buFont typeface="+mj-lt"/>
              <a:buAutoNum type="romanUcPeriod"/>
            </a:pPr>
            <a:endParaRPr lang="en-US" sz="800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sz="3600" dirty="0">
                <a:solidFill>
                  <a:schemeClr val="bg1"/>
                </a:solidFill>
              </a:rPr>
              <a:t>Adaptation Amidst Megadrought/Aridification</a:t>
            </a:r>
          </a:p>
          <a:p>
            <a:pPr marL="571500" indent="-571500">
              <a:buFont typeface="+mj-lt"/>
              <a:buAutoNum type="romanUcPeriod"/>
            </a:pPr>
            <a:endParaRPr lang="en-US" sz="800" dirty="0">
              <a:solidFill>
                <a:schemeClr val="bg1"/>
              </a:solidFill>
            </a:endParaRPr>
          </a:p>
          <a:p>
            <a:pPr marL="571500" indent="-571500">
              <a:buFont typeface="+mj-lt"/>
              <a:buAutoNum type="romanUcPeriod"/>
            </a:pPr>
            <a:r>
              <a:rPr lang="en-US" sz="3600" dirty="0">
                <a:solidFill>
                  <a:schemeClr val="bg1"/>
                </a:solidFill>
              </a:rPr>
              <a:t>Towards Post-2026 Operations</a:t>
            </a:r>
          </a:p>
        </p:txBody>
      </p:sp>
    </p:spTree>
    <p:extLst>
      <p:ext uri="{BB962C8B-B14F-4D97-AF65-F5344CB8AC3E}">
        <p14:creationId xmlns:p14="http://schemas.microsoft.com/office/powerpoint/2010/main" val="144887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81200" y="76202"/>
            <a:ext cx="8229600" cy="99129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Law of the River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564867" y="1042332"/>
            <a:ext cx="5609270" cy="3521279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  <a:ea typeface="Calibri"/>
                <a:cs typeface="Times New Roman"/>
              </a:rPr>
              <a:t>Implementing Infrastructure</a:t>
            </a: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Boulder Canyon Project Act (1928):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Hoover Dam &amp; Lake Mead.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Colorado River Storage Project Act (1956):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Glen Canyon Dam &amp; Lake Powell +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3 Additional CRSP Units.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Colorado River Basin Project Act (1968):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</a:t>
            </a: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§ 602(a) Long-Range Operating Criteria Mandate +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kern="1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   § 301(b) Central Arizona Project Subordination.</a:t>
            </a:r>
            <a:endParaRPr lang="en-US" sz="2000" kern="100" dirty="0">
              <a:solidFill>
                <a:schemeClr val="bg1"/>
              </a:solidFill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Long-Range Operating Criteria (1970):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    Upper Basin Reservoirs + Lake Mead Operations.</a:t>
            </a:r>
            <a:endParaRPr lang="en-US" sz="2000" i="1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11157-D79F-9848-870C-4732055BFFF3}"/>
              </a:ext>
            </a:extLst>
          </p:cNvPr>
          <p:cNvSpPr txBox="1"/>
          <p:nvPr/>
        </p:nvSpPr>
        <p:spPr>
          <a:xfrm>
            <a:off x="1045212" y="5657924"/>
            <a:ext cx="1312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Schmidt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9C0C-F820-2A7C-15B5-F24754A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7968" y="1143000"/>
            <a:ext cx="4237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06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557D7475-3CF1-E60B-ECC5-DDA995D03191}"/>
              </a:ext>
            </a:extLst>
          </p:cNvPr>
          <p:cNvSpPr txBox="1"/>
          <p:nvPr/>
        </p:nvSpPr>
        <p:spPr>
          <a:xfrm>
            <a:off x="11140580" y="6646180"/>
            <a:ext cx="111573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Final SEIS</a:t>
            </a:r>
          </a:p>
        </p:txBody>
      </p:sp>
      <p:pic>
        <p:nvPicPr>
          <p:cNvPr id="3" name="Picture 2" descr="A graph of water resources&#10;&#10;Description automatically generated with medium confidence">
            <a:extLst>
              <a:ext uri="{FF2B5EF4-FFF2-40B4-BE49-F238E27FC236}">
                <a16:creationId xmlns:a16="http://schemas.microsoft.com/office/drawing/2014/main" id="{8325C71A-CDA5-9348-7A78-FFBD3C4EA142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706880" y="0"/>
            <a:ext cx="87782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459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81200" y="76202"/>
            <a:ext cx="8229600" cy="99129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Law of the River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4924339" y="1042332"/>
            <a:ext cx="6803470" cy="3474804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  <a:ea typeface="Calibri"/>
                <a:cs typeface="Times New Roman"/>
              </a:rPr>
              <a:t>Rationing &amp; Risk Allocation</a:t>
            </a: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International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Lake Mead Operating Regime.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Minute 319 (2012) &amp; Minute 323 (2017).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Domestic (U.S.) Basinwide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Lake Powell &amp; Lake Mead Coordinated Operating Regime.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2007 Interim Guidelines.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Domestic (U.S.) Lower Colorado River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Lake Mead Operating Regime.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2007 Interim Guidelines.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2019 Lower Basin Drought Contingency Plan.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11157-D79F-9848-870C-4732055BFFF3}"/>
              </a:ext>
            </a:extLst>
          </p:cNvPr>
          <p:cNvSpPr txBox="1"/>
          <p:nvPr/>
        </p:nvSpPr>
        <p:spPr>
          <a:xfrm>
            <a:off x="525094" y="5657924"/>
            <a:ext cx="1312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Schmidt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9C0C-F820-2A7C-15B5-F24754A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39" y="1143000"/>
            <a:ext cx="4237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0499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81200" y="76202"/>
            <a:ext cx="8229600" cy="99129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Law of the River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5075338" y="1025554"/>
            <a:ext cx="6711193" cy="4779628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  <a:ea typeface="Calibri"/>
                <a:cs typeface="Times New Roman"/>
              </a:rPr>
              <a:t>Constraint Avoidance &amp; Mitigation</a:t>
            </a: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International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Banking of Deferred Treaty Deliveries in Lake Mead.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Minute 318 (2010) (Earthquake Water).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Minute 319 (2012) (ICMA)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Minute 323 (2017) (Mexico’s Water Reserve).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Domestic (U.S.) Lower Colorado River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Intentionally Created Surplus Program under 2007 Interim Guidelines &amp; 2019 Lower Basin Drought Contingency Plan.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Pilot System Conservation Program &amp; Lower Colorado River Basin System Conservation and Efficiency Program.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Domestic (U.S.) Upper Basin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Demand Management Program Feasibility Investigations under 2019 Upper Basin Drought Contingency Plan.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System Conservation Pilot Program.</a:t>
            </a:r>
            <a:endParaRPr lang="en-US" sz="2000" u="sng" dirty="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11157-D79F-9848-870C-4732055BFFF3}"/>
              </a:ext>
            </a:extLst>
          </p:cNvPr>
          <p:cNvSpPr txBox="1"/>
          <p:nvPr/>
        </p:nvSpPr>
        <p:spPr>
          <a:xfrm>
            <a:off x="642540" y="5657924"/>
            <a:ext cx="1312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Schmidt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9C0C-F820-2A7C-15B5-F24754A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74" y="1143000"/>
            <a:ext cx="4237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6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81200" y="76202"/>
            <a:ext cx="8229600" cy="991298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Law of the River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"/>
          </p:nvPr>
        </p:nvSpPr>
        <p:spPr>
          <a:xfrm>
            <a:off x="4851801" y="1042332"/>
            <a:ext cx="7052176" cy="3026330"/>
          </a:xfrm>
        </p:spPr>
        <p:txBody>
          <a:bodyPr>
            <a:no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2400" u="sng" dirty="0">
                <a:solidFill>
                  <a:schemeClr val="bg1"/>
                </a:solidFill>
                <a:ea typeface="Calibri"/>
                <a:cs typeface="Times New Roman"/>
              </a:rPr>
              <a:t>Interpretive Conflict Management</a:t>
            </a: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International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 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“Escape Clause” of Art. 10 of U.S.-Mexico Treaty.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Lake Mead Operating Regime under Minute 319 (2012)      &amp; Minute 323 (2017).</a:t>
            </a:r>
          </a:p>
          <a:p>
            <a:pPr marL="0" indent="0">
              <a:spcBef>
                <a:spcPts val="0"/>
              </a:spcBef>
              <a:buNone/>
            </a:pPr>
            <a:endParaRPr lang="en-US" sz="800" dirty="0">
              <a:solidFill>
                <a:schemeClr val="bg1"/>
              </a:solidFill>
              <a:ea typeface="Calibri"/>
              <a:cs typeface="Times New Roman"/>
            </a:endParaRPr>
          </a:p>
          <a:p>
            <a:pPr>
              <a:spcBef>
                <a:spcPts val="0"/>
              </a:spcBef>
            </a:pPr>
            <a:r>
              <a:rPr lang="en-US" sz="2000" u="sng" dirty="0">
                <a:solidFill>
                  <a:schemeClr val="bg1"/>
                </a:solidFill>
                <a:ea typeface="Calibri"/>
                <a:cs typeface="Times New Roman"/>
              </a:rPr>
              <a:t>Domestic (U.S.) Basinwide Apportionment</a:t>
            </a: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: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Flow Obligations of Art. III(c)-(d) of Colorado River Compact.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Lake Powell &amp; Lake Mead Coordinated Operating Regime under 2007 Interim Guidelines.</a:t>
            </a:r>
          </a:p>
          <a:p>
            <a:pPr lvl="1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ea typeface="Calibri"/>
                <a:cs typeface="Times New Roman"/>
              </a:rPr>
              <a:t>Basin States Agreement.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BD11157-D79F-9848-870C-4732055BFFF3}"/>
              </a:ext>
            </a:extLst>
          </p:cNvPr>
          <p:cNvSpPr txBox="1"/>
          <p:nvPr/>
        </p:nvSpPr>
        <p:spPr>
          <a:xfrm>
            <a:off x="449593" y="5657924"/>
            <a:ext cx="13120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Schmidt et al.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679C0C-F820-2A7C-15B5-F24754AAE4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738" y="1143000"/>
            <a:ext cx="4237598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57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ver of a magazine&#10;&#10;Description automatically generated">
            <a:extLst>
              <a:ext uri="{FF2B5EF4-FFF2-40B4-BE49-F238E27FC236}">
                <a16:creationId xmlns:a16="http://schemas.microsoft.com/office/drawing/2014/main" id="{BDBAFABA-8DA5-BFBF-0FA3-F2E6CDD1501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175760" y="130868"/>
            <a:ext cx="3840480" cy="4937760"/>
          </a:xfrm>
          <a:prstGeom prst="rect">
            <a:avLst/>
          </a:prstGeom>
        </p:spPr>
      </p:pic>
      <p:pic>
        <p:nvPicPr>
          <p:cNvPr id="8" name="Picture 7" descr="A close up of a document&#10;&#10;Description automatically generated">
            <a:extLst>
              <a:ext uri="{FF2B5EF4-FFF2-40B4-BE49-F238E27FC236}">
                <a16:creationId xmlns:a16="http://schemas.microsoft.com/office/drawing/2014/main" id="{C9835A83-E31B-AF10-CCB7-B83780E08E79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5172652"/>
            <a:ext cx="731520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7514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749E3-DC39-4717-DECD-33B9768B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64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Towards Post-2026 Operations</a:t>
            </a:r>
          </a:p>
        </p:txBody>
      </p:sp>
    </p:spTree>
    <p:extLst>
      <p:ext uri="{BB962C8B-B14F-4D97-AF65-F5344CB8AC3E}">
        <p14:creationId xmlns:p14="http://schemas.microsoft.com/office/powerpoint/2010/main" val="3179201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ver of a magazine&#10;&#10;Description automatically generated">
            <a:extLst>
              <a:ext uri="{FF2B5EF4-FFF2-40B4-BE49-F238E27FC236}">
                <a16:creationId xmlns:a16="http://schemas.microsoft.com/office/drawing/2014/main" id="{BDBAFABA-8DA5-BFBF-0FA3-F2E6CDD1501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084320" y="108218"/>
            <a:ext cx="4023360" cy="5303520"/>
          </a:xfrm>
          <a:prstGeom prst="rect">
            <a:avLst/>
          </a:prstGeom>
        </p:spPr>
      </p:pic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94475A62-DCF7-3019-B7AD-A932B4559B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2720" y="5478011"/>
            <a:ext cx="67665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6847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sheet of paper with black text&#10;&#10;Description automatically generated">
            <a:extLst>
              <a:ext uri="{FF2B5EF4-FFF2-40B4-BE49-F238E27FC236}">
                <a16:creationId xmlns:a16="http://schemas.microsoft.com/office/drawing/2014/main" id="{78BBE8AB-859E-30D1-5F07-25B9FAB677B3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352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4261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able with numbers and a number of figures&#10;&#10;Description automatically generated with medium confidence">
            <a:extLst>
              <a:ext uri="{FF2B5EF4-FFF2-40B4-BE49-F238E27FC236}">
                <a16:creationId xmlns:a16="http://schemas.microsoft.com/office/drawing/2014/main" id="{5EB41DAC-443C-52B8-31F5-56276F40108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788913"/>
            <a:ext cx="9144000" cy="5303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17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3749E3-DC39-4717-DECD-33B9768BC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91645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Climate Change Along America’s Nile</a:t>
            </a:r>
          </a:p>
        </p:txBody>
      </p:sp>
    </p:spTree>
    <p:extLst>
      <p:ext uri="{BB962C8B-B14F-4D97-AF65-F5344CB8AC3E}">
        <p14:creationId xmlns:p14="http://schemas.microsoft.com/office/powerpoint/2010/main" val="28598973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E4D60847-D085-25A4-756F-597FB96393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660507"/>
            <a:ext cx="9144000" cy="3736611"/>
          </a:xfrm>
          <a:prstGeom prst="rect">
            <a:avLst/>
          </a:prstGeom>
        </p:spPr>
      </p:pic>
      <p:pic>
        <p:nvPicPr>
          <p:cNvPr id="7" name="Picture 6" descr="A close-up of a white background&#10;&#10;Description automatically generated">
            <a:extLst>
              <a:ext uri="{FF2B5EF4-FFF2-40B4-BE49-F238E27FC236}">
                <a16:creationId xmlns:a16="http://schemas.microsoft.com/office/drawing/2014/main" id="{6A432D09-1F50-4299-3D3D-A3830AB9E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4525976"/>
            <a:ext cx="9144000" cy="138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921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proposed long-term Colorado River protection plans affect Southern  Nevada">
            <a:extLst>
              <a:ext uri="{FF2B5EF4-FFF2-40B4-BE49-F238E27FC236}">
                <a16:creationId xmlns:a16="http://schemas.microsoft.com/office/drawing/2014/main" id="{23065F96-791C-CF91-FCAB-E7C13A8D8D5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86408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ocument&#10;&#10;Description automatically generated">
            <a:extLst>
              <a:ext uri="{FF2B5EF4-FFF2-40B4-BE49-F238E27FC236}">
                <a16:creationId xmlns:a16="http://schemas.microsoft.com/office/drawing/2014/main" id="{7643C468-A9B4-73CD-2184-8CDD49BDD8C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880113" y="685800"/>
            <a:ext cx="6035040" cy="5486400"/>
          </a:xfrm>
          <a:prstGeom prst="rect">
            <a:avLst/>
          </a:prstGeom>
        </p:spPr>
      </p:pic>
      <p:pic>
        <p:nvPicPr>
          <p:cNvPr id="5" name="Picture 4" descr="A cover of a book&#10;&#10;Description automatically generated">
            <a:extLst>
              <a:ext uri="{FF2B5EF4-FFF2-40B4-BE49-F238E27FC236}">
                <a16:creationId xmlns:a16="http://schemas.microsoft.com/office/drawing/2014/main" id="{E8EBDBC2-F7E9-BAE4-8B89-F370F60000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8075" y="685800"/>
            <a:ext cx="4243812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388FED-B8CE-EBE4-F72C-70F13F5A250A}"/>
              </a:ext>
            </a:extLst>
          </p:cNvPr>
          <p:cNvSpPr txBox="1"/>
          <p:nvPr/>
        </p:nvSpPr>
        <p:spPr>
          <a:xfrm>
            <a:off x="794302" y="6121866"/>
            <a:ext cx="272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Federal Register</a:t>
            </a:r>
            <a:r>
              <a:rPr lang="en-US" sz="1000" dirty="0">
                <a:solidFill>
                  <a:schemeClr val="bg1"/>
                </a:solidFill>
              </a:rPr>
              <a:t>, Vol. 87, No. 121 (June 24, 2022)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6488E-389B-1A34-4200-83B51310CCB4}"/>
              </a:ext>
            </a:extLst>
          </p:cNvPr>
          <p:cNvSpPr txBox="1"/>
          <p:nvPr/>
        </p:nvSpPr>
        <p:spPr>
          <a:xfrm>
            <a:off x="4035106" y="6643382"/>
            <a:ext cx="82142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https://www.usbr.gov/ColoradoRiverBasin/post2026/documents/Post-2026_Pre-Scoping%20Comment%20Summary%20Final_Updated1.30.2023_508.pdf</a:t>
            </a:r>
          </a:p>
        </p:txBody>
      </p:sp>
    </p:spTree>
    <p:extLst>
      <p:ext uri="{BB962C8B-B14F-4D97-AF65-F5344CB8AC3E}">
        <p14:creationId xmlns:p14="http://schemas.microsoft.com/office/powerpoint/2010/main" val="7918620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over of a book&#10;&#10;Description automatically generated">
            <a:extLst>
              <a:ext uri="{FF2B5EF4-FFF2-40B4-BE49-F238E27FC236}">
                <a16:creationId xmlns:a16="http://schemas.microsoft.com/office/drawing/2014/main" id="{D9326279-1EE3-77EB-D3CC-A985E772A698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585251" y="685800"/>
            <a:ext cx="4389120" cy="5486400"/>
          </a:xfrm>
          <a:prstGeom prst="rect">
            <a:avLst/>
          </a:prstGeom>
        </p:spPr>
      </p:pic>
      <p:pic>
        <p:nvPicPr>
          <p:cNvPr id="4" name="Picture 3" descr="A close up of a document&#10;&#10;Description automatically generated">
            <a:extLst>
              <a:ext uri="{FF2B5EF4-FFF2-40B4-BE49-F238E27FC236}">
                <a16:creationId xmlns:a16="http://schemas.microsoft.com/office/drawing/2014/main" id="{FBB8EB6A-5E8C-C41B-373D-FD36C03AC5DE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1217628" y="685800"/>
            <a:ext cx="4937760" cy="5486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77EA72-633F-6331-2D94-E7523138F5A1}"/>
              </a:ext>
            </a:extLst>
          </p:cNvPr>
          <p:cNvSpPr txBox="1"/>
          <p:nvPr/>
        </p:nvSpPr>
        <p:spPr>
          <a:xfrm>
            <a:off x="1113084" y="6121866"/>
            <a:ext cx="272907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Federal Register</a:t>
            </a:r>
            <a:r>
              <a:rPr lang="en-US" sz="1000" dirty="0">
                <a:solidFill>
                  <a:schemeClr val="bg1"/>
                </a:solidFill>
              </a:rPr>
              <a:t>, Vol. 88, No. 116 (June 16, 2023)</a:t>
            </a:r>
            <a:endParaRPr lang="en-US" sz="1000" i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9DB7CF7-1C06-BA15-A24A-0AA80A6DC4A2}"/>
              </a:ext>
            </a:extLst>
          </p:cNvPr>
          <p:cNvSpPr txBox="1"/>
          <p:nvPr/>
        </p:nvSpPr>
        <p:spPr>
          <a:xfrm>
            <a:off x="5125672" y="6643382"/>
            <a:ext cx="71236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https://www.usbr.gov/ColoradoRiverBasin/documents/post2026/scoping/Post2026Operations_ScopingReport_October2023_508.pdf</a:t>
            </a:r>
          </a:p>
        </p:txBody>
      </p:sp>
    </p:spTree>
    <p:extLst>
      <p:ext uri="{BB962C8B-B14F-4D97-AF65-F5344CB8AC3E}">
        <p14:creationId xmlns:p14="http://schemas.microsoft.com/office/powerpoint/2010/main" val="27946159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letter with flags and text&#10;&#10;Description automatically generated">
            <a:extLst>
              <a:ext uri="{FF2B5EF4-FFF2-40B4-BE49-F238E27FC236}">
                <a16:creationId xmlns:a16="http://schemas.microsoft.com/office/drawing/2014/main" id="{E72554D6-773D-0CCE-5C74-B44957F6C8D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483841" y="685800"/>
            <a:ext cx="4389120" cy="5486400"/>
          </a:xfrm>
          <a:prstGeom prst="rect">
            <a:avLst/>
          </a:prstGeom>
        </p:spPr>
      </p:pic>
      <p:pic>
        <p:nvPicPr>
          <p:cNvPr id="10" name="Picture 9" descr="A letter of a government&#10;&#10;Description automatically generated">
            <a:extLst>
              <a:ext uri="{FF2B5EF4-FFF2-40B4-BE49-F238E27FC236}">
                <a16:creationId xmlns:a16="http://schemas.microsoft.com/office/drawing/2014/main" id="{F69DD7CD-839C-0F4E-F122-6BA04DEA2F9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319039" y="685800"/>
            <a:ext cx="4389120" cy="5486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8A1578A-230B-C9D3-17B7-4BF64BA5ECCE}"/>
              </a:ext>
            </a:extLst>
          </p:cNvPr>
          <p:cNvSpPr txBox="1"/>
          <p:nvPr/>
        </p:nvSpPr>
        <p:spPr>
          <a:xfrm>
            <a:off x="3361267" y="6460529"/>
            <a:ext cx="88138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Lower Basin Alternative</a:t>
            </a:r>
            <a:r>
              <a:rPr lang="en-US" sz="1000" dirty="0">
                <a:solidFill>
                  <a:schemeClr val="bg1"/>
                </a:solidFill>
              </a:rPr>
              <a:t>: https://www.azwater.gov/sites/default/files/2024-03/Lower%20Basin%20Alternative%20Letter%205.6.24.pdf</a:t>
            </a:r>
            <a:endParaRPr lang="en-US" sz="1000" u="sng" dirty="0">
              <a:solidFill>
                <a:schemeClr val="bg1"/>
              </a:solidFill>
            </a:endParaRPr>
          </a:p>
          <a:p>
            <a:pPr algn="r"/>
            <a:r>
              <a:rPr lang="en-US" sz="1000" u="sng" dirty="0">
                <a:solidFill>
                  <a:schemeClr val="bg1"/>
                </a:solidFill>
              </a:rPr>
              <a:t>Upper Division States’ Alternative</a:t>
            </a:r>
            <a:r>
              <a:rPr lang="en-US" sz="1000" dirty="0">
                <a:solidFill>
                  <a:schemeClr val="bg1"/>
                </a:solidFill>
              </a:rPr>
              <a:t>: http://www.ucrcommission.com/wp-content/uploads/2024/03/UDS-Alternative-Submittal-March-5-2024.pdf</a:t>
            </a:r>
          </a:p>
        </p:txBody>
      </p:sp>
    </p:spTree>
    <p:extLst>
      <p:ext uri="{BB962C8B-B14F-4D97-AF65-F5344CB8AC3E}">
        <p14:creationId xmlns:p14="http://schemas.microsoft.com/office/powerpoint/2010/main" val="27295116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with flags and text&#10;&#10;Description automatically generated">
            <a:extLst>
              <a:ext uri="{FF2B5EF4-FFF2-40B4-BE49-F238E27FC236}">
                <a16:creationId xmlns:a16="http://schemas.microsoft.com/office/drawing/2014/main" id="{E6439B39-8769-73B2-AFDD-EBFC0B09D3B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901" b="74815"/>
          <a:stretch/>
        </p:blipFill>
        <p:spPr>
          <a:xfrm>
            <a:off x="3169920" y="169332"/>
            <a:ext cx="5852160" cy="1280160"/>
          </a:xfrm>
          <a:prstGeom prst="rect">
            <a:avLst/>
          </a:prstGeom>
        </p:spPr>
      </p:pic>
      <p:pic>
        <p:nvPicPr>
          <p:cNvPr id="7" name="Picture 6" descr="A table with text on it&#10;&#10;Description automatically generated">
            <a:extLst>
              <a:ext uri="{FF2B5EF4-FFF2-40B4-BE49-F238E27FC236}">
                <a16:creationId xmlns:a16="http://schemas.microsoft.com/office/drawing/2014/main" id="{2C6DE525-F6D9-CB5B-143B-967D60AEB1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675464"/>
            <a:ext cx="7772400" cy="2806700"/>
          </a:xfrm>
          <a:prstGeom prst="rect">
            <a:avLst/>
          </a:prstGeom>
        </p:spPr>
      </p:pic>
      <p:pic>
        <p:nvPicPr>
          <p:cNvPr id="9" name="Picture 8" descr="A close up of a text&#10;&#10;Description automatically generated">
            <a:extLst>
              <a:ext uri="{FF2B5EF4-FFF2-40B4-BE49-F238E27FC236}">
                <a16:creationId xmlns:a16="http://schemas.microsoft.com/office/drawing/2014/main" id="{79E6318D-3A4C-871D-39C3-6136BD3F75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631948"/>
            <a:ext cx="7772400" cy="104351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AC5D-184B-5CFF-2338-D42BBB2AEB06}"/>
              </a:ext>
            </a:extLst>
          </p:cNvPr>
          <p:cNvSpPr txBox="1"/>
          <p:nvPr/>
        </p:nvSpPr>
        <p:spPr>
          <a:xfrm>
            <a:off x="4504267" y="6638331"/>
            <a:ext cx="7670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Upper Division States’ Alternative</a:t>
            </a:r>
            <a:r>
              <a:rPr lang="en-US" sz="1000" dirty="0">
                <a:solidFill>
                  <a:schemeClr val="bg1"/>
                </a:solidFill>
              </a:rPr>
              <a:t>: http://www.ucrcommission.com/wp-content/uploads/2024/03/UDS-Alternative-Submittal-March-5-2024.pdf</a:t>
            </a:r>
          </a:p>
        </p:txBody>
      </p:sp>
    </p:spTree>
    <p:extLst>
      <p:ext uri="{BB962C8B-B14F-4D97-AF65-F5344CB8AC3E}">
        <p14:creationId xmlns:p14="http://schemas.microsoft.com/office/powerpoint/2010/main" val="25484918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with flags and text&#10;&#10;Description automatically generated">
            <a:extLst>
              <a:ext uri="{FF2B5EF4-FFF2-40B4-BE49-F238E27FC236}">
                <a16:creationId xmlns:a16="http://schemas.microsoft.com/office/drawing/2014/main" id="{E6439B39-8769-73B2-AFDD-EBFC0B09D3B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901" b="74815"/>
          <a:stretch/>
        </p:blipFill>
        <p:spPr>
          <a:xfrm>
            <a:off x="3169920" y="203203"/>
            <a:ext cx="5852160" cy="1280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AC5D-184B-5CFF-2338-D42BBB2AEB06}"/>
              </a:ext>
            </a:extLst>
          </p:cNvPr>
          <p:cNvSpPr txBox="1"/>
          <p:nvPr/>
        </p:nvSpPr>
        <p:spPr>
          <a:xfrm>
            <a:off x="4504267" y="6638331"/>
            <a:ext cx="7670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Upper Division States’ Alternative</a:t>
            </a:r>
            <a:r>
              <a:rPr lang="en-US" sz="1000" dirty="0">
                <a:solidFill>
                  <a:schemeClr val="bg1"/>
                </a:solidFill>
              </a:rPr>
              <a:t>: http://www.ucrcommission.com/wp-content/uploads/2024/03/UDS-Alternative-Submittal-March-5-2024.pdf</a:t>
            </a:r>
          </a:p>
        </p:txBody>
      </p:sp>
      <p:pic>
        <p:nvPicPr>
          <p:cNvPr id="3" name="Picture 2" descr="A white text on a white background&#10;&#10;Description automatically generated">
            <a:extLst>
              <a:ext uri="{FF2B5EF4-FFF2-40B4-BE49-F238E27FC236}">
                <a16:creationId xmlns:a16="http://schemas.microsoft.com/office/drawing/2014/main" id="{F11D9CAD-513F-83C1-876A-98E28CDADCE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708574"/>
            <a:ext cx="7772400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9018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with flags and text&#10;&#10;Description automatically generated">
            <a:extLst>
              <a:ext uri="{FF2B5EF4-FFF2-40B4-BE49-F238E27FC236}">
                <a16:creationId xmlns:a16="http://schemas.microsoft.com/office/drawing/2014/main" id="{E6439B39-8769-73B2-AFDD-EBFC0B09D3B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901" b="74815"/>
          <a:stretch/>
        </p:blipFill>
        <p:spPr>
          <a:xfrm>
            <a:off x="3169920" y="118533"/>
            <a:ext cx="5852160" cy="1280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AC5D-184B-5CFF-2338-D42BBB2AEB06}"/>
              </a:ext>
            </a:extLst>
          </p:cNvPr>
          <p:cNvSpPr txBox="1"/>
          <p:nvPr/>
        </p:nvSpPr>
        <p:spPr>
          <a:xfrm>
            <a:off x="4504267" y="6638331"/>
            <a:ext cx="7670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Upper Division States’ Alternative</a:t>
            </a:r>
            <a:r>
              <a:rPr lang="en-US" sz="1000" dirty="0">
                <a:solidFill>
                  <a:schemeClr val="bg1"/>
                </a:solidFill>
              </a:rPr>
              <a:t>: http://www.ucrcommission.com/wp-content/uploads/2024/03/UDS-Alternative-Submittal-March-5-2024.pdf</a:t>
            </a:r>
          </a:p>
        </p:txBody>
      </p:sp>
      <p:pic>
        <p:nvPicPr>
          <p:cNvPr id="4" name="Picture 3" descr="A screenshot of a document&#10;&#10;Description automatically generated">
            <a:extLst>
              <a:ext uri="{FF2B5EF4-FFF2-40B4-BE49-F238E27FC236}">
                <a16:creationId xmlns:a16="http://schemas.microsoft.com/office/drawing/2014/main" id="{91A96434-5FCC-B694-B4F4-C47340145EF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34582"/>
            <a:ext cx="77724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3395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with flags and text&#10;&#10;Description automatically generated">
            <a:extLst>
              <a:ext uri="{FF2B5EF4-FFF2-40B4-BE49-F238E27FC236}">
                <a16:creationId xmlns:a16="http://schemas.microsoft.com/office/drawing/2014/main" id="{E6439B39-8769-73B2-AFDD-EBFC0B09D3B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901" b="74815"/>
          <a:stretch/>
        </p:blipFill>
        <p:spPr>
          <a:xfrm>
            <a:off x="3169920" y="213926"/>
            <a:ext cx="5852160" cy="1280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AC5D-184B-5CFF-2338-D42BBB2AEB06}"/>
              </a:ext>
            </a:extLst>
          </p:cNvPr>
          <p:cNvSpPr txBox="1"/>
          <p:nvPr/>
        </p:nvSpPr>
        <p:spPr>
          <a:xfrm>
            <a:off x="4504267" y="6638331"/>
            <a:ext cx="7670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Upper Division States’ Alternative</a:t>
            </a:r>
            <a:r>
              <a:rPr lang="en-US" sz="1000" dirty="0">
                <a:solidFill>
                  <a:schemeClr val="bg1"/>
                </a:solidFill>
              </a:rPr>
              <a:t>: http://www.ucrcommission.com/wp-content/uploads/2024/03/UDS-Alternative-Submittal-March-5-2024.pdf</a:t>
            </a:r>
          </a:p>
        </p:txBody>
      </p:sp>
      <p:pic>
        <p:nvPicPr>
          <p:cNvPr id="3" name="Picture 2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61CC9BC-3575-30B0-3655-36462FA1FBC5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606040"/>
            <a:ext cx="77724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60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with flags and text&#10;&#10;Description automatically generated">
            <a:extLst>
              <a:ext uri="{FF2B5EF4-FFF2-40B4-BE49-F238E27FC236}">
                <a16:creationId xmlns:a16="http://schemas.microsoft.com/office/drawing/2014/main" id="{E6439B39-8769-73B2-AFDD-EBFC0B09D3B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901" b="74815"/>
          <a:stretch/>
        </p:blipFill>
        <p:spPr>
          <a:xfrm>
            <a:off x="3169920" y="281662"/>
            <a:ext cx="5852160" cy="1280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AC5D-184B-5CFF-2338-D42BBB2AEB06}"/>
              </a:ext>
            </a:extLst>
          </p:cNvPr>
          <p:cNvSpPr txBox="1"/>
          <p:nvPr/>
        </p:nvSpPr>
        <p:spPr>
          <a:xfrm>
            <a:off x="4504267" y="6638331"/>
            <a:ext cx="7670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Upper Division States’ Alternative</a:t>
            </a:r>
            <a:r>
              <a:rPr lang="en-US" sz="1000" dirty="0">
                <a:solidFill>
                  <a:schemeClr val="bg1"/>
                </a:solidFill>
              </a:rPr>
              <a:t>: http://www.ucrcommission.com/wp-content/uploads/2024/03/UDS-Alternative-Submittal-March-5-2024.pdf</a:t>
            </a:r>
          </a:p>
        </p:txBody>
      </p:sp>
      <p:pic>
        <p:nvPicPr>
          <p:cNvPr id="4" name="Picture 3" descr="A close-up of a text&#10;&#10;Description automatically generated">
            <a:extLst>
              <a:ext uri="{FF2B5EF4-FFF2-40B4-BE49-F238E27FC236}">
                <a16:creationId xmlns:a16="http://schemas.microsoft.com/office/drawing/2014/main" id="{04100F10-6A0A-FF58-1587-D4C30ABB8A4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437274"/>
            <a:ext cx="7772400" cy="1463040"/>
          </a:xfrm>
          <a:prstGeom prst="rect">
            <a:avLst/>
          </a:prstGeom>
        </p:spPr>
      </p:pic>
      <p:pic>
        <p:nvPicPr>
          <p:cNvPr id="7" name="Picture 6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7F275AC3-C0B7-FEE7-256F-E7B1E8BDE179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836746"/>
            <a:ext cx="777240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66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B117DE3-DB36-994D-BD7C-50AA740A85CA}"/>
              </a:ext>
            </a:extLst>
          </p:cNvPr>
          <p:cNvSpPr txBox="1"/>
          <p:nvPr/>
        </p:nvSpPr>
        <p:spPr>
          <a:xfrm>
            <a:off x="10946121" y="6634716"/>
            <a:ext cx="132385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Schmidt et al.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17F511-39FD-F2EE-DA57-176664DF4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802" y="0"/>
            <a:ext cx="63563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20501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with flags and text&#10;&#10;Description automatically generated">
            <a:extLst>
              <a:ext uri="{FF2B5EF4-FFF2-40B4-BE49-F238E27FC236}">
                <a16:creationId xmlns:a16="http://schemas.microsoft.com/office/drawing/2014/main" id="{E6439B39-8769-73B2-AFDD-EBFC0B09D3B6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t="7901" b="74815"/>
          <a:stretch/>
        </p:blipFill>
        <p:spPr>
          <a:xfrm>
            <a:off x="3169920" y="213926"/>
            <a:ext cx="5852160" cy="128016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E3BAC5D-184B-5CFF-2338-D42BBB2AEB06}"/>
              </a:ext>
            </a:extLst>
          </p:cNvPr>
          <p:cNvSpPr txBox="1"/>
          <p:nvPr/>
        </p:nvSpPr>
        <p:spPr>
          <a:xfrm>
            <a:off x="4504267" y="6638331"/>
            <a:ext cx="76708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Upper Division States’ Alternative</a:t>
            </a:r>
            <a:r>
              <a:rPr lang="en-US" sz="1000" dirty="0">
                <a:solidFill>
                  <a:schemeClr val="bg1"/>
                </a:solidFill>
              </a:rPr>
              <a:t>: http://www.ucrcommission.com/wp-content/uploads/2024/03/UDS-Alternative-Submittal-March-5-2024.pdf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254295D-0437-79D1-D1D8-390A342C40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776010"/>
            <a:ext cx="7772400" cy="4844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7F62E0-8963-5F93-CF0E-92F594A8EA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2007196"/>
            <a:ext cx="7772400" cy="7688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EF3A4BB-4E68-8778-D753-1142C23D03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719948"/>
            <a:ext cx="7772400" cy="304182"/>
          </a:xfrm>
          <a:prstGeom prst="rect">
            <a:avLst/>
          </a:prstGeom>
        </p:spPr>
      </p:pic>
      <p:pic>
        <p:nvPicPr>
          <p:cNvPr id="13" name="Picture 12" descr="A close up of a text&#10;&#10;Description automatically generated">
            <a:extLst>
              <a:ext uri="{FF2B5EF4-FFF2-40B4-BE49-F238E27FC236}">
                <a16:creationId xmlns:a16="http://schemas.microsoft.com/office/drawing/2014/main" id="{92E85AC4-1D6D-B2B6-B97F-E21B640350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3357048"/>
            <a:ext cx="7772400" cy="194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6005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of a government&#10;&#10;Description automatically generated">
            <a:extLst>
              <a:ext uri="{FF2B5EF4-FFF2-40B4-BE49-F238E27FC236}">
                <a16:creationId xmlns:a16="http://schemas.microsoft.com/office/drawing/2014/main" id="{A821B695-AA3E-9C8F-A54B-654A38763A8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5123" t="6049" r="15123" b="78889"/>
          <a:stretch/>
        </p:blipFill>
        <p:spPr>
          <a:xfrm>
            <a:off x="3718560" y="203204"/>
            <a:ext cx="4754880" cy="1280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57C84-4DFA-542E-7368-E690801ADA1D}"/>
              </a:ext>
            </a:extLst>
          </p:cNvPr>
          <p:cNvSpPr txBox="1"/>
          <p:nvPr/>
        </p:nvSpPr>
        <p:spPr>
          <a:xfrm>
            <a:off x="5012269" y="6638330"/>
            <a:ext cx="72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Lower Basin Alternative</a:t>
            </a:r>
            <a:r>
              <a:rPr lang="en-US" sz="1000" dirty="0">
                <a:solidFill>
                  <a:schemeClr val="bg1"/>
                </a:solidFill>
              </a:rPr>
              <a:t>: https://www.azwater.gov/sites/default/files/2024-03/Lower%20Basin%20Alternative%20Letter%205.6.24.pdf</a:t>
            </a:r>
            <a:endParaRPr lang="en-US" sz="1000" u="sng" dirty="0">
              <a:solidFill>
                <a:schemeClr val="bg1"/>
              </a:solidFill>
            </a:endParaRPr>
          </a:p>
        </p:txBody>
      </p:sp>
      <p:pic>
        <p:nvPicPr>
          <p:cNvPr id="8" name="Picture 7" descr="A white text with black text&#10;&#10;Description automatically generated">
            <a:extLst>
              <a:ext uri="{FF2B5EF4-FFF2-40B4-BE49-F238E27FC236}">
                <a16:creationId xmlns:a16="http://schemas.microsoft.com/office/drawing/2014/main" id="{A5B32AA3-6413-25A6-51CA-A5875DF32BC2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423160"/>
            <a:ext cx="7772400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29520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of a government&#10;&#10;Description automatically generated">
            <a:extLst>
              <a:ext uri="{FF2B5EF4-FFF2-40B4-BE49-F238E27FC236}">
                <a16:creationId xmlns:a16="http://schemas.microsoft.com/office/drawing/2014/main" id="{A821B695-AA3E-9C8F-A54B-654A38763A8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5123" t="6049" r="15123" b="78889"/>
          <a:stretch/>
        </p:blipFill>
        <p:spPr>
          <a:xfrm>
            <a:off x="3718560" y="203204"/>
            <a:ext cx="4754880" cy="1280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57C84-4DFA-542E-7368-E690801ADA1D}"/>
              </a:ext>
            </a:extLst>
          </p:cNvPr>
          <p:cNvSpPr txBox="1"/>
          <p:nvPr/>
        </p:nvSpPr>
        <p:spPr>
          <a:xfrm>
            <a:off x="5012269" y="6638330"/>
            <a:ext cx="72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Lower Basin Alternative</a:t>
            </a:r>
            <a:r>
              <a:rPr lang="en-US" sz="1000" dirty="0">
                <a:solidFill>
                  <a:schemeClr val="bg1"/>
                </a:solidFill>
              </a:rPr>
              <a:t>: https://www.azwater.gov/sites/default/files/2024-03/Lower%20Basin%20Alternative%20Letter%205.6.24.pdf</a:t>
            </a:r>
            <a:endParaRPr lang="en-US" sz="1000" u="sng" dirty="0">
              <a:solidFill>
                <a:schemeClr val="bg1"/>
              </a:solidFill>
            </a:endParaRPr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B559AFA6-3F50-F307-4FCE-B303E58837BD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377440"/>
            <a:ext cx="7772400" cy="210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78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of a government&#10;&#10;Description automatically generated">
            <a:extLst>
              <a:ext uri="{FF2B5EF4-FFF2-40B4-BE49-F238E27FC236}">
                <a16:creationId xmlns:a16="http://schemas.microsoft.com/office/drawing/2014/main" id="{A821B695-AA3E-9C8F-A54B-654A38763A8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5123" t="6049" r="15123" b="78889"/>
          <a:stretch/>
        </p:blipFill>
        <p:spPr>
          <a:xfrm>
            <a:off x="3718560" y="203204"/>
            <a:ext cx="4754880" cy="1280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57C84-4DFA-542E-7368-E690801ADA1D}"/>
              </a:ext>
            </a:extLst>
          </p:cNvPr>
          <p:cNvSpPr txBox="1"/>
          <p:nvPr/>
        </p:nvSpPr>
        <p:spPr>
          <a:xfrm>
            <a:off x="5012269" y="6638330"/>
            <a:ext cx="72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Lower Basin Alternative</a:t>
            </a:r>
            <a:r>
              <a:rPr lang="en-US" sz="1000" dirty="0">
                <a:solidFill>
                  <a:schemeClr val="bg1"/>
                </a:solidFill>
              </a:rPr>
              <a:t>: https://www.azwater.gov/sites/default/files/2024-03/Lower%20Basin%20Alternative%20Letter%205.6.24.pdf</a:t>
            </a:r>
            <a:endParaRPr lang="en-US" sz="1000" u="sng" dirty="0">
              <a:solidFill>
                <a:schemeClr val="bg1"/>
              </a:solidFill>
            </a:endParaRPr>
          </a:p>
        </p:txBody>
      </p:sp>
      <p:pic>
        <p:nvPicPr>
          <p:cNvPr id="4" name="Picture 3" descr="A graph showing the number of reduction zones&#10;&#10;Description automatically generated with medium confidence">
            <a:extLst>
              <a:ext uri="{FF2B5EF4-FFF2-40B4-BE49-F238E27FC236}">
                <a16:creationId xmlns:a16="http://schemas.microsoft.com/office/drawing/2014/main" id="{9863461B-3EDA-8710-C586-66AB72FC0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2800" y="1712428"/>
            <a:ext cx="5486400" cy="3591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96657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document&#10;&#10;Description automatically generated">
            <a:extLst>
              <a:ext uri="{FF2B5EF4-FFF2-40B4-BE49-F238E27FC236}">
                <a16:creationId xmlns:a16="http://schemas.microsoft.com/office/drawing/2014/main" id="{5694F8DC-C222-4022-155C-7995F77A6F39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3535680" y="0"/>
            <a:ext cx="51206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8492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of a government&#10;&#10;Description automatically generated">
            <a:extLst>
              <a:ext uri="{FF2B5EF4-FFF2-40B4-BE49-F238E27FC236}">
                <a16:creationId xmlns:a16="http://schemas.microsoft.com/office/drawing/2014/main" id="{A821B695-AA3E-9C8F-A54B-654A38763A8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5123" t="6049" r="15123" b="78889"/>
          <a:stretch/>
        </p:blipFill>
        <p:spPr>
          <a:xfrm>
            <a:off x="3718560" y="203204"/>
            <a:ext cx="4754880" cy="1280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57C84-4DFA-542E-7368-E690801ADA1D}"/>
              </a:ext>
            </a:extLst>
          </p:cNvPr>
          <p:cNvSpPr txBox="1"/>
          <p:nvPr/>
        </p:nvSpPr>
        <p:spPr>
          <a:xfrm>
            <a:off x="5012269" y="6638330"/>
            <a:ext cx="72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Lower Basin Alternative</a:t>
            </a:r>
            <a:r>
              <a:rPr lang="en-US" sz="1000" dirty="0">
                <a:solidFill>
                  <a:schemeClr val="bg1"/>
                </a:solidFill>
              </a:rPr>
              <a:t>: https://www.azwater.gov/sites/default/files/2024-03/Lower%20Basin%20Alternative%20Letter%205.6.24.pdf</a:t>
            </a:r>
            <a:endParaRPr lang="en-US" sz="1000" u="sng" dirty="0">
              <a:solidFill>
                <a:schemeClr val="bg1"/>
              </a:solidFill>
            </a:endParaRPr>
          </a:p>
        </p:txBody>
      </p:sp>
      <p:pic>
        <p:nvPicPr>
          <p:cNvPr id="3" name="Picture 2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223A973E-15FA-89CD-63B1-71927A5AE0B1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2606040"/>
            <a:ext cx="7772400" cy="164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853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etter of a government&#10;&#10;Description automatically generated">
            <a:extLst>
              <a:ext uri="{FF2B5EF4-FFF2-40B4-BE49-F238E27FC236}">
                <a16:creationId xmlns:a16="http://schemas.microsoft.com/office/drawing/2014/main" id="{A821B695-AA3E-9C8F-A54B-654A38763A82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15123" t="6049" r="15123" b="78889"/>
          <a:stretch/>
        </p:blipFill>
        <p:spPr>
          <a:xfrm>
            <a:off x="3718560" y="278620"/>
            <a:ext cx="4754880" cy="12801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257C84-4DFA-542E-7368-E690801ADA1D}"/>
              </a:ext>
            </a:extLst>
          </p:cNvPr>
          <p:cNvSpPr txBox="1"/>
          <p:nvPr/>
        </p:nvSpPr>
        <p:spPr>
          <a:xfrm>
            <a:off x="5012269" y="6638330"/>
            <a:ext cx="72136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u="sng" dirty="0">
                <a:solidFill>
                  <a:schemeClr val="bg1"/>
                </a:solidFill>
              </a:rPr>
              <a:t>Lower Basin Alternative</a:t>
            </a:r>
            <a:r>
              <a:rPr lang="en-US" sz="1000" dirty="0">
                <a:solidFill>
                  <a:schemeClr val="bg1"/>
                </a:solidFill>
              </a:rPr>
              <a:t>: https://www.azwater.gov/sites/default/files/2024-03/Lower%20Basin%20Alternative%20Letter%205.6.24.pdf</a:t>
            </a:r>
            <a:endParaRPr lang="en-US" sz="1000" u="sng" dirty="0">
              <a:solidFill>
                <a:schemeClr val="bg1"/>
              </a:solidFill>
            </a:endParaRPr>
          </a:p>
        </p:txBody>
      </p:sp>
      <p:pic>
        <p:nvPicPr>
          <p:cNvPr id="8" name="Picture 7" descr="A black and white text&#10;&#10;Description automatically generated">
            <a:extLst>
              <a:ext uri="{FF2B5EF4-FFF2-40B4-BE49-F238E27FC236}">
                <a16:creationId xmlns:a16="http://schemas.microsoft.com/office/drawing/2014/main" id="{41630569-4B1C-6CB6-F978-19B6EC64E0DA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861111"/>
            <a:ext cx="7772400" cy="1463040"/>
          </a:xfrm>
          <a:prstGeom prst="rect">
            <a:avLst/>
          </a:prstGeom>
        </p:spPr>
      </p:pic>
      <p:pic>
        <p:nvPicPr>
          <p:cNvPr id="10" name="Picture 9" descr="A black rectangle with text&#10;&#10;Description automatically generated">
            <a:extLst>
              <a:ext uri="{FF2B5EF4-FFF2-40B4-BE49-F238E27FC236}">
                <a16:creationId xmlns:a16="http://schemas.microsoft.com/office/drawing/2014/main" id="{88DFEE59-4054-EA2F-2D83-59BF93B2C921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3533850"/>
            <a:ext cx="7772400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2278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ow proposed long-term Colorado River protection plans affect Southern  Nevada">
            <a:extLst>
              <a:ext uri="{FF2B5EF4-FFF2-40B4-BE49-F238E27FC236}">
                <a16:creationId xmlns:a16="http://schemas.microsoft.com/office/drawing/2014/main" id="{23065F96-791C-CF91-FCAB-E7C13A8D8D5C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667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-15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3">
            <a:extLst>
              <a:ext uri="{FF2B5EF4-FFF2-40B4-BE49-F238E27FC236}">
                <a16:creationId xmlns:a16="http://schemas.microsoft.com/office/drawing/2014/main" id="{70837974-B9C1-AC4F-B3C0-606AC62E5AB1}"/>
              </a:ext>
            </a:extLst>
          </p:cNvPr>
          <p:cNvSpPr txBox="1">
            <a:spLocks/>
          </p:cNvSpPr>
          <p:nvPr/>
        </p:nvSpPr>
        <p:spPr>
          <a:xfrm>
            <a:off x="1176207" y="246898"/>
            <a:ext cx="9891180" cy="68876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42967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E907B4-6E50-B3C4-BDDC-14E2332E2EFC}"/>
              </a:ext>
            </a:extLst>
          </p:cNvPr>
          <p:cNvPicPr>
            <a:picLocks/>
          </p:cNvPicPr>
          <p:nvPr/>
        </p:nvPicPr>
        <p:blipFill rotWithShape="1">
          <a:blip r:embed="rId2"/>
          <a:srcRect l="2720" t="2202" r="2773" b="2141"/>
          <a:stretch/>
        </p:blipFill>
        <p:spPr>
          <a:xfrm>
            <a:off x="3444240" y="0"/>
            <a:ext cx="53035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9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n.jpg"/>
          <p:cNvPicPr>
            <a:picLocks/>
          </p:cNvPicPr>
          <p:nvPr/>
        </p:nvPicPr>
        <p:blipFill>
          <a:blip r:embed="rId3" cstate="print"/>
          <a:srcRect l="50743" t="10580" r="7671" b="47821"/>
          <a:stretch>
            <a:fillRect/>
          </a:stretch>
        </p:blipFill>
        <p:spPr>
          <a:xfrm>
            <a:off x="3200400" y="0"/>
            <a:ext cx="585216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78488" y="6629401"/>
            <a:ext cx="1600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U.S. National Atlas</a:t>
            </a:r>
          </a:p>
        </p:txBody>
      </p:sp>
    </p:spTree>
    <p:extLst>
      <p:ext uri="{BB962C8B-B14F-4D97-AF65-F5344CB8AC3E}">
        <p14:creationId xmlns:p14="http://schemas.microsoft.com/office/powerpoint/2010/main" val="1425371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0F81E56E-0336-4BD9-4C87-6A00181CF00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4240" y="0"/>
            <a:ext cx="5303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0B6146-2F7F-BE40-6D74-46082AB3E053}"/>
              </a:ext>
            </a:extLst>
          </p:cNvPr>
          <p:cNvSpPr txBox="1"/>
          <p:nvPr/>
        </p:nvSpPr>
        <p:spPr>
          <a:xfrm>
            <a:off x="11123804" y="6637790"/>
            <a:ext cx="114090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Source: Wikipedia</a:t>
            </a:r>
          </a:p>
        </p:txBody>
      </p:sp>
    </p:spTree>
    <p:extLst>
      <p:ext uri="{BB962C8B-B14F-4D97-AF65-F5344CB8AC3E}">
        <p14:creationId xmlns:p14="http://schemas.microsoft.com/office/powerpoint/2010/main" val="34776337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ext on a page&#10;&#10;Description automatically generated">
            <a:extLst>
              <a:ext uri="{FF2B5EF4-FFF2-40B4-BE49-F238E27FC236}">
                <a16:creationId xmlns:a16="http://schemas.microsoft.com/office/drawing/2014/main" id="{7DDF60AC-BB41-A8B8-D35F-D342BBADA4F5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4130580"/>
            <a:ext cx="9144000" cy="2560320"/>
          </a:xfrm>
          <a:prstGeom prst="rect">
            <a:avLst/>
          </a:prstGeom>
        </p:spPr>
      </p:pic>
      <p:pic>
        <p:nvPicPr>
          <p:cNvPr id="4" name="Picture 3" descr="A cover of a magazine&#10;&#10;Description automatically generated">
            <a:extLst>
              <a:ext uri="{FF2B5EF4-FFF2-40B4-BE49-F238E27FC236}">
                <a16:creationId xmlns:a16="http://schemas.microsoft.com/office/drawing/2014/main" id="{34B529F5-452C-AE21-DE7D-110655CBFB1C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4632960" y="167100"/>
            <a:ext cx="2926080" cy="384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769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D44EAE-CB53-C3F9-79B7-5C64D62747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" t="17918" r="21538" b="19923"/>
          <a:stretch/>
        </p:blipFill>
        <p:spPr bwMode="auto">
          <a:xfrm>
            <a:off x="865189" y="0"/>
            <a:ext cx="10461622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C631412-08B3-3DBB-A053-87230E0C6B04}"/>
              </a:ext>
            </a:extLst>
          </p:cNvPr>
          <p:cNvSpPr txBox="1"/>
          <p:nvPr/>
        </p:nvSpPr>
        <p:spPr>
          <a:xfrm>
            <a:off x="8212822" y="6637790"/>
            <a:ext cx="31794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Jack Schmidt (USU) (Bureau of Reclamation Data)</a:t>
            </a:r>
          </a:p>
        </p:txBody>
      </p:sp>
    </p:spTree>
    <p:extLst>
      <p:ext uri="{BB962C8B-B14F-4D97-AF65-F5344CB8AC3E}">
        <p14:creationId xmlns:p14="http://schemas.microsoft.com/office/powerpoint/2010/main" val="2236924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6793</TotalTime>
  <Words>1247</Words>
  <Application>Microsoft Macintosh PowerPoint</Application>
  <PresentationFormat>Widescreen</PresentationFormat>
  <Paragraphs>151</Paragraphs>
  <Slides>48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3" baseType="lpstr">
      <vt:lpstr>Aptos</vt:lpstr>
      <vt:lpstr>Arial</vt:lpstr>
      <vt:lpstr>Calibri</vt:lpstr>
      <vt:lpstr>Calibri Light</vt:lpstr>
      <vt:lpstr>Office Theme</vt:lpstr>
      <vt:lpstr>The Changing Colorado</vt:lpstr>
      <vt:lpstr>Overview</vt:lpstr>
      <vt:lpstr>Climate Change Along America’s Nile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Adaptation Amidst Megadrought/Aridification</vt:lpstr>
      <vt:lpstr>Law of the River</vt:lpstr>
      <vt:lpstr>PowerPoint Presentation</vt:lpstr>
      <vt:lpstr>Law of the River</vt:lpstr>
      <vt:lpstr>Law of the River</vt:lpstr>
      <vt:lpstr>PowerPoint Presentation</vt:lpstr>
      <vt:lpstr>Law of the River</vt:lpstr>
      <vt:lpstr>Law of the River</vt:lpstr>
      <vt:lpstr>Law of the River</vt:lpstr>
      <vt:lpstr>PowerPoint Presentation</vt:lpstr>
      <vt:lpstr>Towards Post-2026 Operations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Anthony Robison</dc:creator>
  <cp:lastModifiedBy>Jason Anthony Robison</cp:lastModifiedBy>
  <cp:revision>132</cp:revision>
  <dcterms:created xsi:type="dcterms:W3CDTF">2022-11-03T18:35:40Z</dcterms:created>
  <dcterms:modified xsi:type="dcterms:W3CDTF">2024-03-17T18:25:38Z</dcterms:modified>
</cp:coreProperties>
</file>