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72" r:id="rId4"/>
    <p:sldId id="290" r:id="rId5"/>
    <p:sldId id="295" r:id="rId6"/>
    <p:sldId id="276" r:id="rId7"/>
    <p:sldId id="289" r:id="rId8"/>
    <p:sldId id="299" r:id="rId9"/>
    <p:sldId id="297" r:id="rId10"/>
    <p:sldId id="298" r:id="rId11"/>
    <p:sldId id="296" r:id="rId12"/>
    <p:sldId id="287" r:id="rId13"/>
    <p:sldId id="285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F1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A10BAA-7744-488C-99EE-60F1D7779B66}" v="23" dt="2024-04-16T22:33:56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B94A-9B64-46FB-93BA-816D11D11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89D85-5476-490B-B462-208DB4F2E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C7CAE-BE28-42FD-B209-E4691FBE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814D-3BCD-42EB-B673-76D181C1162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E117E-C64B-4093-B081-A6EF47183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A2C2-AA84-41BF-8204-13FDAA49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E96C-0E08-4DCD-BA06-13BE9798C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4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5968-7F40-4524-BA40-6CB8C6FD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AEA03-9A4A-47C4-8ACE-078E61D98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3F5C2-7168-4944-8F13-CB5EBBA0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814D-3BCD-42EB-B673-76D181C1162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D1980-7806-4D1F-A748-9AC88B65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A5731-8D02-49BF-80F2-CD9ED837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E96C-0E08-4DCD-BA06-13BE9798C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8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B9E910-7404-4579-A520-3421C9DAF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237B3-1485-42D1-A6BD-4357E12E1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6EBA-AB7C-45B6-A336-17F05DCA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814D-3BCD-42EB-B673-76D181C1162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359E5-1D83-450F-B83B-92E4ECF80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32423-AD4C-468B-970C-C167A8A3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E96C-0E08-4DCD-BA06-13BE9798C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5563188" cy="6858000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237018" y="2286132"/>
            <a:ext cx="6721434" cy="1346367"/>
          </a:xfrm>
        </p:spPr>
        <p:txBody>
          <a:bodyPr anchor="t" anchorCtr="0">
            <a:noAutofit/>
          </a:bodyPr>
          <a:lstStyle>
            <a:lvl1pPr>
              <a:defRPr sz="4000" b="1" cap="none" baseline="0">
                <a:solidFill>
                  <a:srgbClr val="F1B30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Workshop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237018" y="4400996"/>
            <a:ext cx="6721433" cy="2332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1" i="0" cap="none" baseline="0">
                <a:solidFill>
                  <a:srgbClr val="191919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Librarian name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10E5BB-A4D6-4A96-9942-F3F2663E06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69" y="2243012"/>
            <a:ext cx="3386970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3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628062" y="-209655"/>
            <a:ext cx="1520932" cy="7027624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894" y="0"/>
            <a:ext cx="450495" cy="945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9366" y="483878"/>
            <a:ext cx="9804434" cy="78678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91919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1549366" y="1746677"/>
            <a:ext cx="10058400" cy="4736681"/>
          </a:xfrm>
        </p:spPr>
        <p:txBody>
          <a:bodyPr>
            <a:spAutoFit/>
          </a:bodyPr>
          <a:lstStyle>
            <a:lvl1pPr>
              <a:defRPr baseline="0">
                <a:solidFill>
                  <a:srgbClr val="191919"/>
                </a:solidFill>
                <a:latin typeface="Franklin Gothic Book" panose="020B0503020102020204" pitchFamily="34" charset="0"/>
              </a:defRPr>
            </a:lvl1pPr>
            <a:lvl2pPr marL="685800" indent="-228600">
              <a:spcBef>
                <a:spcPts val="1200"/>
              </a:spcBef>
              <a:buSzPct val="100000"/>
              <a:buFont typeface="Courier New" panose="02070309020205020404" pitchFamily="49" charset="0"/>
              <a:buChar char="o"/>
              <a:defRPr sz="2800">
                <a:solidFill>
                  <a:srgbClr val="191919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1200"/>
              </a:spcBef>
              <a:buFont typeface="Wingdings" panose="05000000000000000000" pitchFamily="2" charset="2"/>
              <a:buChar char="§"/>
              <a:defRPr sz="2800">
                <a:solidFill>
                  <a:srgbClr val="191919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Font typeface="Wingdings" panose="05000000000000000000" pitchFamily="2" charset="2"/>
              <a:buChar char="q"/>
              <a:defRPr sz="2800">
                <a:solidFill>
                  <a:srgbClr val="191919"/>
                </a:solidFill>
                <a:latin typeface="Franklin Gothic Book" panose="020B0503020102020204" pitchFamily="34" charset="0"/>
              </a:defRPr>
            </a:lvl4pPr>
            <a:lvl5pPr>
              <a:spcBef>
                <a:spcPts val="1200"/>
              </a:spcBef>
              <a:defRPr sz="2800">
                <a:solidFill>
                  <a:srgbClr val="191919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Text</a:t>
            </a:r>
          </a:p>
          <a:p>
            <a:pPr lvl="2"/>
            <a:r>
              <a:rPr lang="en-US"/>
              <a:t>Text</a:t>
            </a:r>
          </a:p>
          <a:p>
            <a:pPr lvl="3"/>
            <a:r>
              <a:rPr lang="en-US">
                <a:latin typeface="Franklin Gothic Book" panose="020B0503020102020204" pitchFamily="34" charset="0"/>
              </a:rPr>
              <a:t>Text</a:t>
            </a:r>
          </a:p>
          <a:p>
            <a:pPr lvl="4"/>
            <a:r>
              <a:rPr lang="en-US">
                <a:latin typeface="Franklin Gothic Book" panose="020B0503020102020204" pitchFamily="34" charset="0"/>
              </a:rPr>
              <a:t>Text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6B17-2D2E-4590-A6E7-82467D7B5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972E5-005A-4BE5-8B94-9F01EFC3F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019A2-11D7-414F-8086-7E680C4A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814D-3BCD-42EB-B673-76D181C1162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C7EF0-D21B-4D73-ADCF-505108B2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89F0C-2CAA-4ECE-8CAB-44316A14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E96C-0E08-4DCD-BA06-13BE9798C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2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0576-F926-4E38-8FD0-13AD7F1B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8B71D-9769-4560-9C81-08DEFE6EE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05E01-1FA3-4B50-B82A-E9D5487C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814D-3BCD-42EB-B673-76D181C1162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2253B-17FE-4663-A0FF-45799E07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74A64-84D2-4CC3-AB5F-966C5EA4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E96C-0E08-4DCD-BA06-13BE9798C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8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9256B-FC36-4524-984D-23E0D696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6468E-51C2-49B5-A950-A3FC28ABE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6842E-55F5-458F-8961-E3EB6C713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16225-E12D-4D5E-9579-0466D47B2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814D-3BCD-42EB-B673-76D181C1162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7F1C4-8DFC-46C0-90ED-0C95A427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8F944-3577-4FF6-B4F7-60FEFF3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E96C-0E08-4DCD-BA06-13BE9798C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4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74DE-9B42-4F33-B7F4-DC8DA6CE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F5D69-0CFE-4062-BE30-2C338FC86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18006-42CC-423E-BED2-7F59C9D81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697D4-CF41-4470-B803-11DE93A73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A90502-09E5-495D-865C-4BCE52DFC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B405E-F38F-4FB7-8AD1-7A315B09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814D-3BCD-42EB-B673-76D181C1162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DFB25E-2FF8-4F85-BE77-DDD8E601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954A9-86BF-47C4-9413-AE355C12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E96C-0E08-4DCD-BA06-13BE9798C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7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F8BD-5C0D-4AD1-A395-2EB0D22A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2150A-9082-479D-8BBB-2AB3B66F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814D-3BCD-42EB-B673-76D181C1162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3151B-F0D4-4EFE-827A-71A0FC31A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D7890-A2E6-4DC9-AD9E-D18B6FFA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E96C-0E08-4DCD-BA06-13BE9798C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8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3A209E-2674-4C33-9C05-4CE7EDFE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814D-3BCD-42EB-B673-76D181C1162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991AE7-8272-4E34-9FE9-3C0E972D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66D4B-B669-4AB7-8EEC-3C9B3833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E96C-0E08-4DCD-BA06-13BE9798C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0C525-99BA-49D7-96C4-D93AA1F8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1C4CB-8AB9-4705-8089-741FA4AFC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F766D-43E6-4913-894B-F8CCC33ED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4C54C-CD3C-4628-BDBF-AE72730C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814D-3BCD-42EB-B673-76D181C1162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CC5CF-681A-487F-8BC8-416478850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29B0D-CB2B-41B6-B40E-BBAFCB1A1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E96C-0E08-4DCD-BA06-13BE9798C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8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3CA2-E2C5-4C29-9A65-E3B4913F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84E3C-9B73-46DC-B330-8BD3654DB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8F713-58B2-4402-ADD9-285AFC342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2E8A6-9F7F-434D-B2B8-467B41C9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814D-3BCD-42EB-B673-76D181C1162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86AB9-1447-4AB8-A92A-A23A27F8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45210-D191-44A4-B753-71B5CCF2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E96C-0E08-4DCD-BA06-13BE9798C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6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C17EA-9A7E-4368-B8B0-71C7796F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DCDC5-2151-4908-9323-568255BF8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E882B-697E-4503-BE7E-259DB7052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B814D-3BCD-42EB-B673-76D181C11625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F4020-6E3C-41B1-BE9B-F6EBCF348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F3430-8271-4CA3-A502-3F8E83E3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2E96C-0E08-4DCD-BA06-13BE9798C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verso.uidaho.edu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verso.uidaho.edu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D5C0-6034-4E5F-BB9C-6570D59C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018" y="1302708"/>
            <a:ext cx="6721434" cy="2906038"/>
          </a:xfrm>
        </p:spPr>
        <p:txBody>
          <a:bodyPr/>
          <a:lstStyle/>
          <a:p>
            <a:pPr algn="ctr"/>
            <a:r>
              <a:rPr lang="en-US" sz="7200"/>
              <a:t>VERSO</a:t>
            </a:r>
            <a:br>
              <a:rPr lang="en-US"/>
            </a:br>
            <a:r>
              <a:rPr lang="en-US" sz="4400" b="0"/>
              <a:t>V</a:t>
            </a:r>
            <a:r>
              <a:rPr lang="en-US" sz="3200" b="0"/>
              <a:t>andal </a:t>
            </a:r>
            <a:r>
              <a:rPr lang="en-US" sz="4400" b="0"/>
              <a:t>E</a:t>
            </a:r>
            <a:r>
              <a:rPr lang="en-US" sz="3200" b="0"/>
              <a:t>xpertise, </a:t>
            </a:r>
            <a:r>
              <a:rPr lang="en-US" sz="4400" b="0"/>
              <a:t>R</a:t>
            </a:r>
            <a:r>
              <a:rPr lang="en-US" sz="3200" b="0"/>
              <a:t>esearch, and </a:t>
            </a:r>
            <a:r>
              <a:rPr lang="en-US" sz="4400" b="0"/>
              <a:t>S</a:t>
            </a:r>
            <a:r>
              <a:rPr lang="en-US" sz="3200" b="0"/>
              <a:t>cholarship </a:t>
            </a:r>
            <a:r>
              <a:rPr lang="en-US" sz="4400" b="0"/>
              <a:t>O</a:t>
            </a:r>
            <a:r>
              <a:rPr lang="en-US" sz="3200" b="0"/>
              <a:t>nline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75091-5225-4508-B0B8-EC24F5589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7019" y="4538157"/>
            <a:ext cx="6721433" cy="1237804"/>
          </a:xfrm>
        </p:spPr>
        <p:txBody>
          <a:bodyPr/>
          <a:lstStyle/>
          <a:p>
            <a:pPr algn="ctr"/>
            <a:r>
              <a:rPr lang="en-US" sz="5400">
                <a:latin typeface="Aptos Light" panose="020F0502020204030204" pitchFamily="34" charset="0"/>
              </a:rPr>
              <a:t>verso.uidaho.edu</a:t>
            </a:r>
          </a:p>
        </p:txBody>
      </p:sp>
    </p:spTree>
    <p:extLst>
      <p:ext uri="{BB962C8B-B14F-4D97-AF65-F5344CB8AC3E}">
        <p14:creationId xmlns:p14="http://schemas.microsoft.com/office/powerpoint/2010/main" val="380652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D3139-36E7-A41D-8666-0A7594459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C27111-ABC5-9DF8-49F5-4C79C6800ABC}"/>
              </a:ext>
            </a:extLst>
          </p:cNvPr>
          <p:cNvSpPr txBox="1"/>
          <p:nvPr/>
        </p:nvSpPr>
        <p:spPr>
          <a:xfrm>
            <a:off x="2372834" y="991009"/>
            <a:ext cx="838495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>
                <a:solidFill>
                  <a:srgbClr val="111111"/>
                </a:solidFill>
                <a:effectLst/>
                <a:latin typeface="Public Sans"/>
              </a:rPr>
              <a:t>Fall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11111"/>
                </a:solidFill>
                <a:effectLst/>
                <a:latin typeface="Public Sans"/>
              </a:rPr>
              <a:t>Migrate data from VIVO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11111"/>
                </a:solidFill>
                <a:effectLst/>
                <a:latin typeface="Public Sans"/>
              </a:rPr>
              <a:t>Establish single-sign-on and other system features</a:t>
            </a:r>
          </a:p>
          <a:p>
            <a:pPr algn="l"/>
            <a:endParaRPr lang="en-US" b="0" i="0">
              <a:solidFill>
                <a:srgbClr val="111111"/>
              </a:solidFill>
              <a:effectLst/>
              <a:latin typeface="Public Sans"/>
            </a:endParaRPr>
          </a:p>
          <a:p>
            <a:pPr algn="l"/>
            <a:r>
              <a:rPr lang="en-US" b="0" i="0">
                <a:solidFill>
                  <a:srgbClr val="111111"/>
                </a:solidFill>
                <a:effectLst/>
                <a:latin typeface="Public Sans"/>
              </a:rPr>
              <a:t>Spring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11111"/>
                </a:solidFill>
                <a:effectLst/>
                <a:latin typeface="Public Sans"/>
              </a:rPr>
              <a:t>Begin initial data harvests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11111"/>
                </a:solidFill>
                <a:effectLst/>
                <a:latin typeface="Public Sans"/>
              </a:rPr>
              <a:t>Create policies and protocols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11111"/>
                </a:solidFill>
                <a:effectLst/>
                <a:latin typeface="Public Sans"/>
              </a:rPr>
              <a:t>Gather feedback from various faculty and units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11111"/>
                </a:solidFill>
                <a:effectLst/>
                <a:latin typeface="Public Sans"/>
              </a:rPr>
              <a:t>Soft rollout to faculty in March/April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11111"/>
                </a:solidFill>
                <a:latin typeface="Public Sans"/>
              </a:rPr>
              <a:t>Retire VIVO and redirect to VERSO</a:t>
            </a:r>
            <a:endParaRPr lang="en-US" b="0" i="0">
              <a:solidFill>
                <a:srgbClr val="111111"/>
              </a:solidFill>
              <a:effectLst/>
              <a:latin typeface="Public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i="0">
              <a:solidFill>
                <a:srgbClr val="111111"/>
              </a:solidFill>
              <a:effectLst/>
              <a:latin typeface="Public Sans"/>
            </a:endParaRPr>
          </a:p>
          <a:p>
            <a:pPr algn="l"/>
            <a:r>
              <a:rPr lang="en-US" b="0" i="0">
                <a:solidFill>
                  <a:srgbClr val="111111"/>
                </a:solidFill>
                <a:effectLst/>
                <a:latin typeface="Public Sans"/>
              </a:rPr>
              <a:t>Summer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11111"/>
                </a:solidFill>
                <a:effectLst/>
                <a:latin typeface="Public Sans"/>
              </a:rPr>
              <a:t>Data cleaning and further harvests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11111"/>
                </a:solidFill>
                <a:effectLst/>
                <a:latin typeface="Public Sans"/>
              </a:rPr>
              <a:t>Establish IR deposit protocols and workflows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11111"/>
                </a:solidFill>
                <a:effectLst/>
                <a:latin typeface="Public Sans"/>
              </a:rPr>
              <a:t>Further testing and feedback from campus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i="0">
              <a:solidFill>
                <a:srgbClr val="111111"/>
              </a:solidFill>
              <a:effectLst/>
              <a:latin typeface="Public Sans"/>
            </a:endParaRPr>
          </a:p>
          <a:p>
            <a:pPr algn="l"/>
            <a:r>
              <a:rPr lang="en-US" b="0" i="0">
                <a:solidFill>
                  <a:srgbClr val="111111"/>
                </a:solidFill>
                <a:effectLst/>
                <a:latin typeface="Public Sans"/>
              </a:rPr>
              <a:t>Fall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11111"/>
                </a:solidFill>
                <a:effectLst/>
                <a:latin typeface="Public Sans"/>
              </a:rPr>
              <a:t>Full campus/public rollout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11111"/>
                </a:solidFill>
                <a:effectLst/>
                <a:latin typeface="Public Sans"/>
              </a:rPr>
              <a:t>VERSO becomes discoverable via Google, Google Scholar, and other indexes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892062-BF93-B9D2-A7DF-B18A6ACE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366" y="321953"/>
            <a:ext cx="9804434" cy="786781"/>
          </a:xfrm>
        </p:spPr>
        <p:txBody>
          <a:bodyPr>
            <a:normAutofit/>
          </a:bodyPr>
          <a:lstStyle/>
          <a:p>
            <a:pPr algn="l"/>
            <a:r>
              <a:rPr lang="en-US" i="0">
                <a:solidFill>
                  <a:srgbClr val="111111"/>
                </a:solidFill>
                <a:effectLst/>
              </a:rPr>
              <a:t>Release Timeline</a:t>
            </a:r>
          </a:p>
        </p:txBody>
      </p:sp>
    </p:spTree>
    <p:extLst>
      <p:ext uri="{BB962C8B-B14F-4D97-AF65-F5344CB8AC3E}">
        <p14:creationId xmlns:p14="http://schemas.microsoft.com/office/powerpoint/2010/main" val="217366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85551-AD49-7953-CE93-AA7857AD1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E599-9FCF-3133-D586-998713E3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86" y="247658"/>
            <a:ext cx="9804434" cy="786781"/>
          </a:xfrm>
        </p:spPr>
        <p:txBody>
          <a:bodyPr/>
          <a:lstStyle/>
          <a:p>
            <a:r>
              <a:rPr lang="en-US"/>
              <a:t>Future Plans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86B14F-D170-43C1-F3BF-BC3037C1F11F}"/>
              </a:ext>
            </a:extLst>
          </p:cNvPr>
          <p:cNvSpPr txBox="1"/>
          <p:nvPr/>
        </p:nvSpPr>
        <p:spPr>
          <a:xfrm>
            <a:off x="1828443" y="920683"/>
            <a:ext cx="10257838" cy="561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Analytics/Reporting improvements</a:t>
            </a:r>
          </a:p>
          <a:p>
            <a:pPr marL="685800" lvl="1" indent="-2286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Specialized use cases, commonly requested reports</a:t>
            </a:r>
          </a:p>
          <a:p>
            <a:pPr marL="685800" lvl="1" indent="-2286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US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API Use</a:t>
            </a:r>
          </a:p>
          <a:p>
            <a:pPr marL="685800" lvl="1" indent="-2286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airly robust and allows for both read/write capabilities</a:t>
            </a:r>
          </a:p>
          <a:p>
            <a:pPr marL="228600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Center/Institute Support</a:t>
            </a:r>
          </a:p>
          <a:p>
            <a:pPr marL="685800" lvl="1" indent="-2286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 to discussions on how to make this maximally useful</a:t>
            </a:r>
          </a:p>
          <a:p>
            <a:pPr marL="228600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Ongoing software update/improvements</a:t>
            </a:r>
          </a:p>
          <a:p>
            <a:pPr marL="685800" lvl="1" indent="-2286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 Libris continues to roll out improvements, so expect new functionality over time</a:t>
            </a:r>
          </a:p>
          <a:p>
            <a:pPr lvl="1">
              <a:lnSpc>
                <a:spcPct val="107000"/>
              </a:lnSpc>
            </a:pPr>
            <a:endParaRPr lang="en-US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CV Generation</a:t>
            </a:r>
          </a:p>
        </p:txBody>
      </p:sp>
    </p:spTree>
    <p:extLst>
      <p:ext uri="{BB962C8B-B14F-4D97-AF65-F5344CB8AC3E}">
        <p14:creationId xmlns:p14="http://schemas.microsoft.com/office/powerpoint/2010/main" val="26497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F0345-B544-CD89-AD24-D9A5B6007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2300-7C77-4633-8D1B-FF54A025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41" y="2642219"/>
            <a:ext cx="9804434" cy="786781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671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BE31A-8DE8-D63F-C63A-963941BBF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166B-8F00-1B00-384D-A408E6F5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705" y="255278"/>
            <a:ext cx="10107016" cy="1007685"/>
          </a:xfrm>
        </p:spPr>
        <p:txBody>
          <a:bodyPr>
            <a:normAutofit fontScale="90000"/>
          </a:bodyPr>
          <a:lstStyle/>
          <a:p>
            <a:r>
              <a:rPr lang="en-US"/>
              <a:t>Research Information Management Systems (RIMs)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CA784-9F01-AEA6-F921-74DA422E57F5}"/>
              </a:ext>
            </a:extLst>
          </p:cNvPr>
          <p:cNvSpPr txBox="1"/>
          <p:nvPr/>
        </p:nvSpPr>
        <p:spPr>
          <a:xfrm>
            <a:off x="7386591" y="6611779"/>
            <a:ext cx="49015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https://www.oclc.org/research/publications/2021/oclcresearch-rim-united-states.html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8D242-6BB3-BB15-7A7F-AC69C544559C}"/>
              </a:ext>
            </a:extLst>
          </p:cNvPr>
          <p:cNvSpPr txBox="1"/>
          <p:nvPr/>
        </p:nvSpPr>
        <p:spPr>
          <a:xfrm>
            <a:off x="2949975" y="1262963"/>
            <a:ext cx="88732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>
                <a:latin typeface="Graphik-Medium"/>
              </a:rPr>
              <a:t>Research information management(RIM) </a:t>
            </a:r>
            <a:r>
              <a:rPr lang="en-US" sz="1800" b="0" i="0" u="none" strike="noStrike" baseline="0">
                <a:latin typeface="Graphik-Regular"/>
              </a:rPr>
              <a:t>systems support the </a:t>
            </a:r>
            <a:r>
              <a:rPr lang="en-US" sz="1800" b="1" i="0" u="none" strike="noStrike" baseline="0">
                <a:latin typeface="Graphik-Regular"/>
              </a:rPr>
              <a:t>transparent</a:t>
            </a:r>
          </a:p>
          <a:p>
            <a:pPr algn="l"/>
            <a:r>
              <a:rPr lang="en-US" sz="1800" b="1" i="0" u="none" strike="noStrike" baseline="0">
                <a:latin typeface="Graphik-Regular"/>
              </a:rPr>
              <a:t>aggregation, curation, and utilization of data</a:t>
            </a:r>
            <a:r>
              <a:rPr lang="en-US" sz="1800" b="0" i="0" u="none" strike="noStrike" baseline="0">
                <a:latin typeface="Graphik-Regular"/>
              </a:rPr>
              <a:t> about institutional research activities. </a:t>
            </a:r>
          </a:p>
          <a:p>
            <a:pPr algn="l"/>
            <a:r>
              <a:rPr lang="en-US" sz="1800" b="0" i="0" u="none" strike="noStrike" baseline="0">
                <a:latin typeface="Graphik-Regular"/>
              </a:rPr>
              <a:t>(Bryant et al, 2021)</a:t>
            </a:r>
            <a:endParaRPr lang="en-US"/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9C02DFE6-A79A-DD66-14E3-9E4623952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04" y="2522161"/>
            <a:ext cx="5403190" cy="38636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419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BE31A-8DE8-D63F-C63A-963941BBF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166B-8F00-1B00-384D-A408E6F5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365" y="102878"/>
            <a:ext cx="10107016" cy="1007685"/>
          </a:xfrm>
        </p:spPr>
        <p:txBody>
          <a:bodyPr>
            <a:normAutofit/>
          </a:bodyPr>
          <a:lstStyle/>
          <a:p>
            <a:r>
              <a:rPr lang="en-US"/>
              <a:t>Institutional Repositories (IRs)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CA784-9F01-AEA6-F921-74DA422E57F5}"/>
              </a:ext>
            </a:extLst>
          </p:cNvPr>
          <p:cNvSpPr txBox="1"/>
          <p:nvPr/>
        </p:nvSpPr>
        <p:spPr>
          <a:xfrm>
            <a:off x="7916957" y="6374122"/>
            <a:ext cx="36395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https://sparcopen.org/wp-content/uploads/2016/01/instrepo.pdf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8D242-6BB3-BB15-7A7F-AC69C544559C}"/>
              </a:ext>
            </a:extLst>
          </p:cNvPr>
          <p:cNvSpPr txBox="1"/>
          <p:nvPr/>
        </p:nvSpPr>
        <p:spPr>
          <a:xfrm>
            <a:off x="2683275" y="962296"/>
            <a:ext cx="88732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>
                <a:latin typeface="Graphik-Medium"/>
              </a:rPr>
              <a:t>…digital collections capturing and preserving the intellectual output of</a:t>
            </a:r>
          </a:p>
          <a:p>
            <a:pPr algn="l"/>
            <a:r>
              <a:rPr lang="en-US" sz="1800" b="0" i="0" u="none" strike="noStrike" baseline="0">
                <a:latin typeface="Graphik-Medium"/>
              </a:rPr>
              <a:t>a single or multi-university community</a:t>
            </a:r>
            <a:r>
              <a:rPr lang="en-US">
                <a:latin typeface="Graphik-Regular"/>
              </a:rPr>
              <a:t>.</a:t>
            </a:r>
            <a:endParaRPr lang="en-US" sz="1800" b="0" i="0" u="none" strike="noStrike" baseline="0">
              <a:latin typeface="Graphik-Regular"/>
            </a:endParaRPr>
          </a:p>
          <a:p>
            <a:pPr algn="l"/>
            <a:r>
              <a:rPr lang="en-US" sz="1800" b="0" i="0" u="none" strike="noStrike" baseline="0">
                <a:latin typeface="Graphik-Regular"/>
              </a:rPr>
              <a:t>(Crow, 2002)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7AB84-ABFF-A489-E3FA-EBA5E445D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11" y="1801445"/>
            <a:ext cx="5548061" cy="3100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52E921-C817-0FC8-8561-09019DB2E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03" y="2745044"/>
            <a:ext cx="6202554" cy="357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34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EF2D2-3FF8-51B4-833C-C0514CBD7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of information about a research report&#10;&#10;Description automatically generated with medium confidence">
            <a:extLst>
              <a:ext uri="{FF2B5EF4-FFF2-40B4-BE49-F238E27FC236}">
                <a16:creationId xmlns:a16="http://schemas.microsoft.com/office/drawing/2014/main" id="{38406E55-5230-62AC-1BDA-3A1FA7CAA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39" y="711927"/>
            <a:ext cx="8042597" cy="5729269"/>
          </a:xfrm>
          <a:prstGeom prst="rect">
            <a:avLst/>
          </a:prstGeom>
        </p:spPr>
      </p:pic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E332ACA8-017E-692A-D614-18D295A65FC6}"/>
              </a:ext>
            </a:extLst>
          </p:cNvPr>
          <p:cNvSpPr/>
          <p:nvPr/>
        </p:nvSpPr>
        <p:spPr>
          <a:xfrm>
            <a:off x="3229762" y="1359015"/>
            <a:ext cx="813732" cy="763399"/>
          </a:xfrm>
          <a:prstGeom prst="noSmoking">
            <a:avLst>
              <a:gd name="adj" fmla="val 666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CD11D99D-F1FC-FADD-D129-F5B0CFE4AA13}"/>
              </a:ext>
            </a:extLst>
          </p:cNvPr>
          <p:cNvSpPr/>
          <p:nvPr/>
        </p:nvSpPr>
        <p:spPr>
          <a:xfrm>
            <a:off x="3315050" y="5498985"/>
            <a:ext cx="813732" cy="763399"/>
          </a:xfrm>
          <a:prstGeom prst="noSmoking">
            <a:avLst>
              <a:gd name="adj" fmla="val 666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4DC0D-CF33-FD3E-5070-BA82CEB729F5}"/>
              </a:ext>
            </a:extLst>
          </p:cNvPr>
          <p:cNvSpPr txBox="1"/>
          <p:nvPr/>
        </p:nvSpPr>
        <p:spPr>
          <a:xfrm>
            <a:off x="7516536" y="6441196"/>
            <a:ext cx="449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https://hangingtogether.org/what-is-rim/</a:t>
            </a:r>
          </a:p>
        </p:txBody>
      </p:sp>
    </p:spTree>
    <p:extLst>
      <p:ext uri="{BB962C8B-B14F-4D97-AF65-F5344CB8AC3E}">
        <p14:creationId xmlns:p14="http://schemas.microsoft.com/office/powerpoint/2010/main" val="15012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8628E-ED60-4C5F-5F99-967DC31AD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FF8B-67B5-49FF-E6BF-98F6417D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VERSO: verso.uidaho.edu</a:t>
            </a:r>
          </a:p>
        </p:txBody>
      </p:sp>
      <p:pic>
        <p:nvPicPr>
          <p:cNvPr id="4" name="Picture 3" descr="A screenshot of a websit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82F0ABD-C3D4-DF9E-6786-C76B68010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35" y="1270658"/>
            <a:ext cx="9417203" cy="53176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371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8628E-ED60-4C5F-5F99-967DC31AD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FF8B-67B5-49FF-E6BF-98F6417D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VERSO: verso.uidaho.edu</a:t>
            </a:r>
          </a:p>
        </p:txBody>
      </p:sp>
      <p:pic>
        <p:nvPicPr>
          <p:cNvPr id="4" name="Picture 3" descr="A screenshot of a websit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82F0ABD-C3D4-DF9E-6786-C76B68010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35" y="1270658"/>
            <a:ext cx="9417203" cy="53176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7927B7-A6E6-1896-5158-E01F29176ED7}"/>
              </a:ext>
            </a:extLst>
          </p:cNvPr>
          <p:cNvCxnSpPr>
            <a:cxnSpLocks/>
          </p:cNvCxnSpPr>
          <p:nvPr/>
        </p:nvCxnSpPr>
        <p:spPr>
          <a:xfrm>
            <a:off x="4440025" y="348792"/>
            <a:ext cx="753614" cy="99924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5052B7-7714-1C5B-1376-B7B01ABF8D5C}"/>
              </a:ext>
            </a:extLst>
          </p:cNvPr>
          <p:cNvCxnSpPr>
            <a:cxnSpLocks/>
          </p:cNvCxnSpPr>
          <p:nvPr/>
        </p:nvCxnSpPr>
        <p:spPr>
          <a:xfrm flipH="1">
            <a:off x="6326427" y="269741"/>
            <a:ext cx="1045334" cy="11071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0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8628E-ED60-4C5F-5F99-967DC31AD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FF8B-67B5-49FF-E6BF-98F6417D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Faculty pages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88B93-D751-3D46-2B27-2630D7D6D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473" y="1412019"/>
            <a:ext cx="8364198" cy="4841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10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8628E-ED60-4C5F-5F99-967DC31AD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FF8B-67B5-49FF-E6BF-98F6417D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VERSO: verso.uidaho.edu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03CDC-240D-C6DC-879B-FAC0403AE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055" y="1538600"/>
            <a:ext cx="7290520" cy="4847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22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85551-AD49-7953-CE93-AA7857AD1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E599-9FCF-3133-D586-998713E3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86" y="236950"/>
            <a:ext cx="9804434" cy="786781"/>
          </a:xfrm>
        </p:spPr>
        <p:txBody>
          <a:bodyPr/>
          <a:lstStyle/>
          <a:p>
            <a:r>
              <a:rPr lang="en-US"/>
              <a:t>VERSO: verso.uidaho.edu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86B14F-D170-43C1-F3BF-BC3037C1F11F}"/>
              </a:ext>
            </a:extLst>
          </p:cNvPr>
          <p:cNvSpPr txBox="1"/>
          <p:nvPr/>
        </p:nvSpPr>
        <p:spPr>
          <a:xfrm>
            <a:off x="1934162" y="916485"/>
            <a:ext cx="10257838" cy="502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Built on Ex Libris’ </a:t>
            </a:r>
            <a:r>
              <a:rPr lang="en-US" sz="24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Esploro</a:t>
            </a: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platform</a:t>
            </a:r>
          </a:p>
          <a:p>
            <a:pPr marL="228600" indent="-2286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Integrated RIMS and IR</a:t>
            </a:r>
            <a:endParaRPr lang="en-US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Automatic daily harvesting of data</a:t>
            </a:r>
          </a:p>
          <a:p>
            <a:pPr marL="228600" indent="-2286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SSO </a:t>
            </a:r>
            <a:r>
              <a:rPr lang="en-US" sz="2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personal profile maintenance</a:t>
            </a:r>
          </a:p>
          <a:p>
            <a:pPr marL="228600" indent="-2286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Detailed reporting functions for description and strategic decision making</a:t>
            </a:r>
          </a:p>
          <a:p>
            <a:pPr marL="228600" indent="-2286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Easy listing of researchers and research by unit</a:t>
            </a:r>
          </a:p>
          <a:p>
            <a:pPr marL="228600" indent="-2286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Increase discoverability and access to university research and publications</a:t>
            </a:r>
          </a:p>
          <a:p>
            <a:pPr marL="228600" indent="-2286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Custom list generation </a:t>
            </a:r>
          </a:p>
          <a:p>
            <a:pPr marL="228600" indent="-2286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ORCID integration</a:t>
            </a:r>
            <a:endParaRPr lang="en-US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0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E_SlideTemplate_Fall2021" id="{AD39B203-4C4C-4ADB-9136-36F371B79562}" vid="{333D4E39-D689-4B89-8484-91F74F9861F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E205AC976404D8615C14F51EF50C5" ma:contentTypeVersion="37" ma:contentTypeDescription="Create a new document." ma:contentTypeScope="" ma:versionID="097cca1a8a8bbcc00cb28751eb01e85f">
  <xsd:schema xmlns:xsd="http://www.w3.org/2001/XMLSchema" xmlns:xs="http://www.w3.org/2001/XMLSchema" xmlns:p="http://schemas.microsoft.com/office/2006/metadata/properties" xmlns:ns2="162fa2a2-62c5-48de-9e1b-876d8ebd053c" xmlns:ns3="7cac3e53-a5eb-4e2d-bd37-805c4d90885c" targetNamespace="http://schemas.microsoft.com/office/2006/metadata/properties" ma:root="true" ma:fieldsID="0c50ea3331fe92858fb05fc4576839d7" ns2:_="" ns3:_="">
    <xsd:import namespace="162fa2a2-62c5-48de-9e1b-876d8ebd053c"/>
    <xsd:import namespace="7cac3e53-a5eb-4e2d-bd37-805c4d90885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fa2a2-62c5-48de-9e1b-876d8ebd053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f924f0ff-682f-4b97-8273-0421c1f81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c3e53-a5eb-4e2d-bd37-805c4d90885c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5fee6915-c5fa-470f-a8cd-5cbb7094b2bd}" ma:internalName="TaxCatchAll" ma:showField="CatchAllData" ma:web="7cac3e53-a5eb-4e2d-bd37-805c4d9088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41A66D-80A5-45BA-9DA3-EF32C55770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8D5CC9-C8EA-4E52-BFBE-1C8CBB566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2fa2a2-62c5-48de-9e1b-876d8ebd053c"/>
    <ds:schemaRef ds:uri="7cac3e53-a5eb-4e2d-bd37-805c4d908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GSE_SlideTemplate_Fall2021</Template>
  <TotalTime>0</TotalTime>
  <Words>346</Words>
  <Application>Microsoft Macintosh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Aptos</vt:lpstr>
      <vt:lpstr>Aptos Light</vt:lpstr>
      <vt:lpstr>Arial</vt:lpstr>
      <vt:lpstr>Calibri</vt:lpstr>
      <vt:lpstr>Calibri Light</vt:lpstr>
      <vt:lpstr>Courier New</vt:lpstr>
      <vt:lpstr>Franklin Gothic Book</vt:lpstr>
      <vt:lpstr>Franklin Gothic Demi</vt:lpstr>
      <vt:lpstr>Graphik-Medium</vt:lpstr>
      <vt:lpstr>Graphik-Regular</vt:lpstr>
      <vt:lpstr>Public Sans</vt:lpstr>
      <vt:lpstr>Symbol</vt:lpstr>
      <vt:lpstr>Wingdings</vt:lpstr>
      <vt:lpstr>Office Theme</vt:lpstr>
      <vt:lpstr>VERSO Vandal Expertise, Research, and Scholarship Online</vt:lpstr>
      <vt:lpstr>Research Information Management Systems (RIMs)</vt:lpstr>
      <vt:lpstr>Institutional Repositories (IRs)</vt:lpstr>
      <vt:lpstr>PowerPoint Presentation</vt:lpstr>
      <vt:lpstr>VERSO: verso.uidaho.edu</vt:lpstr>
      <vt:lpstr>VERSO: verso.uidaho.edu</vt:lpstr>
      <vt:lpstr>Faculty pages</vt:lpstr>
      <vt:lpstr>VERSO: verso.uidaho.edu</vt:lpstr>
      <vt:lpstr>VERSO: verso.uidaho.edu</vt:lpstr>
      <vt:lpstr>Release Timeline</vt:lpstr>
      <vt:lpstr>Future Plans</vt:lpstr>
      <vt:lpstr>Questions?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Verso Introducing the UI’s new research information management system</dc:title>
  <dc:creator>Kenyon, Jeremy (jkenyon@uidaho.edu)</dc:creator>
  <cp:lastModifiedBy>Bruner, Brandon (bbruner@uidaho.edu)</cp:lastModifiedBy>
  <cp:revision>2</cp:revision>
  <dcterms:created xsi:type="dcterms:W3CDTF">2024-02-27T22:27:25Z</dcterms:created>
  <dcterms:modified xsi:type="dcterms:W3CDTF">2024-04-26T16:00:36Z</dcterms:modified>
</cp:coreProperties>
</file>