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8" r:id="rId2"/>
    <p:sldId id="257" r:id="rId3"/>
    <p:sldId id="260" r:id="rId4"/>
    <p:sldId id="289" r:id="rId5"/>
    <p:sldId id="293" r:id="rId6"/>
    <p:sldId id="262" r:id="rId7"/>
    <p:sldId id="263" r:id="rId8"/>
    <p:sldId id="264" r:id="rId9"/>
    <p:sldId id="312" r:id="rId10"/>
    <p:sldId id="266" r:id="rId11"/>
    <p:sldId id="267" r:id="rId12"/>
    <p:sldId id="296" r:id="rId13"/>
    <p:sldId id="300" r:id="rId14"/>
    <p:sldId id="270" r:id="rId15"/>
    <p:sldId id="271" r:id="rId16"/>
    <p:sldId id="272" r:id="rId17"/>
    <p:sldId id="273" r:id="rId18"/>
    <p:sldId id="274" r:id="rId19"/>
    <p:sldId id="303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309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286" autoAdjust="0"/>
  </p:normalViewPr>
  <p:slideViewPr>
    <p:cSldViewPr>
      <p:cViewPr>
        <p:scale>
          <a:sx n="98" d="100"/>
          <a:sy n="98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0D4B4-836B-406B-8FB2-E4E3E78783C7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77F4B-09ED-4417-B891-E458F49C31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4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NU_Free_Documentation_License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ommons.wikimedia.org/wiki/Commons:GNU_Free_Documentation_License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http://www.plant-identification.co.uk/images/fagaceae/fagus-sylvatica-5.jpg</a:t>
            </a:r>
          </a:p>
          <a:p>
            <a:r>
              <a:rPr lang="en-US" dirty="0" smtClean="0"/>
              <a:t>http://www.commanster.eu/commanster/Plants/Trees/Trees/Fagus.sylvatica2.jpg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77F4B-09ED-4417-B891-E458F49C31F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http://www.gerdes-wholesale-nursery.com/trees/gleditsia-triacanthos-inermis-skyline.html</a:t>
            </a:r>
          </a:p>
          <a:p>
            <a:r>
              <a:rPr lang="en-US" dirty="0" smtClean="0"/>
              <a:t>http://www.shadetreesandevergreens.com/assets/images/products/sunbursthoneylocust.jpg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77F4B-09ED-4417-B891-E458F49C31F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Assets.babycenter.com</a:t>
            </a: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7B195E-FA9D-4D10-A108-045B2A854B08}" type="slidenum">
              <a:rPr lang="en-US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Findmeplants.co.uk</a:t>
            </a: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B3DDA6-F6AF-4F11-A676-F14647262F0F}" type="slidenum">
              <a:rPr lang="en-US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http://www.florifacts.umn.edu/2006%20Herbaceous%20Perennials/Hosta%20Sundance%20083.jpg</a:t>
            </a:r>
          </a:p>
          <a:p>
            <a:r>
              <a:rPr lang="en-US" dirty="0" smtClean="0"/>
              <a:t>http://quaint.kapsi.fi/puutarha/kasvilistat/kuvakasvilista/Hosta/hosta_aureomarginata.jpg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77F4B-09ED-4417-B891-E458F49C31F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http://thymeafterthyme.com/images/Hydrangea_quercifolia.jpg</a:t>
            </a:r>
          </a:p>
          <a:p>
            <a:r>
              <a:rPr lang="en-US" dirty="0" smtClean="0"/>
              <a:t>http://www.greengrasslandscape.com/photogallery/Hydrangea%20quercifolia.jpg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77F4B-09ED-4417-B891-E458F49C31F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http://www.gardensandplants.com/images/plants/Ilex%20cornuta%20Dazzler.jpg</a:t>
            </a:r>
          </a:p>
          <a:p>
            <a:r>
              <a:rPr lang="en-US" dirty="0" smtClean="0"/>
              <a:t>http://www.aragriculture.org/Images/plant_db/shrubs/ilex_cornuta_carissa_fm.jpg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77F4B-09ED-4417-B891-E458F49C31F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http://www.seedlingsrus.com/IlexCrenataHoogendorn.jpg</a:t>
            </a:r>
          </a:p>
          <a:p>
            <a:r>
              <a:rPr lang="en-US" dirty="0" smtClean="0"/>
              <a:t>http://www.finegardening.com/CMS/uploadedimages/Images/Gardening/Plants/Ilex_Crenata_MG_lg.jpg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77F4B-09ED-4417-B891-E458F49C31F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http://www.connon.ca/gallery/BROADLEAFS%20EVERGREENS/2405.jpg</a:t>
            </a:r>
          </a:p>
          <a:p>
            <a:r>
              <a:rPr lang="en-US" dirty="0" smtClean="0"/>
              <a:t>http://www.google.com/imgres?imgurl=http://www.mobot.org/gardeninghelp/images/low/D460-0901020.jpg&amp;imgrefurl=http://www.mobot.org/gardeninghelp/plantfinder/Plant.asp%3Fcode%3DD460&amp;usg=__QADgbB6hccxlayiFl1GtRYEoqvY=&amp;h=480&amp;w=640&amp;sz=47&amp;hl=en&amp;start=5&amp;sig2=SpJ-bc0D8N18uhWK2Thpxg&amp;itbs=1&amp;tbnid=QvVz44NVDPi_uM:&amp;tbnh=103&amp;tbnw=137&amp;prev=/images%3Fq%3DIlex%2Bx%2Bmeserveae%26hl%3Den%26sa%3DG%26tbs%3Disch:1&amp;ei=SRTOS93bOaeutAP4gKl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77F4B-09ED-4417-B891-E458F49C31F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Fotosearch.com</a:t>
            </a:r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003CBC-D0B8-49B2-BD15-402DB97D009C}" type="slidenum">
              <a:rPr lang="en-US" smtClean="0">
                <a:latin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Home.comcast.net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77F4B-09ED-4417-B891-E458F49C31F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http://www.hort.cornell.edu/department/faculty/weston/fescue/comparison.jpg</a:t>
            </a:r>
          </a:p>
          <a:p>
            <a:r>
              <a:rPr lang="en-US" dirty="0" smtClean="0"/>
              <a:t>http://image.gardening.eu/immagini/festuca_scoparia_pic_carlit.jpg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77F4B-09ED-4417-B891-E458F49C31F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http://image.gardening.eu/immagini/juniperus_chinensis_stricta.jpg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77F4B-09ED-4417-B891-E458F49C31F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http://www.zelenhoz.com/n/1/JUNIPERUS%20HORIZONTALIS%20BLUE%20CHIP%20PA.jpg</a:t>
            </a:r>
          </a:p>
          <a:p>
            <a:r>
              <a:rPr lang="en-US" dirty="0" smtClean="0"/>
              <a:t>http://www.magnoliagardensnursery.com/productdescrip/pictures300/Juniperus_Bar300.jpg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77F4B-09ED-4417-B891-E458F49C31F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http://jabalamelnursery.com/mediafiles/Pictures/Plants/LAGERSTROEMIA%20INDICA.jpg</a:t>
            </a:r>
          </a:p>
          <a:p>
            <a:r>
              <a:rPr lang="en-US" dirty="0" smtClean="0"/>
              <a:t>http://upload.wikimedia.org/wikipedia/commons/3/31/Lagerstroemia_indica_0001.jpg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77F4B-09ED-4417-B891-E458F49C31F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http://www.gardensandplants.com/images/plants/Leucanthemum%20x%20superbum.jpg</a:t>
            </a:r>
          </a:p>
          <a:p>
            <a:r>
              <a:rPr lang="en-US" dirty="0" smtClean="0"/>
              <a:t>http://www.shootgardening.co.uk/uploaded/images/plant_leucanthemum_x_superbum___silver_princess____1_21.jpg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77F4B-09ED-4417-B891-E458F49C31F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http://biology.missouristate.edu/Herbarium/TreesonCampus/images/Sweetgum.jpg</a:t>
            </a:r>
          </a:p>
          <a:p>
            <a:endParaRPr lang="en-US" dirty="0" smtClean="0"/>
          </a:p>
          <a:p>
            <a:r>
              <a:rPr lang="en-US" dirty="0" smtClean="0"/>
              <a:t>http://www.hear.org/starr/images/full/starr-061204-1831.jpg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77F4B-09ED-4417-B891-E458F49C31F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http://www.floralimages.co.uk/images/liriodendron_tulipifera_1027.jpg</a:t>
            </a:r>
          </a:p>
          <a:p>
            <a:r>
              <a:rPr lang="en-US" dirty="0" smtClean="0"/>
              <a:t>http://www.mivak.nl/Noorkerhof/images/Liriodendron%20tulipifera.jpg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77F4B-09ED-4417-B891-E458F49C31F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http://marecromwell.files.wordpress.com/2009/03/liriope.jpg</a:t>
            </a:r>
          </a:p>
          <a:p>
            <a:r>
              <a:rPr lang="en-US" dirty="0" smtClean="0"/>
              <a:t>http://www.gruporiobravo.com/images/photos/Public/Groundcovers/Liriope%20-%20Silver%20Dragon%202.jpg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77F4B-09ED-4417-B891-E458F49C31F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B81B33-B69E-4D1E-9E62-027A3BD7D081}" type="slidenum">
              <a:rPr lang="en-US" smtClean="0">
                <a:latin typeface="Arial" pitchFamily="34" charset="0"/>
              </a:rPr>
              <a:pPr/>
              <a:t>28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http://www.lejardin.ro/images/LONICERA_JAPONICA_HALLIANA.jpg</a:t>
            </a:r>
          </a:p>
          <a:p>
            <a:r>
              <a:rPr lang="en-US" dirty="0" smtClean="0"/>
              <a:t>http://www.desert-tropicals.com/Plants/Caprifoliaceae/Lonicera_japonica.jpg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77F4B-09ED-4417-B891-E458F49C31F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Gardenmart.com</a:t>
            </a: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95B1E3-DFAB-4591-8454-1DC4410AF5EB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Toptropicals.com</a:t>
            </a: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6854C1-A797-4D6F-AC65-18A805545E4C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http://www.soonerplantfarm.com/_ccLib/image/plants/deta5-644.jpg</a:t>
            </a:r>
            <a:r>
              <a:rPr lang="en-US" i="1" dirty="0" smtClean="0"/>
              <a:t>Permission is granted to copy, distribute and/or modify this document under the terms of the </a:t>
            </a:r>
            <a:r>
              <a:rPr lang="en-US" b="1" i="1" dirty="0" smtClean="0">
                <a:hlinkClick r:id="rId3" tooltip="w:GNU Free Documentation License"/>
              </a:rPr>
              <a:t>GNU Free Documentation License</a:t>
            </a:r>
            <a:r>
              <a:rPr lang="en-US" i="1" dirty="0" smtClean="0"/>
              <a:t>, Version 1.2 or any later version published by the Free Software Foundation; with no Invariant Sections, no Front-Cover Texts, and no Back-Cover Texts. A copy of the license is included in the section entitled "</a:t>
            </a:r>
            <a:r>
              <a:rPr lang="en-US" i="1" dirty="0" smtClean="0">
                <a:hlinkClick r:id="rId4" action="ppaction://hlinkfile" tooltip="Commons:GNU Free Documentation License"/>
              </a:rPr>
              <a:t>GNU Free Documentation License</a:t>
            </a:r>
            <a:r>
              <a:rPr lang="en-US" i="1" dirty="0" smtClean="0"/>
              <a:t>".</a:t>
            </a:r>
            <a:r>
              <a:rPr lang="en-US" dirty="0" smtClean="0"/>
              <a:t> </a:t>
            </a:r>
          </a:p>
          <a:p>
            <a:r>
              <a:rPr lang="en-US" dirty="0" smtClean="0"/>
              <a:t>http://lh6.ggpht.com/_rWksMjEBTQk/Sa1NXbfTpxI/AAAAAAAAKZk/Ya55nX1vyp0/s800/leo-mic-Forsythia-x-intermedia-1229.jpg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77F4B-09ED-4417-B891-E458F49C31F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http://faculty.etsu.edu/MCDOWELT/Pictures%20Use/Fraxinus%20americana.JPG</a:t>
            </a:r>
          </a:p>
          <a:p>
            <a:r>
              <a:rPr lang="en-US" dirty="0" smtClean="0"/>
              <a:t>http://www.jvh-nurseries.com/language/multilingual/plants/list/fraxinus%20americana.jpg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77F4B-09ED-4417-B891-E458F49C31F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http://images.marketplaceadvisor.channeladvisor.com/hi/74/73694/blanket_flower_gaillardia_aristata_seeds.jpg</a:t>
            </a:r>
          </a:p>
          <a:p>
            <a:r>
              <a:rPr lang="en-US" dirty="0" smtClean="0"/>
              <a:t>http://www.plantcare.com/oldSite/httpdocs/images/namedImages/Blanketflower.jpg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77F4B-09ED-4417-B891-E458F49C31F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Upload.wikimedia.org</a:t>
            </a: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664DEF-F279-4370-B060-1F90A680DB62}" type="slidenum">
              <a:rPr lang="en-US" smtClean="0">
                <a:latin typeface="Arial" pitchFamily="34" charset="0"/>
              </a:rPr>
              <a:pPr/>
              <a:t>9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http://www.brianandsherry.com/photos/non-ebay/Ginkgo-biloba-tree.jpg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77F4B-09ED-4417-B891-E458F49C31F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75F1BA-4ECD-4AFA-BCAC-9E843FDBFAF2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CA5A20-2433-46AB-BB36-1D6E31F2BD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75F1BA-4ECD-4AFA-BCAC-9E843FDBFAF2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CA5A20-2433-46AB-BB36-1D6E31F2B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75F1BA-4ECD-4AFA-BCAC-9E843FDBFAF2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CA5A20-2433-46AB-BB36-1D6E31F2B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75F1BA-4ECD-4AFA-BCAC-9E843FDBFAF2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CA5A20-2433-46AB-BB36-1D6E31F2B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75F1BA-4ECD-4AFA-BCAC-9E843FDBFAF2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CA5A20-2433-46AB-BB36-1D6E31F2BD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75F1BA-4ECD-4AFA-BCAC-9E843FDBFAF2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CA5A20-2433-46AB-BB36-1D6E31F2B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75F1BA-4ECD-4AFA-BCAC-9E843FDBFAF2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CA5A20-2433-46AB-BB36-1D6E31F2B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75F1BA-4ECD-4AFA-BCAC-9E843FDBFAF2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CA5A20-2433-46AB-BB36-1D6E31F2B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75F1BA-4ECD-4AFA-BCAC-9E843FDBFAF2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CA5A20-2433-46AB-BB36-1D6E31F2BD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75F1BA-4ECD-4AFA-BCAC-9E843FDBFAF2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CA5A20-2433-46AB-BB36-1D6E31F2BD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75F1BA-4ECD-4AFA-BCAC-9E843FDBFAF2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CA5A20-2433-46AB-BB36-1D6E31F2BD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075F1BA-4ECD-4AFA-BCAC-9E843FDBFAF2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ECA5A20-2433-46AB-BB36-1D6E31F2BD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Nursery/Landscape Plant Identification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F-L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133-160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141</a:t>
            </a:r>
            <a:br>
              <a:rPr lang="en-US" dirty="0" smtClean="0"/>
            </a:br>
            <a:r>
              <a:rPr lang="en-US" i="1" dirty="0" smtClean="0"/>
              <a:t>Ginkgo </a:t>
            </a:r>
            <a:r>
              <a:rPr lang="en-US" i="1" dirty="0" err="1" smtClean="0"/>
              <a:t>biloba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Ginkgo, Maidenhair Tree</a:t>
            </a:r>
            <a:endParaRPr lang="en-US" dirty="0"/>
          </a:p>
        </p:txBody>
      </p:sp>
      <p:pic>
        <p:nvPicPr>
          <p:cNvPr id="55298" name="Picture 2" descr="http://www.brianandsherry.com/photos/non-ebay/Ginkgo-biloba-tr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86000"/>
            <a:ext cx="5080000" cy="3810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705600" y="304800"/>
            <a:ext cx="2206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brianandsherry.com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142</a:t>
            </a:r>
            <a:br>
              <a:rPr lang="en-US" dirty="0" smtClean="0"/>
            </a:br>
            <a:r>
              <a:rPr lang="en-US" i="1" dirty="0" err="1" smtClean="0"/>
              <a:t>Gleditsia</a:t>
            </a:r>
            <a:r>
              <a:rPr lang="en-US" i="1" dirty="0" smtClean="0"/>
              <a:t> </a:t>
            </a:r>
            <a:r>
              <a:rPr lang="en-US" i="1" dirty="0" err="1" smtClean="0"/>
              <a:t>triacantos</a:t>
            </a:r>
            <a:r>
              <a:rPr lang="en-US" i="1" dirty="0" smtClean="0"/>
              <a:t> </a:t>
            </a:r>
            <a:r>
              <a:rPr lang="en-US" i="1" dirty="0" err="1" smtClean="0"/>
              <a:t>inermis</a:t>
            </a:r>
            <a:r>
              <a:rPr lang="en-US" i="1" dirty="0" smtClean="0"/>
              <a:t> </a:t>
            </a:r>
            <a:r>
              <a:rPr lang="en-US" dirty="0" smtClean="0"/>
              <a:t>cv.</a:t>
            </a:r>
            <a:br>
              <a:rPr lang="en-US" dirty="0" smtClean="0"/>
            </a:br>
            <a:r>
              <a:rPr lang="en-US" dirty="0" err="1" smtClean="0"/>
              <a:t>Thornless</a:t>
            </a:r>
            <a:r>
              <a:rPr lang="en-US" dirty="0" smtClean="0"/>
              <a:t> </a:t>
            </a:r>
            <a:r>
              <a:rPr lang="en-US" dirty="0" err="1" smtClean="0"/>
              <a:t>Honeylocust</a:t>
            </a:r>
            <a:endParaRPr lang="en-US" dirty="0"/>
          </a:p>
        </p:txBody>
      </p:sp>
      <p:sp>
        <p:nvSpPr>
          <p:cNvPr id="54274" name="AutoShape 2" descr="http://www.awanursery.co.nz/images/Gleditsiainermis.jpg"/>
          <p:cNvSpPr>
            <a:spLocks noChangeAspect="1" noChangeArrowheads="1"/>
          </p:cNvSpPr>
          <p:nvPr/>
        </p:nvSpPr>
        <p:spPr bwMode="auto">
          <a:xfrm>
            <a:off x="63500" y="-136525"/>
            <a:ext cx="4552950" cy="6067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6626" name="Picture 2" descr="Foliage of the Gleditsia Triacanthos Inermis Skyline (Skyline Honeylocu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981200"/>
            <a:ext cx="3048000" cy="4572000"/>
          </a:xfrm>
          <a:prstGeom prst="rect">
            <a:avLst/>
          </a:prstGeom>
          <a:noFill/>
        </p:spPr>
      </p:pic>
      <p:pic>
        <p:nvPicPr>
          <p:cNvPr id="26628" name="Picture 4" descr="http://www.shadetreesandevergreens.com/assets/images/products/sunbursthoneylocus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2286000"/>
            <a:ext cx="4627562" cy="304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562600" y="152400"/>
            <a:ext cx="3322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gerdes-wholesale-nursery.com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562600" y="1752600"/>
            <a:ext cx="3365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shadetreesandevergreens.com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143</a:t>
            </a:r>
            <a:br>
              <a:rPr lang="en-US" sz="4000" dirty="0" smtClean="0"/>
            </a:br>
            <a:r>
              <a:rPr lang="en-US" sz="4000" i="1" dirty="0" err="1" smtClean="0"/>
              <a:t>Hedra</a:t>
            </a:r>
            <a:r>
              <a:rPr lang="en-US" sz="4000" i="1" dirty="0" smtClean="0"/>
              <a:t> helix</a:t>
            </a:r>
            <a:r>
              <a:rPr lang="en-US" sz="4000" dirty="0" smtClean="0"/>
              <a:t> cv.</a:t>
            </a:r>
            <a:br>
              <a:rPr lang="en-US" sz="4000" dirty="0" smtClean="0"/>
            </a:br>
            <a:r>
              <a:rPr lang="en-US" sz="4000" dirty="0" smtClean="0"/>
              <a:t>English Ivy</a:t>
            </a:r>
          </a:p>
        </p:txBody>
      </p:sp>
      <p:pic>
        <p:nvPicPr>
          <p:cNvPr id="22531" name="Picture 5" descr="http://assets.babycenter.com/i/m/hchw/english_ivy_hch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676400"/>
            <a:ext cx="1905000" cy="279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english iv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33718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3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200400"/>
            <a:ext cx="262321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172200" y="381000"/>
            <a:ext cx="2569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Assets.babycenter.com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144</a:t>
            </a:r>
            <a:br>
              <a:rPr lang="en-US" sz="4000" dirty="0" smtClean="0"/>
            </a:br>
            <a:r>
              <a:rPr lang="en-US" sz="4000" dirty="0" err="1" smtClean="0"/>
              <a:t>Hemerocallis</a:t>
            </a:r>
            <a:r>
              <a:rPr lang="en-US" sz="4000" dirty="0" smtClean="0"/>
              <a:t> spp. &amp; cv.</a:t>
            </a:r>
            <a:br>
              <a:rPr lang="en-US" sz="4000" dirty="0" smtClean="0"/>
            </a:br>
            <a:r>
              <a:rPr lang="en-US" sz="4000" dirty="0" smtClean="0"/>
              <a:t>Daylily</a:t>
            </a:r>
          </a:p>
        </p:txBody>
      </p:sp>
      <p:pic>
        <p:nvPicPr>
          <p:cNvPr id="30723" name="Picture 7" descr="http://www.findmeplants.co.uk/photos/hemerocallis_greenflut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812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daylil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2438400"/>
            <a:ext cx="345404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629400" y="228600"/>
            <a:ext cx="2185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Findmeplants.co.uk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145</a:t>
            </a:r>
            <a:br>
              <a:rPr lang="en-US" dirty="0" smtClean="0"/>
            </a:br>
            <a:r>
              <a:rPr lang="en-US" i="1" dirty="0" err="1" smtClean="0"/>
              <a:t>Hosta</a:t>
            </a:r>
            <a:r>
              <a:rPr lang="en-US" i="1" dirty="0" smtClean="0"/>
              <a:t> x </a:t>
            </a:r>
            <a:r>
              <a:rPr lang="en-US" i="1" dirty="0" err="1" smtClean="0"/>
              <a:t>hybrida</a:t>
            </a:r>
            <a:r>
              <a:rPr lang="en-US" i="1" dirty="0" smtClean="0"/>
              <a:t> </a:t>
            </a:r>
            <a:r>
              <a:rPr lang="en-US" dirty="0" smtClean="0"/>
              <a:t>cv.</a:t>
            </a:r>
            <a:br>
              <a:rPr lang="en-US" dirty="0" smtClean="0"/>
            </a:br>
            <a:r>
              <a:rPr lang="en-US" dirty="0" err="1" smtClean="0"/>
              <a:t>Plaintain</a:t>
            </a:r>
            <a:r>
              <a:rPr lang="en-US" dirty="0" smtClean="0"/>
              <a:t> lily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1506" name="Picture 2" descr="http://www.florifacts.umn.edu/2006%20Herbaceous%20Perennials/Hosta%20Sundance%200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09800"/>
            <a:ext cx="5283200" cy="3962400"/>
          </a:xfrm>
          <a:prstGeom prst="rect">
            <a:avLst/>
          </a:prstGeom>
          <a:noFill/>
        </p:spPr>
      </p:pic>
      <p:pic>
        <p:nvPicPr>
          <p:cNvPr id="21508" name="Picture 4" descr="http://quaint.kapsi.fi/puutarha/kasvilistat/kuvakasvilista/Hosta/hosta_aureomargina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9900" y="2362200"/>
            <a:ext cx="3517900" cy="26491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858000" y="228600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florifacts.umn.edu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162800" y="762000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quaint.kapsi.fi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146</a:t>
            </a:r>
            <a:br>
              <a:rPr lang="en-US" dirty="0" smtClean="0"/>
            </a:br>
            <a:r>
              <a:rPr lang="en-US" i="1" dirty="0" smtClean="0"/>
              <a:t>Hydrangea </a:t>
            </a:r>
            <a:r>
              <a:rPr lang="en-US" i="1" dirty="0" err="1" smtClean="0"/>
              <a:t>quercifolia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err="1" smtClean="0"/>
              <a:t>Oakleaf</a:t>
            </a:r>
            <a:r>
              <a:rPr lang="en-US" dirty="0" smtClean="0"/>
              <a:t> Hydrangea</a:t>
            </a:r>
            <a:endParaRPr lang="en-US" dirty="0"/>
          </a:p>
        </p:txBody>
      </p:sp>
      <p:pic>
        <p:nvPicPr>
          <p:cNvPr id="20482" name="Picture 2" descr="http://thymeafterthyme.com/images/Hydrangea_quercifol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05000"/>
            <a:ext cx="4286250" cy="3209925"/>
          </a:xfrm>
          <a:prstGeom prst="rect">
            <a:avLst/>
          </a:prstGeom>
          <a:noFill/>
        </p:spPr>
      </p:pic>
      <p:pic>
        <p:nvPicPr>
          <p:cNvPr id="20484" name="Picture 4" descr="http://www.greengrasslandscape.com/photogallery/Hydrangea%20quercifol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752600"/>
            <a:ext cx="3333750" cy="4953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553200" y="609600"/>
            <a:ext cx="240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thymeafterthyme.com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19800" y="76200"/>
            <a:ext cx="2890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greengrasslandscape.com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147</a:t>
            </a:r>
            <a:br>
              <a:rPr lang="en-US" dirty="0" smtClean="0"/>
            </a:br>
            <a:r>
              <a:rPr lang="en-US" i="1" dirty="0" smtClean="0"/>
              <a:t>Ilex </a:t>
            </a:r>
            <a:r>
              <a:rPr lang="en-US" i="1" dirty="0" err="1" smtClean="0"/>
              <a:t>cornuta</a:t>
            </a:r>
            <a:r>
              <a:rPr lang="en-US" i="1" dirty="0" smtClean="0"/>
              <a:t> </a:t>
            </a:r>
            <a:r>
              <a:rPr lang="en-US" dirty="0" smtClean="0"/>
              <a:t>cv.</a:t>
            </a:r>
            <a:br>
              <a:rPr lang="en-US" dirty="0" smtClean="0"/>
            </a:br>
            <a:r>
              <a:rPr lang="en-US" dirty="0" smtClean="0"/>
              <a:t>Chinese Holly</a:t>
            </a:r>
            <a:endParaRPr lang="en-US" dirty="0"/>
          </a:p>
        </p:txBody>
      </p:sp>
      <p:pic>
        <p:nvPicPr>
          <p:cNvPr id="19458" name="Picture 2" descr="http://www.gardensandplants.com/images/plants/Ilex%20cornuta%20Dazzl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057400"/>
            <a:ext cx="5715000" cy="3790950"/>
          </a:xfrm>
          <a:prstGeom prst="rect">
            <a:avLst/>
          </a:prstGeom>
          <a:noFill/>
        </p:spPr>
      </p:pic>
      <p:pic>
        <p:nvPicPr>
          <p:cNvPr id="19460" name="Picture 4" descr="http://www.aragriculture.org/Images/plant_db/shrubs/ilex_cornuta_carissa_f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2133600"/>
            <a:ext cx="2857500" cy="21431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477000" y="228600"/>
            <a:ext cx="2518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gardensandplants.com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086600" y="685800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aragriculture.org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148</a:t>
            </a:r>
            <a:br>
              <a:rPr lang="en-US" dirty="0" smtClean="0"/>
            </a:br>
            <a:r>
              <a:rPr lang="en-US" i="1" dirty="0" smtClean="0"/>
              <a:t>Ilex </a:t>
            </a:r>
            <a:r>
              <a:rPr lang="en-US" i="1" dirty="0" err="1" smtClean="0"/>
              <a:t>crenata</a:t>
            </a:r>
            <a:r>
              <a:rPr lang="en-US" i="1" dirty="0" smtClean="0"/>
              <a:t> </a:t>
            </a:r>
            <a:r>
              <a:rPr lang="en-US" dirty="0" smtClean="0"/>
              <a:t>cv.</a:t>
            </a:r>
            <a:br>
              <a:rPr lang="en-US" dirty="0" smtClean="0"/>
            </a:br>
            <a:r>
              <a:rPr lang="en-US" dirty="0" smtClean="0"/>
              <a:t>Japanese Holly</a:t>
            </a:r>
            <a:endParaRPr lang="en-US" dirty="0"/>
          </a:p>
        </p:txBody>
      </p:sp>
      <p:pic>
        <p:nvPicPr>
          <p:cNvPr id="18434" name="Picture 2" descr="http://www.seedlingsrus.com/IlexCrenataHoogendor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52600"/>
            <a:ext cx="3810000" cy="2857500"/>
          </a:xfrm>
          <a:prstGeom prst="rect">
            <a:avLst/>
          </a:prstGeom>
          <a:noFill/>
        </p:spPr>
      </p:pic>
      <p:pic>
        <p:nvPicPr>
          <p:cNvPr id="18436" name="Picture 4" descr="http://www.finegardening.com/CMS/uploadedimages/Images/Gardening/Plants/Ilex_Crenata_MG_l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133600"/>
            <a:ext cx="3686175" cy="368617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934200" y="685800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seedlingsrus.com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0" y="228600"/>
            <a:ext cx="208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finegardening.com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149</a:t>
            </a:r>
            <a:br>
              <a:rPr lang="en-US" dirty="0" smtClean="0"/>
            </a:br>
            <a:r>
              <a:rPr lang="en-US" i="1" dirty="0" smtClean="0"/>
              <a:t>Ilex x </a:t>
            </a:r>
            <a:r>
              <a:rPr lang="en-US" i="1" dirty="0" err="1" smtClean="0"/>
              <a:t>meserveae</a:t>
            </a:r>
            <a:r>
              <a:rPr lang="en-US" i="1" dirty="0" smtClean="0"/>
              <a:t> </a:t>
            </a:r>
            <a:r>
              <a:rPr lang="en-US" dirty="0" smtClean="0"/>
              <a:t>cv.</a:t>
            </a:r>
            <a:br>
              <a:rPr lang="en-US" dirty="0" smtClean="0"/>
            </a:br>
            <a:r>
              <a:rPr lang="en-US" dirty="0" err="1" smtClean="0"/>
              <a:t>Meserve</a:t>
            </a:r>
            <a:r>
              <a:rPr lang="en-US" dirty="0" smtClean="0"/>
              <a:t> Holly</a:t>
            </a:r>
            <a:endParaRPr lang="en-US" dirty="0"/>
          </a:p>
        </p:txBody>
      </p:sp>
      <p:pic>
        <p:nvPicPr>
          <p:cNvPr id="17410" name="Picture 2" descr="http://www.mobot.org/gardeninghelp/images/low/D460-0901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057400"/>
            <a:ext cx="4051300" cy="3038475"/>
          </a:xfrm>
          <a:prstGeom prst="rect">
            <a:avLst/>
          </a:prstGeom>
          <a:noFill/>
        </p:spPr>
      </p:pic>
      <p:pic>
        <p:nvPicPr>
          <p:cNvPr id="17412" name="Picture 4" descr="http://www.connon.ca/gallery/BROADLEAFS%20EVERGREENS/24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133600"/>
            <a:ext cx="3810000" cy="30099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391400" y="762000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connon.ca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467600" y="304800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mobot.org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150</a:t>
            </a:r>
            <a:br>
              <a:rPr lang="en-US" sz="4000" dirty="0" smtClean="0"/>
            </a:br>
            <a:r>
              <a:rPr lang="en-US" sz="4000" i="1" dirty="0" smtClean="0"/>
              <a:t>Impatiens hybrid</a:t>
            </a:r>
            <a:r>
              <a:rPr lang="en-US" sz="4000" dirty="0" smtClean="0"/>
              <a:t> cv.</a:t>
            </a:r>
            <a:br>
              <a:rPr lang="en-US" sz="4000" dirty="0" smtClean="0"/>
            </a:br>
            <a:r>
              <a:rPr lang="en-US" sz="4000" dirty="0" smtClean="0"/>
              <a:t>Impatiens</a:t>
            </a:r>
          </a:p>
        </p:txBody>
      </p:sp>
      <p:pic>
        <p:nvPicPr>
          <p:cNvPr id="53251" name="Picture 5" descr="http://www.fotosearch.com/comp/DSN/DSN020/impatiens_~18027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81200"/>
            <a:ext cx="4349632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impatien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209800"/>
            <a:ext cx="4368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010400" y="228600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Fotosearch.com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133</a:t>
            </a:r>
            <a:br>
              <a:rPr lang="en-US" dirty="0" smtClean="0"/>
            </a:br>
            <a:r>
              <a:rPr lang="en-US" i="1" dirty="0" err="1" smtClean="0"/>
              <a:t>Fagus</a:t>
            </a:r>
            <a:r>
              <a:rPr lang="en-US" i="1" dirty="0" smtClean="0"/>
              <a:t> </a:t>
            </a:r>
            <a:r>
              <a:rPr lang="en-US" i="1" dirty="0" err="1" smtClean="0"/>
              <a:t>sylvatica</a:t>
            </a:r>
            <a:r>
              <a:rPr lang="en-US" i="1" dirty="0" smtClean="0"/>
              <a:t> </a:t>
            </a:r>
            <a:r>
              <a:rPr lang="en-US" dirty="0" smtClean="0"/>
              <a:t>cv.</a:t>
            </a:r>
            <a:br>
              <a:rPr lang="en-US" dirty="0" smtClean="0"/>
            </a:br>
            <a:r>
              <a:rPr lang="en-US" dirty="0" smtClean="0"/>
              <a:t>European Birch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83970" name="Picture 2" descr="http://www.plant-identification.co.uk/images/fagaceae/fagus-sylvatica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828800"/>
            <a:ext cx="4286250" cy="3219450"/>
          </a:xfrm>
          <a:prstGeom prst="rect">
            <a:avLst/>
          </a:prstGeom>
          <a:noFill/>
        </p:spPr>
      </p:pic>
      <p:pic>
        <p:nvPicPr>
          <p:cNvPr id="83972" name="Picture 4" descr="http://www.commanster.eu/commanster/Plants/Trees/Trees/Fagus.sylvatic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828800"/>
            <a:ext cx="2895600" cy="4343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172200" y="228600"/>
            <a:ext cx="2659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plant-identification.co.uk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010400" y="685800"/>
            <a:ext cx="1762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commanster.eu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151</a:t>
            </a:r>
            <a:br>
              <a:rPr lang="en-US" dirty="0" smtClean="0"/>
            </a:br>
            <a:r>
              <a:rPr lang="en-US" i="1" dirty="0" smtClean="0"/>
              <a:t>Iris x </a:t>
            </a:r>
            <a:r>
              <a:rPr lang="en-US" i="1" dirty="0" err="1" smtClean="0"/>
              <a:t>germanica</a:t>
            </a:r>
            <a:r>
              <a:rPr lang="en-US" i="1" dirty="0" smtClean="0"/>
              <a:t> </a:t>
            </a:r>
            <a:r>
              <a:rPr lang="en-US" i="1" dirty="0" err="1" smtClean="0"/>
              <a:t>florentina</a:t>
            </a:r>
            <a:r>
              <a:rPr lang="en-US" i="1" dirty="0" smtClean="0"/>
              <a:t> </a:t>
            </a:r>
            <a:r>
              <a:rPr lang="en-US" dirty="0" smtClean="0"/>
              <a:t>cv.</a:t>
            </a:r>
            <a:br>
              <a:rPr lang="en-US" dirty="0" smtClean="0"/>
            </a:br>
            <a:r>
              <a:rPr lang="en-US" dirty="0" smtClean="0"/>
              <a:t>Bearded Iris</a:t>
            </a:r>
            <a:endParaRPr lang="en-US" dirty="0"/>
          </a:p>
        </p:txBody>
      </p:sp>
      <p:pic>
        <p:nvPicPr>
          <p:cNvPr id="3" name="Picture 5" descr="https://home.comcast.net/~j.komatsu/images/set1/iri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52600"/>
            <a:ext cx="35718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prple blue beard 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1762" y="2057401"/>
            <a:ext cx="457153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781800" y="228600"/>
            <a:ext cx="2108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/>
              <a:t>Home.comcast.net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152</a:t>
            </a:r>
            <a:br>
              <a:rPr lang="en-US" dirty="0" smtClean="0"/>
            </a:br>
            <a:r>
              <a:rPr lang="en-US" i="1" dirty="0" err="1" smtClean="0"/>
              <a:t>Juniperus</a:t>
            </a:r>
            <a:r>
              <a:rPr lang="en-US" i="1" dirty="0" smtClean="0"/>
              <a:t> </a:t>
            </a:r>
            <a:r>
              <a:rPr lang="en-US" i="1" dirty="0" err="1" smtClean="0"/>
              <a:t>chinensis</a:t>
            </a:r>
            <a:r>
              <a:rPr lang="en-US" i="1" dirty="0" smtClean="0"/>
              <a:t> </a:t>
            </a:r>
            <a:r>
              <a:rPr lang="en-US" dirty="0" smtClean="0"/>
              <a:t>cv.</a:t>
            </a:r>
            <a:br>
              <a:rPr lang="en-US" dirty="0" smtClean="0"/>
            </a:br>
            <a:r>
              <a:rPr lang="en-US" dirty="0" smtClean="0"/>
              <a:t>Chinese Juniper</a:t>
            </a:r>
            <a:endParaRPr lang="en-US" dirty="0"/>
          </a:p>
        </p:txBody>
      </p:sp>
      <p:pic>
        <p:nvPicPr>
          <p:cNvPr id="12294" name="Picture 6" descr="http://image.gardening.eu/immagini/juniperus_chinensis_stric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057400"/>
            <a:ext cx="3365500" cy="448498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705600" y="228600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image.gardening.eu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153</a:t>
            </a:r>
            <a:br>
              <a:rPr lang="en-US" dirty="0" smtClean="0"/>
            </a:br>
            <a:r>
              <a:rPr lang="en-US" i="1" dirty="0" err="1" smtClean="0"/>
              <a:t>Juniperus</a:t>
            </a:r>
            <a:r>
              <a:rPr lang="en-US" i="1" dirty="0" smtClean="0"/>
              <a:t> </a:t>
            </a:r>
            <a:r>
              <a:rPr lang="en-US" i="1" dirty="0" err="1" smtClean="0"/>
              <a:t>horizontalis</a:t>
            </a:r>
            <a:r>
              <a:rPr lang="en-US" i="1" dirty="0"/>
              <a:t> </a:t>
            </a:r>
            <a:r>
              <a:rPr lang="en-US" dirty="0" smtClean="0"/>
              <a:t>cv.</a:t>
            </a:r>
            <a:br>
              <a:rPr lang="en-US" dirty="0" smtClean="0"/>
            </a:br>
            <a:r>
              <a:rPr lang="en-US" dirty="0" smtClean="0"/>
              <a:t>Creeping juniper</a:t>
            </a:r>
            <a:endParaRPr lang="en-US" dirty="0"/>
          </a:p>
        </p:txBody>
      </p:sp>
      <p:pic>
        <p:nvPicPr>
          <p:cNvPr id="11266" name="Picture 2" descr="http://www.zelenhoz.com/n/1/JUNIPERUS%20HORIZONTALIS%20BLUE%20CHIP%20P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209800"/>
            <a:ext cx="5715000" cy="3838575"/>
          </a:xfrm>
          <a:prstGeom prst="rect">
            <a:avLst/>
          </a:prstGeom>
          <a:noFill/>
        </p:spPr>
      </p:pic>
      <p:pic>
        <p:nvPicPr>
          <p:cNvPr id="11268" name="Picture 4" descr="http://www.magnoliagardensnursery.com/productdescrip/pictures300/Juniperus_Bar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200400"/>
            <a:ext cx="2847975" cy="28575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315200" y="468868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zelenhoz.com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37160" y="0"/>
            <a:ext cx="3206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magnoliagardensnursery.com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154 </a:t>
            </a:r>
            <a:br>
              <a:rPr lang="en-US" dirty="0" smtClean="0"/>
            </a:br>
            <a:r>
              <a:rPr lang="en-US" i="1" dirty="0" smtClean="0"/>
              <a:t>Lagerstroemia </a:t>
            </a:r>
            <a:r>
              <a:rPr lang="en-US" i="1" dirty="0" err="1" smtClean="0"/>
              <a:t>indica</a:t>
            </a:r>
            <a:r>
              <a:rPr lang="en-US" i="1" dirty="0" smtClean="0"/>
              <a:t> </a:t>
            </a:r>
            <a:r>
              <a:rPr lang="en-US" dirty="0" smtClean="0"/>
              <a:t>cv.</a:t>
            </a:r>
            <a:br>
              <a:rPr lang="en-US" dirty="0" smtClean="0"/>
            </a:br>
            <a:r>
              <a:rPr lang="en-US" dirty="0" smtClean="0"/>
              <a:t>Crape Myrtle</a:t>
            </a:r>
            <a:endParaRPr lang="en-US" dirty="0"/>
          </a:p>
        </p:txBody>
      </p:sp>
      <p:pic>
        <p:nvPicPr>
          <p:cNvPr id="10242" name="Picture 2" descr="http://jabalamelnursery.com/mediafiles/Pictures/Plants/LAGERSTROEMIA%20IND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905000"/>
            <a:ext cx="3247342" cy="4327525"/>
          </a:xfrm>
          <a:prstGeom prst="rect">
            <a:avLst/>
          </a:prstGeom>
          <a:noFill/>
        </p:spPr>
      </p:pic>
      <p:pic>
        <p:nvPicPr>
          <p:cNvPr id="10244" name="Picture 4" descr="http://upload.wikimedia.org/wikipedia/commons/3/31/Lagerstroemia_indica_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133600"/>
            <a:ext cx="3656164" cy="2743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477000" y="152400"/>
            <a:ext cx="2424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jabalamelnursery.com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15200" y="609600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wikimedia.org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155</a:t>
            </a:r>
            <a:br>
              <a:rPr lang="en-US" dirty="0" smtClean="0"/>
            </a:br>
            <a:r>
              <a:rPr lang="en-US" i="1" dirty="0" err="1" smtClean="0"/>
              <a:t>Leucanthemum</a:t>
            </a:r>
            <a:r>
              <a:rPr lang="en-US" i="1" dirty="0" smtClean="0"/>
              <a:t> x </a:t>
            </a:r>
            <a:r>
              <a:rPr lang="en-US" i="1" dirty="0" err="1" smtClean="0"/>
              <a:t>superbum</a:t>
            </a:r>
            <a:r>
              <a:rPr lang="en-US" i="1" dirty="0" smtClean="0"/>
              <a:t> </a:t>
            </a:r>
            <a:r>
              <a:rPr lang="en-US" dirty="0" smtClean="0"/>
              <a:t>cv.</a:t>
            </a:r>
            <a:br>
              <a:rPr lang="en-US" dirty="0" smtClean="0"/>
            </a:br>
            <a:r>
              <a:rPr lang="en-US" dirty="0" smtClean="0"/>
              <a:t>Shasta daisy</a:t>
            </a:r>
            <a:endParaRPr lang="en-US" dirty="0"/>
          </a:p>
        </p:txBody>
      </p:sp>
      <p:pic>
        <p:nvPicPr>
          <p:cNvPr id="9218" name="Picture 2" descr="http://www.gardensandplants.com/images/plants/Leucanthemum%20x%20superb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133600"/>
            <a:ext cx="5715000" cy="3810000"/>
          </a:xfrm>
          <a:prstGeom prst="rect">
            <a:avLst/>
          </a:prstGeom>
          <a:noFill/>
        </p:spPr>
      </p:pic>
      <p:pic>
        <p:nvPicPr>
          <p:cNvPr id="9220" name="Picture 4" descr="http://www.shootgardening.co.uk/uploaded/images/plant_leucanthemum_x_superbum___silver_princess____1_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2514600"/>
            <a:ext cx="2412362" cy="2667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400800" y="152400"/>
            <a:ext cx="2518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gardensandplants.com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77000" y="1219200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shootgardening.co.uk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156</a:t>
            </a:r>
            <a:br>
              <a:rPr lang="en-US" dirty="0" smtClean="0"/>
            </a:br>
            <a:r>
              <a:rPr lang="en-US" i="1" dirty="0" smtClean="0"/>
              <a:t>Liquidambar </a:t>
            </a:r>
            <a:r>
              <a:rPr lang="en-US" i="1" dirty="0" err="1" smtClean="0"/>
              <a:t>styraciflua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Sweet Gum</a:t>
            </a:r>
            <a:endParaRPr lang="en-US" dirty="0"/>
          </a:p>
        </p:txBody>
      </p:sp>
      <p:pic>
        <p:nvPicPr>
          <p:cNvPr id="8194" name="Picture 2" descr="http://biology.missouristate.edu/Herbarium/TreesonCampus/images/Sweetg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57400"/>
            <a:ext cx="4572000" cy="3121819"/>
          </a:xfrm>
          <a:prstGeom prst="rect">
            <a:avLst/>
          </a:prstGeom>
          <a:noFill/>
        </p:spPr>
      </p:pic>
      <p:pic>
        <p:nvPicPr>
          <p:cNvPr id="8196" name="Picture 4" descr="http://www.hear.org/starr/images/full/starr-061204-18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981200"/>
            <a:ext cx="3200400" cy="426496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96000" y="228600"/>
            <a:ext cx="2834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biology.missouristate.edu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772400" y="685800"/>
            <a:ext cx="1031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hear.org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157</a:t>
            </a:r>
            <a:br>
              <a:rPr lang="en-US" dirty="0" smtClean="0"/>
            </a:br>
            <a:r>
              <a:rPr lang="en-US" i="1" dirty="0" smtClean="0"/>
              <a:t>Liriodendron </a:t>
            </a:r>
            <a:r>
              <a:rPr lang="en-US" i="1" dirty="0" err="1" smtClean="0"/>
              <a:t>tulipifera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Tuliptree</a:t>
            </a:r>
            <a:endParaRPr lang="en-US" dirty="0"/>
          </a:p>
        </p:txBody>
      </p:sp>
      <p:pic>
        <p:nvPicPr>
          <p:cNvPr id="7170" name="Picture 2" descr="http://www.floralimages.co.uk/images/liriodendron_tulipifera_1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828800"/>
            <a:ext cx="4762500" cy="3571875"/>
          </a:xfrm>
          <a:prstGeom prst="rect">
            <a:avLst/>
          </a:prstGeom>
          <a:noFill/>
        </p:spPr>
      </p:pic>
      <p:pic>
        <p:nvPicPr>
          <p:cNvPr id="7172" name="Picture 4" descr="http://www.mivak.nl/Noorkerhof/images/Liriodendron%20tulipife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752600"/>
            <a:ext cx="2857500" cy="3810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781800" y="228600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floralimages.co.uk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772400" y="609600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mivak.nl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158</a:t>
            </a:r>
            <a:br>
              <a:rPr lang="en-US" dirty="0" smtClean="0"/>
            </a:br>
            <a:r>
              <a:rPr lang="en-US" i="1" dirty="0" err="1" smtClean="0"/>
              <a:t>Liriope</a:t>
            </a:r>
            <a:r>
              <a:rPr lang="en-US" i="1" dirty="0" smtClean="0"/>
              <a:t> spp</a:t>
            </a:r>
            <a:r>
              <a:rPr lang="en-US" dirty="0" smtClean="0"/>
              <a:t>. cv.</a:t>
            </a:r>
            <a:br>
              <a:rPr lang="en-US" dirty="0" smtClean="0"/>
            </a:br>
            <a:r>
              <a:rPr lang="en-US" dirty="0" smtClean="0"/>
              <a:t>Lily-turf</a:t>
            </a:r>
            <a:endParaRPr lang="en-US" dirty="0"/>
          </a:p>
        </p:txBody>
      </p:sp>
      <p:pic>
        <p:nvPicPr>
          <p:cNvPr id="6146" name="Picture 2" descr="http://marecromwell.files.wordpress.com/2009/03/lirio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28800"/>
            <a:ext cx="4572000" cy="4572000"/>
          </a:xfrm>
          <a:prstGeom prst="rect">
            <a:avLst/>
          </a:prstGeom>
          <a:noFill/>
        </p:spPr>
      </p:pic>
      <p:pic>
        <p:nvPicPr>
          <p:cNvPr id="6148" name="Picture 4" descr="http://www.gruporiobravo.com/images/photos/Public/Groundcovers/Liriope%20-%20Silver%20Dragon%2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057400"/>
            <a:ext cx="3333750" cy="33337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257800" y="228600"/>
            <a:ext cx="3724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marecromwell.files.wordpress.com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781800" y="762000"/>
            <a:ext cx="2108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gruporiobravo.com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159</a:t>
            </a:r>
            <a:br>
              <a:rPr lang="en-US" sz="4000" dirty="0" smtClean="0"/>
            </a:br>
            <a:r>
              <a:rPr lang="en-US" sz="4000" i="1" dirty="0" err="1" smtClean="0"/>
              <a:t>Lobularia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maritima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Sweet Alyssum</a:t>
            </a:r>
          </a:p>
        </p:txBody>
      </p:sp>
      <p:pic>
        <p:nvPicPr>
          <p:cNvPr id="4" name="Picture 2" descr="F:\Plant ID\P10603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905000"/>
            <a:ext cx="61722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160</a:t>
            </a:r>
            <a:br>
              <a:rPr lang="en-US" dirty="0" smtClean="0"/>
            </a:br>
            <a:r>
              <a:rPr lang="en-US" i="1" dirty="0" err="1" smtClean="0"/>
              <a:t>Lonicera</a:t>
            </a:r>
            <a:r>
              <a:rPr lang="en-US" i="1" dirty="0" smtClean="0"/>
              <a:t> japonica </a:t>
            </a:r>
            <a:r>
              <a:rPr lang="en-US" dirty="0" smtClean="0"/>
              <a:t>‘</a:t>
            </a:r>
            <a:r>
              <a:rPr lang="en-US" dirty="0" err="1" smtClean="0"/>
              <a:t>Halliana</a:t>
            </a:r>
            <a:r>
              <a:rPr lang="en-US" dirty="0" smtClean="0"/>
              <a:t>’</a:t>
            </a:r>
            <a:br>
              <a:rPr lang="en-US" dirty="0" smtClean="0"/>
            </a:br>
            <a:r>
              <a:rPr lang="en-US" dirty="0" smtClean="0"/>
              <a:t>Hall’s Japanese Honeysuckle</a:t>
            </a:r>
            <a:endParaRPr lang="en-US" dirty="0"/>
          </a:p>
        </p:txBody>
      </p:sp>
      <p:pic>
        <p:nvPicPr>
          <p:cNvPr id="3074" name="Picture 2" descr="http://www.lejardin.ro/images/LONICERA_JAPONICA_HALLI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81200"/>
            <a:ext cx="3810000" cy="4191000"/>
          </a:xfrm>
          <a:prstGeom prst="rect">
            <a:avLst/>
          </a:prstGeom>
          <a:noFill/>
        </p:spPr>
      </p:pic>
      <p:pic>
        <p:nvPicPr>
          <p:cNvPr id="3078" name="Picture 6" descr="http://www.desert-tropicals.com/Plants/Caprifoliaceae/Lonicera_japoni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362200"/>
            <a:ext cx="2381250" cy="38290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772400" y="609600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lejardin.ro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705600" y="152400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desert-tropicals.com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134</a:t>
            </a:r>
            <a:br>
              <a:rPr lang="en-US" dirty="0" smtClean="0"/>
            </a:br>
            <a:r>
              <a:rPr lang="en-US" i="1" dirty="0" err="1" smtClean="0"/>
              <a:t>Festuca</a:t>
            </a:r>
            <a:r>
              <a:rPr lang="en-US" i="1" dirty="0" smtClean="0"/>
              <a:t> spp. </a:t>
            </a:r>
            <a:r>
              <a:rPr lang="en-US" dirty="0" smtClean="0"/>
              <a:t>&amp; cv.</a:t>
            </a:r>
            <a:br>
              <a:rPr lang="en-US" dirty="0" smtClean="0"/>
            </a:br>
            <a:r>
              <a:rPr lang="en-US" dirty="0" smtClean="0"/>
              <a:t>Fescue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82946" name="Picture 2" descr="http://www.hort.cornell.edu/department/faculty/weston/fescue/comparis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2514600"/>
            <a:ext cx="5143500" cy="3867150"/>
          </a:xfrm>
          <a:prstGeom prst="rect">
            <a:avLst/>
          </a:prstGeom>
          <a:noFill/>
        </p:spPr>
      </p:pic>
      <p:pic>
        <p:nvPicPr>
          <p:cNvPr id="82948" name="Picture 4" descr="http://image.gardening.eu/immagini/festuca_scoparia_pic_carl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133600"/>
            <a:ext cx="3259255" cy="4343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162800" y="152400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hort.cornell.edu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705600" y="609600"/>
            <a:ext cx="2223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image.gardening.eu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135</a:t>
            </a:r>
            <a:br>
              <a:rPr lang="en-US" sz="4000" dirty="0" smtClean="0"/>
            </a:br>
            <a:r>
              <a:rPr lang="en-US" sz="4000" i="1" dirty="0" err="1" smtClean="0"/>
              <a:t>Ficus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benjamina</a:t>
            </a:r>
            <a:r>
              <a:rPr lang="en-US" sz="4000" dirty="0" smtClean="0"/>
              <a:t> ‘Exotica’</a:t>
            </a:r>
            <a:br>
              <a:rPr lang="en-US" sz="4000" dirty="0" smtClean="0"/>
            </a:br>
            <a:r>
              <a:rPr lang="en-US" sz="4000" dirty="0" smtClean="0"/>
              <a:t>Benjamin Fig</a:t>
            </a:r>
          </a:p>
        </p:txBody>
      </p:sp>
      <p:pic>
        <p:nvPicPr>
          <p:cNvPr id="47107" name="Picture 5" descr="http://www.gardenmart.com.au/images/ficus%20benjamina%200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2795271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benjamin fi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1752600"/>
            <a:ext cx="31432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P105042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1752600"/>
            <a:ext cx="24574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010400" y="228600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Gardenmart.com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136</a:t>
            </a:r>
            <a:br>
              <a:rPr lang="en-US" sz="4000" dirty="0" smtClean="0"/>
            </a:br>
            <a:r>
              <a:rPr lang="en-US" sz="4000" i="1" dirty="0" err="1" smtClean="0"/>
              <a:t>Ficus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elastica</a:t>
            </a:r>
            <a:r>
              <a:rPr lang="en-US" sz="4000" dirty="0" smtClean="0"/>
              <a:t> ‘</a:t>
            </a:r>
            <a:r>
              <a:rPr lang="en-US" sz="4000" dirty="0" err="1" smtClean="0"/>
              <a:t>Decora</a:t>
            </a:r>
            <a:r>
              <a:rPr lang="en-US" sz="4000" dirty="0" smtClean="0"/>
              <a:t>’</a:t>
            </a:r>
            <a:br>
              <a:rPr lang="en-US" sz="4000" dirty="0" smtClean="0"/>
            </a:br>
            <a:r>
              <a:rPr lang="en-US" sz="4000" dirty="0" smtClean="0"/>
              <a:t>‘</a:t>
            </a:r>
            <a:r>
              <a:rPr lang="en-US" sz="4000" dirty="0" err="1" smtClean="0"/>
              <a:t>Decora</a:t>
            </a:r>
            <a:r>
              <a:rPr lang="en-US" sz="4000" dirty="0" smtClean="0"/>
              <a:t>’ Rubber Plant</a:t>
            </a:r>
          </a:p>
        </p:txBody>
      </p:sp>
      <p:pic>
        <p:nvPicPr>
          <p:cNvPr id="51203" name="Picture 5" descr="http://www.toptropicals.com/pics/toptropicals/contest/2004/tt/2/Ficus_elastica_deco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828800"/>
            <a:ext cx="3505200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rubber pla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752600"/>
            <a:ext cx="365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58000" y="228600"/>
            <a:ext cx="1915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Toptropicals.com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137</a:t>
            </a:r>
            <a:br>
              <a:rPr lang="en-US" dirty="0" smtClean="0"/>
            </a:br>
            <a:r>
              <a:rPr lang="en-US" i="1" dirty="0" smtClean="0"/>
              <a:t>Forsythia x </a:t>
            </a:r>
            <a:r>
              <a:rPr lang="en-US" i="1" dirty="0" err="1" smtClean="0"/>
              <a:t>intermeda</a:t>
            </a:r>
            <a:r>
              <a:rPr lang="en-US" i="1" dirty="0" smtClean="0"/>
              <a:t> </a:t>
            </a:r>
            <a:r>
              <a:rPr lang="en-US" dirty="0" smtClean="0"/>
              <a:t>cv.</a:t>
            </a:r>
            <a:br>
              <a:rPr lang="en-US" dirty="0" smtClean="0"/>
            </a:br>
            <a:r>
              <a:rPr lang="en-US" dirty="0" smtClean="0"/>
              <a:t>Border Forsythia</a:t>
            </a:r>
            <a:endParaRPr lang="en-US" dirty="0"/>
          </a:p>
        </p:txBody>
      </p:sp>
      <p:pic>
        <p:nvPicPr>
          <p:cNvPr id="65542" name="Picture 6" descr="http://upload.wikimedia.org/wikipedia/commons/2/23/Forsythia.x.intermedia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0"/>
            <a:ext cx="4889500" cy="3667125"/>
          </a:xfrm>
          <a:prstGeom prst="rect">
            <a:avLst/>
          </a:prstGeom>
          <a:noFill/>
        </p:spPr>
      </p:pic>
      <p:pic>
        <p:nvPicPr>
          <p:cNvPr id="65544" name="Picture 8" descr="http://lh6.ggpht.com/_rWksMjEBTQk/Sa1NXbfTpxI/AAAAAAAAKZk/Ya55nX1vyp0/s800/leo-mic-Forsythia-x-intermedia-12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438400"/>
            <a:ext cx="3657600" cy="344509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553200" y="228600"/>
            <a:ext cx="2351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soonerplantfarm.com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162800" y="609600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lh6.ggpht.com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138</a:t>
            </a:r>
            <a:br>
              <a:rPr lang="en-US" dirty="0" smtClean="0"/>
            </a:br>
            <a:r>
              <a:rPr lang="en-US" i="1" dirty="0" err="1" smtClean="0"/>
              <a:t>Fraxinus</a:t>
            </a:r>
            <a:r>
              <a:rPr lang="en-US" i="1" dirty="0" smtClean="0"/>
              <a:t> </a:t>
            </a:r>
            <a:r>
              <a:rPr lang="en-US" i="1" dirty="0" err="1" smtClean="0"/>
              <a:t>americana</a:t>
            </a:r>
            <a:r>
              <a:rPr lang="en-US" i="1" dirty="0" smtClean="0"/>
              <a:t> </a:t>
            </a:r>
            <a:r>
              <a:rPr lang="en-US" dirty="0" smtClean="0"/>
              <a:t>cv.</a:t>
            </a:r>
            <a:br>
              <a:rPr lang="en-US" dirty="0" smtClean="0"/>
            </a:br>
            <a:r>
              <a:rPr lang="en-US" dirty="0" smtClean="0"/>
              <a:t>White Ash</a:t>
            </a:r>
            <a:endParaRPr lang="en-US" dirty="0"/>
          </a:p>
        </p:txBody>
      </p:sp>
      <p:pic>
        <p:nvPicPr>
          <p:cNvPr id="64516" name="Picture 4" descr="http://faculty.etsu.edu/MCDOWELT/Pictures%20Use/Fraxinus%20americ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362200"/>
            <a:ext cx="4953000" cy="3714750"/>
          </a:xfrm>
          <a:prstGeom prst="rect">
            <a:avLst/>
          </a:prstGeom>
          <a:noFill/>
        </p:spPr>
      </p:pic>
      <p:sp>
        <p:nvSpPr>
          <p:cNvPr id="64518" name="AutoShape 6" descr="http://www.jvh-nurseries.com/language/multilingual/plants/list/fraxinus%20american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4520" name="Picture 8" descr="http://www.jvh-nurseries.com/language/multilingual/plants/list/fraxinus%20america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905000"/>
            <a:ext cx="2828925" cy="42862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010400" y="152400"/>
            <a:ext cx="1783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faculty.etsu.edu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0" y="609600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jvh-nurseries.com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139 </a:t>
            </a:r>
            <a:br>
              <a:rPr lang="en-US" dirty="0" smtClean="0"/>
            </a:br>
            <a:r>
              <a:rPr lang="en-US" i="1" dirty="0" err="1" smtClean="0"/>
              <a:t>Gailardia</a:t>
            </a:r>
            <a:r>
              <a:rPr lang="en-US" i="1" dirty="0" smtClean="0"/>
              <a:t> </a:t>
            </a:r>
            <a:r>
              <a:rPr lang="en-US" i="1" dirty="0" err="1" smtClean="0"/>
              <a:t>aristata</a:t>
            </a:r>
            <a:r>
              <a:rPr lang="en-US" i="1" dirty="0" smtClean="0"/>
              <a:t> </a:t>
            </a:r>
            <a:r>
              <a:rPr lang="en-US" dirty="0" smtClean="0"/>
              <a:t>cv.</a:t>
            </a:r>
            <a:br>
              <a:rPr lang="en-US" dirty="0" smtClean="0"/>
            </a:br>
            <a:r>
              <a:rPr lang="en-US" dirty="0" smtClean="0"/>
              <a:t>Common </a:t>
            </a:r>
            <a:r>
              <a:rPr lang="en-US" dirty="0" err="1" smtClean="0"/>
              <a:t>blanketflower</a:t>
            </a:r>
            <a:endParaRPr lang="en-US" dirty="0"/>
          </a:p>
        </p:txBody>
      </p:sp>
      <p:pic>
        <p:nvPicPr>
          <p:cNvPr id="63490" name="Picture 2" descr="http://images.marketplaceadvisor.channeladvisor.com/hi/74/73694/blanket_flower_gaillardia_aristata_see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300" y="2752725"/>
            <a:ext cx="2857500" cy="2428875"/>
          </a:xfrm>
          <a:prstGeom prst="rect">
            <a:avLst/>
          </a:prstGeom>
          <a:noFill/>
        </p:spPr>
      </p:pic>
      <p:pic>
        <p:nvPicPr>
          <p:cNvPr id="63492" name="Picture 4" descr="http://www.plantcare.com/oldSite/httpdocs/images/namedImages/Blanketflow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667000"/>
            <a:ext cx="5066596" cy="2743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038600" y="0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images.marketplaceadvisor.channeladvisor.com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15200" y="381000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plantcare.com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140 </a:t>
            </a:r>
            <a:br>
              <a:rPr lang="en-US" sz="4000" dirty="0" smtClean="0"/>
            </a:br>
            <a:r>
              <a:rPr lang="en-US" sz="4000" i="1" dirty="0" smtClean="0"/>
              <a:t>Gardenia </a:t>
            </a:r>
            <a:r>
              <a:rPr lang="en-US" sz="4000" i="1" dirty="0" err="1" smtClean="0"/>
              <a:t>jasminoides</a:t>
            </a:r>
            <a:r>
              <a:rPr lang="en-US" sz="4000" dirty="0" smtClean="0"/>
              <a:t> ‘</a:t>
            </a:r>
            <a:r>
              <a:rPr lang="en-US" sz="4000" dirty="0" err="1" smtClean="0"/>
              <a:t>Fortuniana</a:t>
            </a:r>
            <a:r>
              <a:rPr lang="en-US" sz="4000" dirty="0" smtClean="0"/>
              <a:t>’</a:t>
            </a:r>
            <a:br>
              <a:rPr lang="en-US" sz="4000" dirty="0" smtClean="0"/>
            </a:br>
            <a:r>
              <a:rPr lang="en-US" sz="4000" dirty="0" smtClean="0"/>
              <a:t>Gardenia</a:t>
            </a:r>
          </a:p>
        </p:txBody>
      </p:sp>
      <p:pic>
        <p:nvPicPr>
          <p:cNvPr id="4099" name="Picture 5" descr="http://upload.wikimedia.org/wikipedia/commons/0/0e/Gardenia_jasminoides_cv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28800"/>
            <a:ext cx="345598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garden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21336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315200" y="228600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wikimedia.org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137</TotalTime>
  <Words>310</Words>
  <Application>Microsoft Office PowerPoint</Application>
  <PresentationFormat>On-screen Show (4:3)</PresentationFormat>
  <Paragraphs>150</Paragraphs>
  <Slides>29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Solstice</vt:lpstr>
      <vt:lpstr>Nursery/Landscape Plant Identification</vt:lpstr>
      <vt:lpstr> 133 Fagus sylvatica cv. European Birch </vt:lpstr>
      <vt:lpstr> 134 Festuca spp. &amp; cv. Fescue </vt:lpstr>
      <vt:lpstr>135 Ficus benjamina ‘Exotica’ Benjamin Fig</vt:lpstr>
      <vt:lpstr>136 Ficus elastica ‘Decora’ ‘Decora’ Rubber Plant</vt:lpstr>
      <vt:lpstr>137 Forsythia x intermeda cv. Border Forsythia</vt:lpstr>
      <vt:lpstr>138 Fraxinus americana cv. White Ash</vt:lpstr>
      <vt:lpstr>139  Gailardia aristata cv. Common blanketflower</vt:lpstr>
      <vt:lpstr>140  Gardenia jasminoides ‘Fortuniana’ Gardenia</vt:lpstr>
      <vt:lpstr>141 Ginkgo biloba Ginkgo, Maidenhair Tree</vt:lpstr>
      <vt:lpstr>142 Gleditsia triacantos inermis cv. Thornless Honeylocust</vt:lpstr>
      <vt:lpstr>143 Hedra helix cv. English Ivy</vt:lpstr>
      <vt:lpstr>144 Hemerocallis spp. &amp; cv. Daylily</vt:lpstr>
      <vt:lpstr> 145 Hosta x hybrida cv. Plaintain lily </vt:lpstr>
      <vt:lpstr>146 Hydrangea quercifolia Oakleaf Hydrangea</vt:lpstr>
      <vt:lpstr>147 Ilex cornuta cv. Chinese Holly</vt:lpstr>
      <vt:lpstr>148 Ilex crenata cv. Japanese Holly</vt:lpstr>
      <vt:lpstr>149 Ilex x meserveae cv. Meserve Holly</vt:lpstr>
      <vt:lpstr>150 Impatiens hybrid cv. Impatiens</vt:lpstr>
      <vt:lpstr>151 Iris x germanica florentina cv. Bearded Iris</vt:lpstr>
      <vt:lpstr>152 Juniperus chinensis cv. Chinese Juniper</vt:lpstr>
      <vt:lpstr>153 Juniperus horizontalis cv. Creeping juniper</vt:lpstr>
      <vt:lpstr>154  Lagerstroemia indica cv. Crape Myrtle</vt:lpstr>
      <vt:lpstr>155 Leucanthemum x superbum cv. Shasta daisy</vt:lpstr>
      <vt:lpstr>156 Liquidambar styraciflua Sweet Gum</vt:lpstr>
      <vt:lpstr>157 Liriodendron tulipifera Tuliptree</vt:lpstr>
      <vt:lpstr>158 Liriope spp. cv. Lily-turf</vt:lpstr>
      <vt:lpstr>159 Lobularia maritima Sweet Alyssum</vt:lpstr>
      <vt:lpstr>160 Lonicera japonica ‘Halliana’ Hall’s Japanese Honeysuckle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Brenda Patten</dc:creator>
  <cp:lastModifiedBy>Debra Rumford</cp:lastModifiedBy>
  <cp:revision>35</cp:revision>
  <dcterms:created xsi:type="dcterms:W3CDTF">2010-01-05T22:15:50Z</dcterms:created>
  <dcterms:modified xsi:type="dcterms:W3CDTF">2015-09-03T20:08:16Z</dcterms:modified>
</cp:coreProperties>
</file>