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2" r:id="rId14"/>
    <p:sldId id="269" r:id="rId15"/>
    <p:sldId id="270" r:id="rId16"/>
    <p:sldId id="271" r:id="rId17"/>
    <p:sldId id="272" r:id="rId18"/>
    <p:sldId id="29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6" r:id="rId28"/>
    <p:sldId id="283" r:id="rId29"/>
    <p:sldId id="299" r:id="rId30"/>
    <p:sldId id="285" r:id="rId31"/>
    <p:sldId id="302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57" autoAdjust="0"/>
  </p:normalViewPr>
  <p:slideViewPr>
    <p:cSldViewPr>
      <p:cViewPr>
        <p:scale>
          <a:sx n="105" d="100"/>
          <a:sy n="105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BBFE0-EFED-4D5A-93AE-3931DC3B7F7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0DB76-215A-4C5B-AB6E-0E5385B39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User:EnLorax&amp;action=edit&amp;redlink=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ynodon_dactylo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chinacea_purpurea" TargetMode="External"/><Relationship Id="rId7" Type="http://schemas.openxmlformats.org/officeDocument/2006/relationships/hyperlink" Target="http://commons.wikimedia.org/wiki/Copyright_tags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ser:Hedwig_Storch" TargetMode="External"/><Relationship Id="rId5" Type="http://schemas.openxmlformats.org/officeDocument/2006/relationships/hyperlink" Target="http://en.wikipedia.org/wiki/User:Ed!/Photography" TargetMode="External"/><Relationship Id="rId4" Type="http://schemas.openxmlformats.org/officeDocument/2006/relationships/hyperlink" Target="http://en.wikipedia.org/wiki/User:Ed!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uonymous_alatus.jpg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Wikipedia:Successful_requests_for_permission#In_My_Garden" TargetMode="External"/><Relationship Id="rId5" Type="http://schemas.openxmlformats.org/officeDocument/2006/relationships/hyperlink" Target="http://en.wikipedia.org/w/index.php?title=Category:Euonymus_alatus&amp;action=edit&amp;redlink=1" TargetMode="External"/><Relationship Id="rId4" Type="http://schemas.openxmlformats.org/officeDocument/2006/relationships/hyperlink" Target="http://en.wikipedia.org/w/index.php?title=User:Gif_absarnt&amp;action=edit&amp;redlink=1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NU_Free_Documentation_License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Commons:GNU_Free_Documentation_Licens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http://pics.davesgarden.com/pics/2003/12/15/htop/b7e65f.jpg</a:t>
            </a:r>
          </a:p>
          <a:p>
            <a:r>
              <a:rPr lang="en-US" dirty="0" smtClean="0"/>
              <a:t>http://upload.wikimedia.org/wikipedia/commons/0/06/Abelia_x_grandiflora_03.jpg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Americanmeadows.com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Bpl.blogger.com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http://www.mobot.org/gardeninghelp/images/low/C295-0628050cs.jpg</a:t>
            </a:r>
          </a:p>
          <a:p>
            <a:r>
              <a:rPr lang="en-US" dirty="0" smtClean="0"/>
              <a:t>http://members.tripod.com/hatch_l/berbredjewel.jpg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http://www.talltreesgroup.com/Betula%20nigra.jpg</a:t>
            </a:r>
          </a:p>
          <a:p>
            <a:endParaRPr lang="en-US" dirty="0" smtClean="0"/>
          </a:p>
          <a:p>
            <a:r>
              <a:rPr lang="en-US" dirty="0" smtClean="0"/>
              <a:t>http://www.duke.edu/~cwcook/trees/beni3452.jpg</a:t>
            </a:r>
          </a:p>
          <a:p>
            <a:r>
              <a:rPr lang="en-US" dirty="0" smtClean="0"/>
              <a:t>http://www.soonerplantfarm.com/_ccLib/image/plants/DETA-10.jpg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http://www.hort.cornell.edu/4hplants/flowers/Images/Schefflera%201.jpg</a:t>
            </a:r>
          </a:p>
          <a:p>
            <a:r>
              <a:rPr lang="en-US" dirty="0" smtClean="0"/>
              <a:t>http://aggie-horticulture.tamu.edu/ornamentals/coastalplants/plants/schefflera.jpg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http://hortiplex.gardenweb.com/plants/jour/p/10/gw1006410/3356711002541905.jpeg</a:t>
            </a:r>
          </a:p>
          <a:p>
            <a:r>
              <a:rPr lang="en-US" dirty="0" smtClean="0"/>
              <a:t>http://www.google.com/imgres?imgurl=http://www.magnoliagardensnursery.com/productdescrip/pictures300/Buxus_Jap300.jpg&amp;imgrefurl=http://www.magnoliagardensnursery.com/productdescrip/Buxus_Japanese.html&amp;usg=__xxid4svaagJuA_v6e0jBRs36e4k=&amp;h=300&amp;w=300&amp;sz=53&amp;hl=en&amp;start=2&amp;sig2=MdTIEuE_sDs4En9I_ZnBCg&amp;itbs=1&amp;tbnid=OB86S-jRD6jkLM:&amp;tbnh=116&amp;tbnw=116&amp;prev=/images%3Fq%3DBuxus%2Bmicrophylla%26hl%3Den%26sa%3DG%26tbs%3Disch:1&amp;ei=TAvOS6PGO6PutQO8kpyv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Uploads.wikimedia.org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E79C4-78EE-4732-8240-AD7D4585EA1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http://upload.wikimedia.org/wikipedia/commons/9/90/Atlas_Cedar_Cedrus_atlantica_%27Glauca%27_Needles_3008px.JPG</a:t>
            </a:r>
          </a:p>
          <a:p>
            <a:r>
              <a:rPr lang="en-US" dirty="0" smtClean="0"/>
              <a:t>http://image.gardening.eu/piante/Immdata/cedrus_atlantica_glauca_pendula.jpg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http://www.greengrasslandscape.com/photogallery/Cercis%20canadensis.jpg</a:t>
            </a:r>
          </a:p>
          <a:p>
            <a:r>
              <a:rPr lang="en-US" dirty="0" smtClean="0"/>
              <a:t>http://www.about-garden.com/images_data/3529-cercis-canadensis-forest-pansy-judas-tree.jpg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http://www.greengrasslandscape.com/photogallery/Chaenomeles%20speciosa%20%27Cameo%27.jpg</a:t>
            </a:r>
          </a:p>
          <a:p>
            <a:r>
              <a:rPr lang="en-US" dirty="0" smtClean="0"/>
              <a:t>http://oncampus.richmond.edu/academics/biology/trees/images/Chaenomeles_speciosa_main.jpg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http://www.about-garden.com/images_data/2902-abies-concolor-1.jpg</a:t>
            </a:r>
          </a:p>
          <a:p>
            <a:r>
              <a:rPr lang="en-US" dirty="0" smtClean="0"/>
              <a:t>http://www.jungleseeds.com/images/AbiesConcolor.jpg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(A flowering dogwood blooming in April in Missouri.)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({{Information |Description={{en|1=Leaves of the </a:t>
            </a:r>
            <a:r>
              <a:rPr lang="en-US" dirty="0" err="1" smtClean="0"/>
              <a:t>Cornus</a:t>
            </a:r>
            <a:r>
              <a:rPr lang="en-US" dirty="0" smtClean="0"/>
              <a:t> </a:t>
            </a:r>
            <a:r>
              <a:rPr lang="en-US" dirty="0" err="1" smtClean="0"/>
              <a:t>florida</a:t>
            </a:r>
            <a:r>
              <a:rPr lang="en-US" dirty="0" smtClean="0"/>
              <a:t> (flowering dogwood) in the fall.}} |Source=Own work by </a:t>
            </a:r>
            <a:r>
              <a:rPr lang="en-US" dirty="0" err="1" smtClean="0"/>
              <a:t>uploader</a:t>
            </a:r>
            <a:r>
              <a:rPr lang="en-US" dirty="0" smtClean="0"/>
              <a:t> |Author=</a:t>
            </a:r>
            <a:r>
              <a:rPr lang="en-US" dirty="0" err="1" smtClean="0">
                <a:hlinkClick r:id="rId3" action="ppaction://hlinkfile" tooltip="User:EnLorax (page does not exist)"/>
              </a:rPr>
              <a:t>EnLorax</a:t>
            </a:r>
            <a:r>
              <a:rPr lang="en-US" dirty="0" smtClean="0"/>
              <a:t> |Date=2008-09-28 |Permission= |</a:t>
            </a:r>
            <a:r>
              <a:rPr lang="en-US" dirty="0" err="1" smtClean="0"/>
              <a:t>other_versions</a:t>
            </a:r>
            <a:r>
              <a:rPr lang="en-US" dirty="0" smtClean="0"/>
              <a:t>= }} &lt;!--{{</a:t>
            </a:r>
            <a:r>
              <a:rPr lang="en-US" dirty="0" err="1" smtClean="0"/>
              <a:t>ImageUpload|full</a:t>
            </a:r>
            <a:r>
              <a:rPr lang="en-US" dirty="0" smtClean="0"/>
              <a:t>}}--&gt; [[</a:t>
            </a:r>
            <a:r>
              <a:rPr lang="en-US" dirty="0" err="1" smtClean="0"/>
              <a:t>Category:Cornu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http://upload.wikimedia.org/wikipedia/commons/0/0d/Cotoneaster-dammeri-berries.JPG</a:t>
            </a:r>
          </a:p>
          <a:p>
            <a:r>
              <a:rPr lang="en-US" dirty="0" smtClean="0"/>
              <a:t>http://upload.wikimedia.org/wikipedia/commons/7/75/Cotoneaster-dammeri-flowering.JPG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http://image51.webshots.com/51/6/70/45/456567045BGgcDM_ph.jpg</a:t>
            </a:r>
          </a:p>
          <a:p>
            <a:r>
              <a:rPr lang="en-US" dirty="0" smtClean="0"/>
              <a:t>http://www.dkimages.com/discover/previews/925/715058.JPG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http://oregonstate.edu/dept/ldplants/images/crph12.jpg</a:t>
            </a:r>
          </a:p>
          <a:p>
            <a:r>
              <a:rPr lang="en-US" dirty="0" smtClean="0"/>
              <a:t>http://www.soonerplantfarm.com/_ccLib/image/plants/DETA-44.jpg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hlinkClick r:id="rId3" action="ppaction://hlinkfile" tooltip="Cynodon dactylon"/>
              </a:rPr>
              <a:t>Cynodon</a:t>
            </a:r>
            <a:r>
              <a:rPr lang="en-US" dirty="0" smtClean="0">
                <a:hlinkClick r:id="rId3" action="ppaction://hlinkfile" tooltip="Cynodon dactylon"/>
              </a:rPr>
              <a:t> </a:t>
            </a:r>
            <a:r>
              <a:rPr lang="en-US" dirty="0" err="1" smtClean="0">
                <a:hlinkClick r:id="rId3" action="ppaction://hlinkfile" tooltip="Cynodon dactylon"/>
              </a:rPr>
              <a:t>dactylon</a:t>
            </a:r>
            <a:r>
              <a:rPr lang="en-US" dirty="0" smtClean="0"/>
              <a:t> - US NPS photo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Flowerservant.com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C94301-7BE2-4415-85E3-CC0CBD3A3F6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http://www.greengrowerindia.com/files/products/images/162.jpg</a:t>
            </a:r>
          </a:p>
          <a:p>
            <a:endParaRPr lang="en-US" dirty="0" smtClean="0"/>
          </a:p>
          <a:p>
            <a:r>
              <a:rPr lang="en-US" dirty="0" smtClean="0"/>
              <a:t>http://upload.wikimedia.org/wikipedia/commons/2/21/Dracaena.deremensis.Warneckii.jpg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Mgonline.com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25C53E-816D-4BE8-8BED-28000331CE8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({{Information |Description = A stand of ''</a:t>
            </a:r>
            <a:r>
              <a:rPr lang="en-US" dirty="0" smtClean="0">
                <a:hlinkClick r:id="rId3" action="ppaction://hlinkfile" tooltip="Echinacea purpurea"/>
              </a:rPr>
              <a:t>Echinacea </a:t>
            </a:r>
            <a:r>
              <a:rPr lang="en-US" dirty="0" err="1" smtClean="0">
                <a:hlinkClick r:id="rId3" action="ppaction://hlinkfile" tooltip="Echinacea purpurea"/>
              </a:rPr>
              <a:t>purpurea</a:t>
            </a:r>
            <a:r>
              <a:rPr lang="en-US" dirty="0" smtClean="0"/>
              <a:t>'' |Source = I created this work entirely by myself. |Date = 6 August 2009 |Author = </a:t>
            </a:r>
            <a:r>
              <a:rPr lang="en-US" dirty="0" smtClean="0">
                <a:hlinkClick r:id="rId4" action="ppaction://hlinkfile" tooltip="User:Ed!"/>
              </a:rPr>
              <a:t>Ed!</a:t>
            </a:r>
            <a:r>
              <a:rPr lang="en-US" dirty="0" smtClean="0"/>
              <a:t> (</a:t>
            </a:r>
            <a:r>
              <a:rPr lang="en-US" dirty="0" smtClean="0">
                <a:hlinkClick r:id="rId5" action="ppaction://hlinkfile" tooltip="User:Ed!/Photography"/>
              </a:rPr>
              <a:t>Photography</a:t>
            </a:r>
            <a:r>
              <a:rPr lang="en-US" dirty="0" smtClean="0"/>
              <a:t>) |</a:t>
            </a:r>
            <a:r>
              <a:rPr lang="en-US" dirty="0" err="1" smtClean="0"/>
              <a:t>other_versions</a:t>
            </a:r>
            <a:r>
              <a:rPr lang="en-US" dirty="0" smtClean="0"/>
              <a:t>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(== </a:t>
            </a:r>
            <a:r>
              <a:rPr lang="en-US" dirty="0" err="1" smtClean="0"/>
              <a:t>Beschreibung</a:t>
            </a:r>
            <a:r>
              <a:rPr lang="en-US" dirty="0" smtClean="0"/>
              <a:t> == {{Information |Description=</a:t>
            </a:r>
            <a:r>
              <a:rPr lang="en-US" dirty="0" err="1" smtClean="0"/>
              <a:t>Asteraceae</a:t>
            </a:r>
            <a:r>
              <a:rPr lang="en-US" dirty="0" smtClean="0"/>
              <a:t> |Source=</a:t>
            </a:r>
            <a:r>
              <a:rPr lang="en-US" dirty="0" err="1" smtClean="0"/>
              <a:t>Eigenes</a:t>
            </a:r>
            <a:r>
              <a:rPr lang="en-US" dirty="0" smtClean="0"/>
              <a:t> </a:t>
            </a:r>
            <a:r>
              <a:rPr lang="en-US" dirty="0" err="1" smtClean="0"/>
              <a:t>Werk</a:t>
            </a:r>
            <a:r>
              <a:rPr lang="en-US" dirty="0" smtClean="0"/>
              <a:t> (own work) |Date=2008-9-9 |Author=</a:t>
            </a:r>
            <a:r>
              <a:rPr lang="en-US" dirty="0" smtClean="0">
                <a:hlinkClick r:id="rId6" action="ppaction://hlinkfile" tooltip="User:Hedwig Storch"/>
              </a:rPr>
              <a:t>Hedwig </a:t>
            </a:r>
            <a:r>
              <a:rPr lang="en-US" dirty="0" err="1" smtClean="0">
                <a:hlinkClick r:id="rId6" action="ppaction://hlinkfile" tooltip="User:Hedwig Storch"/>
              </a:rPr>
              <a:t>Storch</a:t>
            </a:r>
            <a:r>
              <a:rPr lang="en-US" dirty="0" smtClean="0"/>
              <a:t> |Permission= |</a:t>
            </a:r>
            <a:r>
              <a:rPr lang="en-US" dirty="0" err="1" smtClean="0"/>
              <a:t>other_versions</a:t>
            </a:r>
            <a:r>
              <a:rPr lang="en-US" dirty="0" smtClean="0"/>
              <a:t>= }} &lt;!--{{</a:t>
            </a:r>
            <a:r>
              <a:rPr lang="en-US" dirty="0" err="1" smtClean="0"/>
              <a:t>ImageUpload|basic</a:t>
            </a:r>
            <a:r>
              <a:rPr lang="en-US" dirty="0" smtClean="0"/>
              <a:t>}}--&gt; == </a:t>
            </a:r>
            <a:r>
              <a:rPr lang="en-US" dirty="0" smtClean="0">
                <a:hlinkClick r:id="rId7" tooltip="commons:Copyright tags"/>
              </a:rPr>
              <a:t>Licensing</a:t>
            </a:r>
            <a:r>
              <a:rPr lang="en-US" dirty="0" smtClean="0"/>
              <a:t>: ==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(author: </a:t>
            </a:r>
            <a:r>
              <a:rPr lang="en-US" dirty="0" err="1" smtClean="0"/>
              <a:t>darrell.barrell</a:t>
            </a:r>
            <a:r>
              <a:rPr lang="en-US" dirty="0" smtClean="0"/>
              <a:t> description: </a:t>
            </a:r>
            <a:r>
              <a:rPr lang="en-US" dirty="0" err="1" smtClean="0"/>
              <a:t>closeup</a:t>
            </a:r>
            <a:r>
              <a:rPr lang="en-US" dirty="0" smtClean="0"/>
              <a:t> of </a:t>
            </a:r>
            <a:r>
              <a:rPr lang="en-US" dirty="0" err="1" smtClean="0"/>
              <a:t>echinacea</a:t>
            </a:r>
            <a:r>
              <a:rPr lang="en-US" dirty="0" smtClean="0"/>
              <a:t> </a:t>
            </a:r>
            <a:r>
              <a:rPr lang="en-US" dirty="0" err="1" smtClean="0"/>
              <a:t>purpura</a:t>
            </a:r>
            <a:r>
              <a:rPr lang="en-US" dirty="0" smtClean="0"/>
              <a:t> flower)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Photo courtesy of Allison Touchstone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Img.hgtv.com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(== Summary == {{Information| |Description = </a:t>
            </a:r>
            <a:r>
              <a:rPr lang="en-US" dirty="0" err="1" smtClean="0"/>
              <a:t>Euonymous</a:t>
            </a:r>
            <a:r>
              <a:rPr lang="en-US" dirty="0" smtClean="0"/>
              <a:t> </a:t>
            </a:r>
            <a:r>
              <a:rPr lang="en-US" dirty="0" err="1" smtClean="0"/>
              <a:t>Alatus</a:t>
            </a:r>
            <a:r>
              <a:rPr lang="en-US" dirty="0" smtClean="0"/>
              <a:t> in autumn </a:t>
            </a:r>
            <a:r>
              <a:rPr lang="en-US" dirty="0" err="1" smtClean="0"/>
              <a:t>colour</a:t>
            </a:r>
            <a:r>
              <a:rPr lang="en-US" dirty="0" smtClean="0"/>
              <a:t> |Source = self-made / </a:t>
            </a:r>
            <a:r>
              <a:rPr lang="en-US" dirty="0" smtClean="0">
                <a:hlinkClick r:id="rId3" action="ppaction://hlinkfile" tooltip="File:Euonymous alatus.jpg"/>
              </a:rPr>
              <a:t>en.wikipedia.org</a:t>
            </a:r>
            <a:r>
              <a:rPr lang="en-US" dirty="0" smtClean="0"/>
              <a:t> |Date = created 3. Oct. 2002 |Author = Chris Barton/</a:t>
            </a:r>
            <a:r>
              <a:rPr lang="en-US" dirty="0" smtClean="0">
                <a:hlinkClick r:id="rId4" action="ppaction://hlinkfile" tooltip="User:Gif absarnt (page does not exist)"/>
              </a:rPr>
              <a:t>Gif </a:t>
            </a:r>
            <a:r>
              <a:rPr lang="en-US" dirty="0" err="1" smtClean="0">
                <a:hlinkClick r:id="rId4" action="ppaction://hlinkfile" tooltip="User:Gif absarnt (page does not exist)"/>
              </a:rPr>
              <a:t>absarnt</a:t>
            </a:r>
            <a:r>
              <a:rPr lang="en-US" dirty="0" smtClean="0"/>
              <a:t> |Permission =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 winged euonymus </a:t>
            </a:r>
            <a:r>
              <a:rPr lang="en-US" dirty="0" err="1" smtClean="0">
                <a:hlinkClick r:id="rId5" action="ppaction://hlinkfile" tooltip="Category:Euonymus alatus (page does not exist)"/>
              </a:rPr>
              <a:t>Category:Euonymus</a:t>
            </a:r>
            <a:r>
              <a:rPr lang="en-US" dirty="0" smtClean="0">
                <a:hlinkClick r:id="rId5" action="ppaction://hlinkfile" tooltip="Category:Euonymus alatus (page does not exist)"/>
              </a:rPr>
              <a:t> </a:t>
            </a:r>
            <a:r>
              <a:rPr lang="en-US" dirty="0" err="1" smtClean="0">
                <a:hlinkClick r:id="rId5" action="ppaction://hlinkfile" tooltip="Category:Euonymus alatus (page does not exist)"/>
              </a:rPr>
              <a:t>alatus</a:t>
            </a:r>
            <a:r>
              <a:rPr lang="en-US" dirty="0" smtClean="0"/>
              <a:t> Image © [http://www.inmygarden.org/ Sue Sweeney]{{GFDL}}See </a:t>
            </a:r>
            <a:r>
              <a:rPr lang="en-US" dirty="0" smtClean="0">
                <a:hlinkClick r:id="rId6" tooltip="w:Wikipedia:Successful requests for permission"/>
              </a:rPr>
              <a:t>this page</a:t>
            </a:r>
            <a:r>
              <a:rPr lang="en-US" dirty="0" smtClean="0"/>
              <a:t> for further copyright information.)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http://www.pendernursery.com/Images/Euonymus-fortunei-%27Emerald-.jpg</a:t>
            </a:r>
          </a:p>
          <a:p>
            <a:r>
              <a:rPr lang="en-US" dirty="0" smtClean="0"/>
              <a:t>Wikipedia--</a:t>
            </a:r>
            <a:r>
              <a:rPr lang="en-US" i="1" dirty="0" smtClean="0"/>
              <a:t>Permission is granted to copy, distribute and/or modify this document under the terms of the </a:t>
            </a:r>
            <a:r>
              <a:rPr lang="en-US" b="1" i="1" dirty="0" smtClean="0">
                <a:hlinkClick r:id="rId3" tooltip="w:GNU Free Documentation License"/>
              </a:rPr>
              <a:t>GNU Free Documentation License</a:t>
            </a:r>
            <a:r>
              <a:rPr lang="en-US" i="1" dirty="0" smtClean="0"/>
              <a:t>, Version 1.2 or any later version published by the Free Software Foundation; with no Invariant Sections, no Front-Cover Texts, and no Back-Cover Texts. A copy of the license is included in the section entitled "</a:t>
            </a:r>
            <a:r>
              <a:rPr lang="en-US" i="1" dirty="0" smtClean="0">
                <a:hlinkClick r:id="rId4" action="ppaction://hlinkfile" tooltip="Commons:GNU Free Documentation License"/>
              </a:rPr>
              <a:t>GNU Free Documentation License</a:t>
            </a:r>
            <a:r>
              <a:rPr lang="en-US" i="1" dirty="0" smtClean="0"/>
              <a:t>".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Wikipedia.com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Wikipedia.com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http://upload.wikimedia.org/wikipedia/commons/2/22/Acer_saccharum_foliage.jpg</a:t>
            </a:r>
          </a:p>
          <a:p>
            <a:r>
              <a:rPr lang="en-US" dirty="0" smtClean="0"/>
              <a:t>http://www.google.com/imgres?imgurl=http://www.cirrusimage.com/Trees/maple/acer_saccharum_1.jpg&amp;imgrefurl=http://www.cirrusimage.com/tree_maple_sugar.htm&amp;h=1024&amp;w=768&amp;sz=557&amp;tbnid=bBI7R0tn-H3lTM:&amp;tbnh=150&amp;tbnw=113&amp;prev=/images%3Fq%3DAcer%2Bsaccharum&amp;hl=en&amp;usg=__jBRqLiQwxBW2ZiAXBHDqqhz_yj0=&amp;ei=9gbOS4eGNJLqsQPo1YyvDg&amp;sa=X&amp;oi=image_result&amp;resnum=8&amp;ct=image&amp;ved=0CCEQ9QEwB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http://www.ajuga.org/images/Ajuga%20reptans%201.jpg</a:t>
            </a:r>
          </a:p>
          <a:p>
            <a:r>
              <a:rPr lang="en-US" dirty="0" smtClean="0"/>
              <a:t>http://www.floracyberia.net/spermatophyta/angiospermae/dicotyledoneae/lamiaceae/ajuga_reptans.jpg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http://www.robsplants.com/images/portrait/AquilegiaCrimsonStar080601a.jpg</a:t>
            </a:r>
          </a:p>
          <a:p>
            <a:r>
              <a:rPr lang="en-US" dirty="0" smtClean="0"/>
              <a:t>http://www.vanbloem.com/_ccLib/image/plants/DETA-499.jpg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http://www.critsite.com/_ccLib/image/plants/DETA-100087.jpg</a:t>
            </a:r>
          </a:p>
          <a:p>
            <a:r>
              <a:rPr lang="en-US" dirty="0" smtClean="0"/>
              <a:t>http://www.bernheim.org/images/urbanTree/Amelanchier_arborea_flowers.jpg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DB76-215A-4C5B-AB6E-0E5385B391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EAA8A1-1034-4750-B928-D5103A41459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CE17CC-5166-4F1A-ACA8-B7FD4E01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e/IMG_1527Dogwood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hyperlink" Target="http://upload.wikimedia.org/wikipedia/commons/0/0c/Dogwood_fall_20080928_120751_1.jpg" TargetMode="Externa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3/Cynodon_dactylon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://upload.wikimedia.org/wikipedia/en/2/28/Echinacea_purpurea.JPG" TargetMode="External"/><Relationship Id="rId7" Type="http://schemas.openxmlformats.org/officeDocument/2006/relationships/hyperlink" Target="http://upload.wikimedia.org/wikipedia/en/b/ba/Echinacea-purpura-flower-closeup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hyperlink" Target="http://upload.wikimedia.org/wikipedia/commons/5/56/Asteraceae_IMG_7674.JPG" TargetMode="Externa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n.wikipedia.org/wiki/File:Euonymous_alatus.jpg" TargetMode="External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hyperlink" Target="http://upload.wikimedia.org/wikipedia/commons/c/c4/Euonymus_fortunei_a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4/Japanese_Maple_Acer_palmatum_Backlit_2700px.jpg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://upload.wikimedia.org/wikipedia/commons/e/e2/Japanese_maple_leaves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d/Spitz-Ahorn(mbo).jpg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3/3a/Norway-maple-bark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upload.wikimedia.org/wikipedia/commons/9/99/Red_Maple_Acer_rubrum_Bark_Closeup_1809px.jpg" TargetMode="External"/><Relationship Id="rId7" Type="http://schemas.openxmlformats.org/officeDocument/2006/relationships/hyperlink" Target="http://upload.wikimedia.org/wikipedia/commons/7/7d/Canadian_Maple_Leaf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commons/6/6d/Maplekeys.j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Nursery/Landscape Plant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A-E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101-132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109</a:t>
            </a:r>
            <a:br>
              <a:rPr lang="en-US" dirty="0" smtClean="0"/>
            </a:br>
            <a:r>
              <a:rPr lang="en-US" i="1" dirty="0" smtClean="0"/>
              <a:t>Aquilegia x </a:t>
            </a:r>
            <a:r>
              <a:rPr lang="en-US" i="1" dirty="0" err="1" smtClean="0"/>
              <a:t>hybrida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Columbine</a:t>
            </a:r>
            <a:endParaRPr lang="en-US" dirty="0"/>
          </a:p>
        </p:txBody>
      </p:sp>
      <p:pic>
        <p:nvPicPr>
          <p:cNvPr id="44034" name="Picture 2" descr="http://www.robsplants.com/images/portrait/AquilegiaCrimsonStar0806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790950" cy="3524250"/>
          </a:xfrm>
          <a:prstGeom prst="rect">
            <a:avLst/>
          </a:prstGeom>
          <a:noFill/>
        </p:spPr>
      </p:pic>
      <p:pic>
        <p:nvPicPr>
          <p:cNvPr id="44036" name="Picture 4" descr="http://www.vanbloem.com/_ccLib/image/plants/DETA-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81200"/>
            <a:ext cx="2857500" cy="34956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86600" y="3048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robsplants.com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86600" y="6858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vanbloem.com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110</a:t>
            </a:r>
            <a:br>
              <a:rPr lang="en-US" dirty="0" smtClean="0"/>
            </a:br>
            <a:r>
              <a:rPr lang="en-US" i="1" dirty="0" err="1" smtClean="0"/>
              <a:t>Amelanchier</a:t>
            </a:r>
            <a:r>
              <a:rPr lang="en-US" i="1" dirty="0" smtClean="0"/>
              <a:t> </a:t>
            </a:r>
            <a:r>
              <a:rPr lang="en-US" i="1" dirty="0" err="1" smtClean="0"/>
              <a:t>arborea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Downy Serviceberry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3010" name="Picture 2" descr="http://www.critsite.com/_ccLib/image/plants/DETA-10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2524125" cy="3810000"/>
          </a:xfrm>
          <a:prstGeom prst="rect">
            <a:avLst/>
          </a:prstGeom>
          <a:noFill/>
        </p:spPr>
      </p:pic>
      <p:pic>
        <p:nvPicPr>
          <p:cNvPr id="43012" name="Picture 4" descr="http://www.bernheim.org/images/urbanTree/Amelanchier_arborea_flo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81200"/>
            <a:ext cx="2857500" cy="2647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39000" y="45720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critsite.com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914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bernheim.org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111</a:t>
            </a:r>
            <a:br>
              <a:rPr lang="en-US" dirty="0" smtClean="0"/>
            </a:br>
            <a:r>
              <a:rPr lang="en-US" i="1" dirty="0" err="1" smtClean="0"/>
              <a:t>Astilbe</a:t>
            </a:r>
            <a:r>
              <a:rPr lang="en-US" i="1" dirty="0" smtClean="0"/>
              <a:t> hybrid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Astilbe</a:t>
            </a:r>
            <a:endParaRPr lang="en-US" dirty="0"/>
          </a:p>
        </p:txBody>
      </p:sp>
      <p:pic>
        <p:nvPicPr>
          <p:cNvPr id="3" name="Picture 4" descr="Astilbe_mixedpin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5943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19800" y="38100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Americanmeadows.com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112</a:t>
            </a:r>
            <a:br>
              <a:rPr lang="en-US" sz="4000" dirty="0" smtClean="0"/>
            </a:br>
            <a:r>
              <a:rPr lang="en-US" sz="4000" i="1" dirty="0" smtClean="0"/>
              <a:t>Begonia x </a:t>
            </a:r>
            <a:r>
              <a:rPr lang="en-US" sz="4000" i="1" dirty="0" err="1" smtClean="0"/>
              <a:t>semperflorens-cultorum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Wax Begonia</a:t>
            </a:r>
          </a:p>
        </p:txBody>
      </p:sp>
      <p:pic>
        <p:nvPicPr>
          <p:cNvPr id="46083" name="Picture 4" descr="waxbeg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34200" y="304800"/>
            <a:ext cx="183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Bpl.blogger.com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113</a:t>
            </a:r>
            <a:br>
              <a:rPr lang="en-US" dirty="0" smtClean="0"/>
            </a:br>
            <a:r>
              <a:rPr lang="en-US" i="1" dirty="0" err="1" smtClean="0"/>
              <a:t>Berberis</a:t>
            </a:r>
            <a:r>
              <a:rPr lang="en-US" i="1" dirty="0" smtClean="0"/>
              <a:t> x </a:t>
            </a:r>
            <a:r>
              <a:rPr lang="en-US" i="1" dirty="0" err="1" smtClean="0"/>
              <a:t>mentorensis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Mentor Barberry</a:t>
            </a:r>
            <a:endParaRPr lang="en-US" dirty="0"/>
          </a:p>
        </p:txBody>
      </p:sp>
      <p:pic>
        <p:nvPicPr>
          <p:cNvPr id="36866" name="Picture 2" descr="http://www.mobot.org/gardeninghelp/images/low/C295-0628050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813300" cy="3609975"/>
          </a:xfrm>
          <a:prstGeom prst="rect">
            <a:avLst/>
          </a:prstGeom>
          <a:noFill/>
        </p:spPr>
      </p:pic>
      <p:pic>
        <p:nvPicPr>
          <p:cNvPr id="36868" name="Picture 4" descr="http://members.tripod.com/hatch_l/berbredjew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81200"/>
            <a:ext cx="3213100" cy="33553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68580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mobot.org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1524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members.tripod.com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114</a:t>
            </a:r>
            <a:br>
              <a:rPr lang="en-US" dirty="0" smtClean="0"/>
            </a:br>
            <a:r>
              <a:rPr lang="en-US" i="1" dirty="0" err="1" smtClean="0"/>
              <a:t>Betula</a:t>
            </a:r>
            <a:r>
              <a:rPr lang="en-US" i="1" dirty="0" smtClean="0"/>
              <a:t> </a:t>
            </a:r>
            <a:r>
              <a:rPr lang="en-US" i="1" dirty="0" err="1" smtClean="0"/>
              <a:t>nigra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River birch</a:t>
            </a:r>
            <a:endParaRPr lang="en-US" dirty="0"/>
          </a:p>
        </p:txBody>
      </p:sp>
      <p:pic>
        <p:nvPicPr>
          <p:cNvPr id="35842" name="Picture 2" descr="http://www.talltreesgroup.com/Betula%20nig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19600"/>
            <a:ext cx="2971800" cy="2228850"/>
          </a:xfrm>
          <a:prstGeom prst="rect">
            <a:avLst/>
          </a:prstGeom>
          <a:noFill/>
        </p:spPr>
      </p:pic>
      <p:pic>
        <p:nvPicPr>
          <p:cNvPr id="35844" name="Picture 4" descr="http://www.duke.edu/~cwcook/trees/beni3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52600"/>
            <a:ext cx="3042205" cy="2286000"/>
          </a:xfrm>
          <a:prstGeom prst="rect">
            <a:avLst/>
          </a:prstGeom>
          <a:noFill/>
        </p:spPr>
      </p:pic>
      <p:pic>
        <p:nvPicPr>
          <p:cNvPr id="35846" name="Picture 6" descr="http://www.soonerplantfarm.com/_ccLib/image/plants/DETA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828800"/>
            <a:ext cx="3657600" cy="4876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53200" y="2286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talltreesgroup.com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91400" y="60960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duke.edu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106680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soonerplantfarm.com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115</a:t>
            </a:r>
            <a:br>
              <a:rPr lang="en-US" dirty="0" smtClean="0"/>
            </a:br>
            <a:r>
              <a:rPr lang="en-US" i="1" dirty="0" err="1" smtClean="0"/>
              <a:t>Brassaia</a:t>
            </a:r>
            <a:r>
              <a:rPr lang="en-US" i="1" dirty="0" smtClean="0"/>
              <a:t> </a:t>
            </a:r>
            <a:r>
              <a:rPr lang="en-US" i="1" dirty="0" err="1" smtClean="0"/>
              <a:t>actinophylla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Schefflera</a:t>
            </a:r>
            <a:r>
              <a:rPr lang="en-US" dirty="0" smtClean="0"/>
              <a:t>, Octopus tree</a:t>
            </a:r>
            <a:endParaRPr lang="en-US" dirty="0"/>
          </a:p>
        </p:txBody>
      </p:sp>
      <p:pic>
        <p:nvPicPr>
          <p:cNvPr id="34818" name="Picture 2" descr="http://www.hort.cornell.edu/4hplants/flowers/Images/Schefflera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3140708" cy="4495800"/>
          </a:xfrm>
          <a:prstGeom prst="rect">
            <a:avLst/>
          </a:prstGeom>
          <a:noFill/>
        </p:spPr>
      </p:pic>
      <p:pic>
        <p:nvPicPr>
          <p:cNvPr id="34820" name="Picture 4" descr="http://aggie-horticulture.tamu.edu/ornamentals/coastalplants/plants/scheffl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133600"/>
            <a:ext cx="4889500" cy="3667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86600" y="838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hort.cornell.edu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152400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aggie-horticulture.tamu.edu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116</a:t>
            </a:r>
            <a:br>
              <a:rPr lang="en-US" dirty="0" smtClean="0"/>
            </a:br>
            <a:r>
              <a:rPr lang="en-US" i="1" dirty="0" err="1" smtClean="0"/>
              <a:t>Buxus</a:t>
            </a:r>
            <a:r>
              <a:rPr lang="en-US" i="1" dirty="0" smtClean="0"/>
              <a:t> </a:t>
            </a:r>
            <a:r>
              <a:rPr lang="en-US" i="1" dirty="0" err="1" smtClean="0"/>
              <a:t>microphylla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Littleleaf</a:t>
            </a:r>
            <a:r>
              <a:rPr lang="en-US" dirty="0" smtClean="0"/>
              <a:t> Boxwood</a:t>
            </a:r>
            <a:endParaRPr lang="en-US" dirty="0"/>
          </a:p>
        </p:txBody>
      </p:sp>
      <p:pic>
        <p:nvPicPr>
          <p:cNvPr id="33794" name="Picture 2" descr="http://www.magnoliagardensnursery.com/productdescrip/pictures300/Buxus_Jap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2857500" cy="2857500"/>
          </a:xfrm>
          <a:prstGeom prst="rect">
            <a:avLst/>
          </a:prstGeom>
          <a:noFill/>
        </p:spPr>
      </p:pic>
      <p:pic>
        <p:nvPicPr>
          <p:cNvPr id="33796" name="Picture 4" descr="http://hortiplex.gardenweb.com/plants/jour/p/10/gw1006410/335671100254190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57400"/>
            <a:ext cx="4057650" cy="36385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81705" y="6096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hortiplex.gardenweb.com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73040" y="152400"/>
            <a:ext cx="3270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magnoliagardensnursery.com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117</a:t>
            </a:r>
            <a:br>
              <a:rPr lang="en-US" sz="4000" smtClean="0"/>
            </a:br>
            <a:r>
              <a:rPr lang="en-US" sz="4000" i="1" smtClean="0"/>
              <a:t>Camellia japonica</a:t>
            </a:r>
            <a:r>
              <a:rPr lang="en-US" sz="4000" smtClean="0"/>
              <a:t> cv.</a:t>
            </a:r>
            <a:br>
              <a:rPr lang="en-US" sz="4000" smtClean="0"/>
            </a:br>
            <a:r>
              <a:rPr lang="en-US" sz="4000" smtClean="0"/>
              <a:t>Common Camellia</a:t>
            </a:r>
          </a:p>
        </p:txBody>
      </p:sp>
      <p:pic>
        <p:nvPicPr>
          <p:cNvPr id="56323" name="Picture 6" descr="http://upload.wikimedia.org/wikipedia/commons/6/6c/01_Came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06260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10505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10505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81800" y="228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118</a:t>
            </a:r>
            <a:br>
              <a:rPr lang="en-US" dirty="0" smtClean="0"/>
            </a:br>
            <a:r>
              <a:rPr lang="en-US" i="1" dirty="0" err="1" smtClean="0"/>
              <a:t>Cedrus</a:t>
            </a:r>
            <a:r>
              <a:rPr lang="en-US" i="1" dirty="0" smtClean="0"/>
              <a:t> </a:t>
            </a:r>
            <a:r>
              <a:rPr lang="en-US" i="1" dirty="0" err="1" smtClean="0"/>
              <a:t>atlantica</a:t>
            </a:r>
            <a:r>
              <a:rPr lang="en-US" i="1" dirty="0" smtClean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Glauca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smtClean="0"/>
              <a:t>Blue Atlantis Cedar</a:t>
            </a:r>
            <a:endParaRPr lang="en-US" dirty="0"/>
          </a:p>
        </p:txBody>
      </p:sp>
      <p:pic>
        <p:nvPicPr>
          <p:cNvPr id="30722" name="Picture 2" descr="http://upload.wikimedia.org/wikipedia/commons/9/90/Atlas_Cedar_Cedrus_atlantica_%27Glauca%27_Needles_3008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82" y="2916204"/>
            <a:ext cx="4897018" cy="3255996"/>
          </a:xfrm>
          <a:prstGeom prst="rect">
            <a:avLst/>
          </a:prstGeom>
          <a:noFill/>
        </p:spPr>
      </p:pic>
      <p:pic>
        <p:nvPicPr>
          <p:cNvPr id="30724" name="Picture 4" descr="http://image.gardening.eu/piante/Immdata/cedrus_atlantica_glauca_pendu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81200"/>
            <a:ext cx="2857500" cy="2686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39000" y="609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15240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image.gardening.eu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101</a:t>
            </a:r>
            <a:br>
              <a:rPr lang="en-US" dirty="0" smtClean="0"/>
            </a:br>
            <a:r>
              <a:rPr lang="en-US" i="1" dirty="0" err="1" smtClean="0"/>
              <a:t>Abelia</a:t>
            </a:r>
            <a:r>
              <a:rPr lang="en-US" i="1" dirty="0" smtClean="0"/>
              <a:t> x </a:t>
            </a:r>
            <a:r>
              <a:rPr lang="en-US" i="1" dirty="0" err="1" smtClean="0"/>
              <a:t>grandiflora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Glossy </a:t>
            </a:r>
            <a:r>
              <a:rPr lang="en-US" dirty="0" err="1" smtClean="0"/>
              <a:t>Abelia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5298" name="Picture 2" descr="http://pics.davesgarden.com/pics/2003/12/15/htop/b7e6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4203700" cy="4404205"/>
          </a:xfrm>
          <a:prstGeom prst="rect">
            <a:avLst/>
          </a:prstGeom>
          <a:noFill/>
        </p:spPr>
      </p:pic>
      <p:pic>
        <p:nvPicPr>
          <p:cNvPr id="55300" name="Picture 4" descr="http://upload.wikimedia.org/wikipedia/commons/0/06/Abelia_x_grandiflora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975100" cy="29824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457200"/>
            <a:ext cx="2056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Davesgarden.com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990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119</a:t>
            </a:r>
            <a:br>
              <a:rPr lang="en-US" dirty="0" smtClean="0"/>
            </a:br>
            <a:r>
              <a:rPr lang="en-US" i="1" dirty="0" err="1" smtClean="0"/>
              <a:t>Cercis</a:t>
            </a:r>
            <a:r>
              <a:rPr lang="en-US" i="1" dirty="0" smtClean="0"/>
              <a:t> </a:t>
            </a:r>
            <a:r>
              <a:rPr lang="en-US" i="1" dirty="0" err="1" smtClean="0"/>
              <a:t>canadensis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Redbud</a:t>
            </a:r>
            <a:endParaRPr lang="en-US" dirty="0"/>
          </a:p>
        </p:txBody>
      </p:sp>
      <p:pic>
        <p:nvPicPr>
          <p:cNvPr id="29698" name="Picture 2" descr="http://www.greengrasslandscape.com/photogallery/Cercis%20canaden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3333750" cy="2619375"/>
          </a:xfrm>
          <a:prstGeom prst="rect">
            <a:avLst/>
          </a:prstGeom>
          <a:noFill/>
        </p:spPr>
      </p:pic>
      <p:pic>
        <p:nvPicPr>
          <p:cNvPr id="29700" name="Picture 4" descr="http://www.about-garden.com/images_data/3529-cercis-canadensis-forest-pansy-judas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2667000" cy="3562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0" y="60960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greengrasslandscape.com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15240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about-garden.com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120</a:t>
            </a:r>
            <a:br>
              <a:rPr lang="en-US" dirty="0" smtClean="0"/>
            </a:br>
            <a:r>
              <a:rPr lang="en-US" i="1" dirty="0" err="1" smtClean="0"/>
              <a:t>Chaenomeles</a:t>
            </a:r>
            <a:r>
              <a:rPr lang="en-US" i="1" dirty="0" smtClean="0"/>
              <a:t> </a:t>
            </a:r>
            <a:r>
              <a:rPr lang="en-US" i="1" dirty="0" err="1" smtClean="0"/>
              <a:t>speciosa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Japanese (Flowering) Quince</a:t>
            </a:r>
            <a:endParaRPr lang="en-US" dirty="0"/>
          </a:p>
        </p:txBody>
      </p:sp>
      <p:pic>
        <p:nvPicPr>
          <p:cNvPr id="28674" name="Picture 2" descr="http://www.greengrasslandscape.com/photogallery/Chaenomeles%20speciosa%20%27Cameo%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4419600" cy="3314700"/>
          </a:xfrm>
          <a:prstGeom prst="rect">
            <a:avLst/>
          </a:prstGeom>
          <a:noFill/>
        </p:spPr>
      </p:pic>
      <p:pic>
        <p:nvPicPr>
          <p:cNvPr id="28676" name="Picture 4" descr="http://oncampus.richmond.edu/academics/biology/trees/images/Chaenomeles_speciosa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057400"/>
            <a:ext cx="3810000" cy="28609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53465" y="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greengrasslandscape.com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3001" y="30480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oncampus.richmond.edu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121</a:t>
            </a:r>
            <a:br>
              <a:rPr lang="en-US" dirty="0" smtClean="0"/>
            </a:br>
            <a:r>
              <a:rPr lang="en-US" i="1" dirty="0" err="1" smtClean="0"/>
              <a:t>Cornus</a:t>
            </a:r>
            <a:r>
              <a:rPr lang="en-US" i="1" dirty="0" smtClean="0"/>
              <a:t> </a:t>
            </a:r>
            <a:r>
              <a:rPr lang="en-US" i="1" dirty="0" err="1" smtClean="0"/>
              <a:t>florida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Flowering Dogwood</a:t>
            </a:r>
            <a:endParaRPr lang="en-US" dirty="0"/>
          </a:p>
        </p:txBody>
      </p:sp>
      <p:pic>
        <p:nvPicPr>
          <p:cNvPr id="46082" name="Picture 2" descr="File:IMG 1527Dogwo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657600" cy="2743200"/>
          </a:xfrm>
          <a:prstGeom prst="rect">
            <a:avLst/>
          </a:prstGeom>
          <a:noFill/>
        </p:spPr>
      </p:pic>
      <p:pic>
        <p:nvPicPr>
          <p:cNvPr id="46084" name="Picture 4" descr="File:Dogwood fall 20080928 120751 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905000"/>
            <a:ext cx="3139083" cy="472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15200" y="3048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122</a:t>
            </a:r>
            <a:br>
              <a:rPr lang="en-US" dirty="0" smtClean="0"/>
            </a:br>
            <a:r>
              <a:rPr lang="en-US" i="1" dirty="0" smtClean="0"/>
              <a:t>Cotoneaster </a:t>
            </a:r>
            <a:r>
              <a:rPr lang="en-US" i="1" dirty="0" err="1" smtClean="0"/>
              <a:t>dammeri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Bearberry Cotoneaster</a:t>
            </a:r>
            <a:endParaRPr lang="en-US" dirty="0"/>
          </a:p>
        </p:txBody>
      </p:sp>
      <p:pic>
        <p:nvPicPr>
          <p:cNvPr id="25602" name="Picture 2" descr="http://upload.wikimedia.org/wikipedia/commons/0/0d/Cotoneaster-dammeri-ber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598333" cy="2590800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7/75/Cotoneaster-dammeri-flowe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599" y="2133600"/>
            <a:ext cx="3880099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1524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123</a:t>
            </a:r>
            <a:br>
              <a:rPr lang="en-US" dirty="0" smtClean="0"/>
            </a:br>
            <a:r>
              <a:rPr lang="en-US" i="1" dirty="0" smtClean="0"/>
              <a:t>Cotoneaster </a:t>
            </a:r>
            <a:r>
              <a:rPr lang="en-US" i="1" dirty="0" err="1" smtClean="0"/>
              <a:t>divaricatus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Spreading Cotoneaster</a:t>
            </a:r>
            <a:endParaRPr lang="en-US" dirty="0"/>
          </a:p>
        </p:txBody>
      </p:sp>
      <p:pic>
        <p:nvPicPr>
          <p:cNvPr id="24578" name="Picture 2" descr="http://image51.webshots.com/51/6/70/45/456567045BGgcDM_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4572000" cy="3429000"/>
          </a:xfrm>
          <a:prstGeom prst="rect">
            <a:avLst/>
          </a:prstGeom>
          <a:noFill/>
        </p:spPr>
      </p:pic>
      <p:pic>
        <p:nvPicPr>
          <p:cNvPr id="24582" name="Picture 6" descr="http://www.dkimages.com/discover/previews/925/715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199" y="1752600"/>
            <a:ext cx="2847033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24600" y="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image51.webshots.com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0" y="4572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dkimages.com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124</a:t>
            </a:r>
            <a:br>
              <a:rPr lang="en-US" dirty="0" smtClean="0"/>
            </a:br>
            <a:r>
              <a:rPr lang="en-US" i="1" dirty="0" err="1" smtClean="0"/>
              <a:t>Crataegus</a:t>
            </a:r>
            <a:r>
              <a:rPr lang="en-US" i="1" dirty="0" smtClean="0"/>
              <a:t> </a:t>
            </a:r>
            <a:r>
              <a:rPr lang="en-US" i="1" dirty="0" err="1" smtClean="0"/>
              <a:t>phaenopyrum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Washington Hawthorn</a:t>
            </a:r>
            <a:endParaRPr lang="en-US" dirty="0"/>
          </a:p>
        </p:txBody>
      </p:sp>
      <p:pic>
        <p:nvPicPr>
          <p:cNvPr id="23554" name="Picture 2" descr="http://oregonstate.edu/dept/ldplants/images/crph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000500" cy="3810000"/>
          </a:xfrm>
          <a:prstGeom prst="rect">
            <a:avLst/>
          </a:prstGeom>
          <a:noFill/>
        </p:spPr>
      </p:pic>
      <p:pic>
        <p:nvPicPr>
          <p:cNvPr id="23556" name="Picture 4" descr="http://www.soonerplantfarm.com/_ccLib/image/plants/DETA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90800"/>
            <a:ext cx="2857500" cy="3524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86600" y="30480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oregonstate.edu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9400" y="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soonerplantfarm.com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125</a:t>
            </a:r>
            <a:br>
              <a:rPr lang="en-US" dirty="0" smtClean="0"/>
            </a:br>
            <a:r>
              <a:rPr lang="en-US" i="1" dirty="0" err="1" smtClean="0"/>
              <a:t>Cynodon</a:t>
            </a:r>
            <a:r>
              <a:rPr lang="en-US" i="1" dirty="0" smtClean="0"/>
              <a:t> </a:t>
            </a:r>
            <a:r>
              <a:rPr lang="en-US" i="1" dirty="0" err="1" smtClean="0"/>
              <a:t>dactylon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Bermudagrass</a:t>
            </a:r>
            <a:endParaRPr lang="en-US" dirty="0"/>
          </a:p>
        </p:txBody>
      </p:sp>
      <p:pic>
        <p:nvPicPr>
          <p:cNvPr id="41988" name="Picture 4" descr="File:Cynodon dactyl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6019800" cy="45626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62800" y="1524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 NPS photo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126</a:t>
            </a:r>
            <a:br>
              <a:rPr lang="en-US" sz="4000" dirty="0" smtClean="0"/>
            </a:br>
            <a:r>
              <a:rPr lang="en-US" sz="4000" i="1" dirty="0" smtClean="0"/>
              <a:t>Dieffenbachia </a:t>
            </a:r>
            <a:r>
              <a:rPr lang="en-US" sz="4000" i="1" dirty="0" err="1" smtClean="0"/>
              <a:t>maculata</a:t>
            </a:r>
            <a:r>
              <a:rPr lang="en-US" sz="4000" dirty="0" smtClean="0"/>
              <a:t> cv.</a:t>
            </a:r>
            <a:br>
              <a:rPr lang="en-US" sz="4000" dirty="0" smtClean="0"/>
            </a:br>
            <a:r>
              <a:rPr lang="en-US" sz="4000" dirty="0" smtClean="0"/>
              <a:t>Spotted </a:t>
            </a:r>
            <a:r>
              <a:rPr lang="en-US" sz="4000" dirty="0" err="1" smtClean="0"/>
              <a:t>Dumbcane</a:t>
            </a:r>
            <a:endParaRPr lang="en-US" sz="4000" dirty="0" smtClean="0"/>
          </a:p>
        </p:txBody>
      </p:sp>
      <p:pic>
        <p:nvPicPr>
          <p:cNvPr id="8195" name="Picture 5" descr="http://www.flowerservant.com/photos/300/dieffenbachia_c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354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umbca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10504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81800" y="22860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Flowerservant.com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127</a:t>
            </a:r>
            <a:br>
              <a:rPr lang="en-US" dirty="0" smtClean="0"/>
            </a:br>
            <a:r>
              <a:rPr lang="en-US" i="1" dirty="0" smtClean="0"/>
              <a:t>Dracaena </a:t>
            </a:r>
            <a:r>
              <a:rPr lang="en-US" i="1" dirty="0" err="1" smtClean="0"/>
              <a:t>deremensis</a:t>
            </a:r>
            <a:r>
              <a:rPr lang="en-US" i="1" dirty="0" smtClean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Warneckii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smtClean="0"/>
              <a:t>Striped Dracaena</a:t>
            </a:r>
            <a:endParaRPr lang="en-US" dirty="0"/>
          </a:p>
        </p:txBody>
      </p:sp>
      <p:pic>
        <p:nvPicPr>
          <p:cNvPr id="18434" name="Picture 2" descr="http://www.greengrowerindia.com/files/products/images/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810000" cy="2857500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2/21/Dracaena.deremensis.Warneck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0"/>
            <a:ext cx="3048000" cy="40618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76658" y="15240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greengrowerindia.com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609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128 </a:t>
            </a:r>
            <a:br>
              <a:rPr lang="en-US" sz="4000" dirty="0" smtClean="0"/>
            </a:br>
            <a:r>
              <a:rPr lang="en-US" sz="4000" i="1" dirty="0" smtClean="0"/>
              <a:t>Dracaena </a:t>
            </a:r>
            <a:r>
              <a:rPr lang="en-US" sz="4000" i="1" dirty="0" err="1" smtClean="0"/>
              <a:t>fragrans</a:t>
            </a:r>
            <a:r>
              <a:rPr lang="en-US" sz="4000" dirty="0" smtClean="0"/>
              <a:t> ‘</a:t>
            </a:r>
            <a:r>
              <a:rPr lang="en-US" sz="4000" dirty="0" err="1" smtClean="0"/>
              <a:t>Massangeana</a:t>
            </a:r>
            <a:r>
              <a:rPr lang="en-US" sz="4000" dirty="0" smtClean="0"/>
              <a:t>’</a:t>
            </a:r>
            <a:br>
              <a:rPr lang="en-US" sz="4000" dirty="0" smtClean="0"/>
            </a:br>
            <a:r>
              <a:rPr lang="en-US" sz="4000" dirty="0" smtClean="0"/>
              <a:t>Corn Plant Dracaena</a:t>
            </a:r>
          </a:p>
        </p:txBody>
      </p:sp>
      <p:pic>
        <p:nvPicPr>
          <p:cNvPr id="12291" name="Picture 5" descr="http://mgonline.com/cornplant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orn pl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2870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15200" y="228600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Mgonline.com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102</a:t>
            </a:r>
            <a:br>
              <a:rPr lang="en-US" dirty="0" smtClean="0"/>
            </a:br>
            <a:r>
              <a:rPr lang="en-US" i="1" dirty="0" err="1" smtClean="0"/>
              <a:t>Abies</a:t>
            </a:r>
            <a:r>
              <a:rPr lang="en-US" i="1" dirty="0" smtClean="0"/>
              <a:t> </a:t>
            </a:r>
            <a:r>
              <a:rPr lang="en-US" i="1" dirty="0" err="1" smtClean="0"/>
              <a:t>concolor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White Fir</a:t>
            </a:r>
            <a:endParaRPr lang="en-US" dirty="0"/>
          </a:p>
        </p:txBody>
      </p:sp>
      <p:pic>
        <p:nvPicPr>
          <p:cNvPr id="54274" name="Picture 2" descr="http://www.about-garden.com/images_data/2902-abies-concolo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3318018" cy="4419600"/>
          </a:xfrm>
          <a:prstGeom prst="rect">
            <a:avLst/>
          </a:prstGeom>
          <a:noFill/>
        </p:spPr>
      </p:pic>
      <p:pic>
        <p:nvPicPr>
          <p:cNvPr id="54276" name="Picture 4" descr="http://www.jungleseeds.com/images/AbiesCon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981199"/>
            <a:ext cx="3200400" cy="47445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30480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about-garden.com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76200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jungleseeds.com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129</a:t>
            </a:r>
            <a:br>
              <a:rPr lang="en-US" dirty="0" smtClean="0"/>
            </a:br>
            <a:r>
              <a:rPr lang="en-US" i="1" dirty="0" smtClean="0"/>
              <a:t>Echinacea </a:t>
            </a:r>
            <a:r>
              <a:rPr lang="en-US" i="1" dirty="0" err="1" smtClean="0"/>
              <a:t>purpurea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Purple coneflower</a:t>
            </a:r>
            <a:endParaRPr lang="en-US" dirty="0"/>
          </a:p>
        </p:txBody>
      </p:sp>
      <p:pic>
        <p:nvPicPr>
          <p:cNvPr id="37890" name="Picture 2" descr="File:Echinacea purpure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3486150" cy="4648200"/>
          </a:xfrm>
          <a:prstGeom prst="rect">
            <a:avLst/>
          </a:prstGeom>
          <a:noFill/>
        </p:spPr>
      </p:pic>
      <p:pic>
        <p:nvPicPr>
          <p:cNvPr id="4" name="Picture 2" descr="File:Asteraceae IMG 767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752600"/>
            <a:ext cx="3352800" cy="2233804"/>
          </a:xfrm>
          <a:prstGeom prst="rect">
            <a:avLst/>
          </a:prstGeom>
          <a:noFill/>
        </p:spPr>
      </p:pic>
      <p:pic>
        <p:nvPicPr>
          <p:cNvPr id="5" name="Picture 2" descr="File:Echinacea-purpura-flower-closeu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362200" cy="16860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391400" y="1524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darrell.barrell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9000" y="609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oth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676400" cy="223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130 </a:t>
            </a:r>
            <a:br>
              <a:rPr lang="en-US" sz="4000" dirty="0" smtClean="0"/>
            </a:br>
            <a:r>
              <a:rPr lang="en-US" sz="4000" i="1" dirty="0" err="1" smtClean="0"/>
              <a:t>Epipremnum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aureum</a:t>
            </a:r>
            <a:r>
              <a:rPr lang="en-US" sz="4000" dirty="0" smtClean="0"/>
              <a:t> cv.</a:t>
            </a:r>
            <a:br>
              <a:rPr lang="en-US" sz="4000" dirty="0" smtClean="0"/>
            </a:br>
            <a:r>
              <a:rPr lang="en-US" sz="4000" dirty="0" smtClean="0"/>
              <a:t>Golden </a:t>
            </a:r>
            <a:r>
              <a:rPr lang="en-US" sz="4000" dirty="0" err="1" smtClean="0"/>
              <a:t>Pothos</a:t>
            </a:r>
            <a:r>
              <a:rPr lang="en-US" sz="4000" dirty="0" smtClean="0"/>
              <a:t>, Devil’s Ivy</a:t>
            </a:r>
          </a:p>
        </p:txBody>
      </p:sp>
      <p:pic>
        <p:nvPicPr>
          <p:cNvPr id="4" name="Picture 7" descr="http://img.hgtv.com/HGTV/2008/02/13/isd110_pothos-plant2_w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81400"/>
            <a:ext cx="370454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thos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18288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391400" y="152400"/>
            <a:ext cx="1552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Img.hgtv.com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131</a:t>
            </a:r>
            <a:br>
              <a:rPr lang="en-US" dirty="0" smtClean="0"/>
            </a:br>
            <a:r>
              <a:rPr lang="en-US" i="1" dirty="0" smtClean="0"/>
              <a:t>Euonymus </a:t>
            </a:r>
            <a:r>
              <a:rPr lang="en-US" i="1" dirty="0" err="1" smtClean="0"/>
              <a:t>alatus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Winged Euonymus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5842" name="Picture 2" descr="http://upload.wikimedia.org/wikipedia/commons/7/73/Euonymous_ala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05000"/>
            <a:ext cx="4778948" cy="3581400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c/ca/Winged_euonym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4286250" cy="3219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15240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inmygarden.org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6858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5" action="ppaction://hlinkfile" tooltip="File:Euonymous alatus.jpg"/>
              </a:rPr>
              <a:t>wikipedia.org</a:t>
            </a:r>
            <a:endParaRPr lang="en-US" u="sng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132</a:t>
            </a:r>
            <a:br>
              <a:rPr lang="en-US" dirty="0" smtClean="0"/>
            </a:br>
            <a:r>
              <a:rPr lang="en-US" i="1" dirty="0" smtClean="0"/>
              <a:t>Euonymus </a:t>
            </a:r>
            <a:r>
              <a:rPr lang="en-US" i="1" dirty="0" err="1" smtClean="0"/>
              <a:t>fortunei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err="1" smtClean="0"/>
              <a:t>Wintercreeper</a:t>
            </a:r>
            <a:endParaRPr lang="en-US" dirty="0"/>
          </a:p>
        </p:txBody>
      </p:sp>
      <p:pic>
        <p:nvPicPr>
          <p:cNvPr id="3074" name="Picture 2" descr="http://www.pendernursery.com/Images/Euonymus-fortunei-%27Emerald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3810000" cy="2857500"/>
          </a:xfrm>
          <a:prstGeom prst="rect">
            <a:avLst/>
          </a:prstGeom>
          <a:noFill/>
        </p:spPr>
      </p:pic>
      <p:pic>
        <p:nvPicPr>
          <p:cNvPr id="3076" name="Picture 4" descr="File:Euonymus fortunei a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438400"/>
            <a:ext cx="3745103" cy="281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228600"/>
            <a:ext cx="215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pendernursery.com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0" y="53340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Wikipedia.org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103</a:t>
            </a:r>
            <a:br>
              <a:rPr lang="en-US" dirty="0" smtClean="0"/>
            </a:br>
            <a:r>
              <a:rPr lang="en-US" i="1" dirty="0" smtClean="0"/>
              <a:t>Acer </a:t>
            </a:r>
            <a:r>
              <a:rPr lang="en-US" i="1" dirty="0" err="1" smtClean="0"/>
              <a:t>palmatum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Japanese Maple</a:t>
            </a:r>
            <a:endParaRPr lang="en-US" dirty="0"/>
          </a:p>
        </p:txBody>
      </p:sp>
      <p:pic>
        <p:nvPicPr>
          <p:cNvPr id="33794" name="Picture 2" descr="File:Japanese Maple Acer palmatum Backlit 2700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4111973" cy="3048000"/>
          </a:xfrm>
          <a:prstGeom prst="rect">
            <a:avLst/>
          </a:prstGeom>
          <a:noFill/>
        </p:spPr>
      </p:pic>
      <p:pic>
        <p:nvPicPr>
          <p:cNvPr id="33796" name="Picture 4" descr="File:Japanese maple leav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52600"/>
            <a:ext cx="4191000" cy="2535555"/>
          </a:xfrm>
          <a:prstGeom prst="rect">
            <a:avLst/>
          </a:prstGeom>
          <a:noFill/>
        </p:spPr>
      </p:pic>
      <p:pic>
        <p:nvPicPr>
          <p:cNvPr id="33798" name="Picture 6" descr="Japanese Maple Leaves in the rain - DSIR0201 by Bahman Farzad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381500"/>
            <a:ext cx="1981200" cy="2476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86600" y="6096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Wikipedia.com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104</a:t>
            </a:r>
            <a:br>
              <a:rPr lang="en-US" dirty="0" smtClean="0"/>
            </a:br>
            <a:r>
              <a:rPr lang="en-US" i="1" dirty="0" smtClean="0"/>
              <a:t>Acer </a:t>
            </a:r>
            <a:r>
              <a:rPr lang="en-US" i="1" dirty="0" err="1" smtClean="0"/>
              <a:t>platanoides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Norway Maple</a:t>
            </a:r>
            <a:endParaRPr lang="en-US" dirty="0"/>
          </a:p>
        </p:txBody>
      </p:sp>
      <p:pic>
        <p:nvPicPr>
          <p:cNvPr id="32770" name="Picture 2" descr="File:Spitz-Ahorn(mbo).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752600"/>
            <a:ext cx="5257800" cy="3673888"/>
          </a:xfrm>
          <a:prstGeom prst="rect">
            <a:avLst/>
          </a:prstGeom>
          <a:noFill/>
        </p:spPr>
      </p:pic>
      <p:pic>
        <p:nvPicPr>
          <p:cNvPr id="32772" name="Picture 4" descr="File:Norway-maple-bar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62200"/>
            <a:ext cx="3733800" cy="2800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4572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Wikipedia.com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105</a:t>
            </a:r>
            <a:br>
              <a:rPr lang="en-US" dirty="0" smtClean="0"/>
            </a:br>
            <a:r>
              <a:rPr lang="en-US" i="1" dirty="0" smtClean="0"/>
              <a:t>Acer </a:t>
            </a:r>
            <a:r>
              <a:rPr lang="en-US" i="1" dirty="0" err="1" smtClean="0"/>
              <a:t>rubrum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Red Maple</a:t>
            </a:r>
            <a:endParaRPr lang="en-US" dirty="0"/>
          </a:p>
        </p:txBody>
      </p:sp>
      <p:pic>
        <p:nvPicPr>
          <p:cNvPr id="31746" name="Picture 2" descr="File:Red Maple Acer rubrum Bark Closeup 1809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91000"/>
            <a:ext cx="1828800" cy="2571482"/>
          </a:xfrm>
          <a:prstGeom prst="rect">
            <a:avLst/>
          </a:prstGeom>
          <a:noFill/>
        </p:spPr>
      </p:pic>
      <p:pic>
        <p:nvPicPr>
          <p:cNvPr id="31748" name="Picture 4" descr="File:Maplekey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752600"/>
            <a:ext cx="3429000" cy="2571750"/>
          </a:xfrm>
          <a:prstGeom prst="rect">
            <a:avLst/>
          </a:prstGeom>
          <a:noFill/>
        </p:spPr>
      </p:pic>
      <p:pic>
        <p:nvPicPr>
          <p:cNvPr id="31750" name="Picture 6" descr="File:Canadian Maple Leaf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981200"/>
            <a:ext cx="5181600" cy="3886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53200" y="53340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Wikipedia.com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106</a:t>
            </a:r>
            <a:br>
              <a:rPr lang="en-US" dirty="0" smtClean="0"/>
            </a:br>
            <a:r>
              <a:rPr lang="en-US" i="1" dirty="0" smtClean="0"/>
              <a:t>Acer </a:t>
            </a:r>
            <a:r>
              <a:rPr lang="en-US" i="1" dirty="0" err="1" smtClean="0"/>
              <a:t>saccharum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Sugar Maple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7106" name="AutoShape 2" descr="http://upload.wikimedia.org/wikipedia/commons/2/22/Acer_saccharum_folia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8" name="Picture 4" descr="http://upload.wikimedia.org/wikipedia/commons/2/22/Acer_saccharum_foli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3289300" cy="4383440"/>
          </a:xfrm>
          <a:prstGeom prst="rect">
            <a:avLst/>
          </a:prstGeom>
          <a:noFill/>
        </p:spPr>
      </p:pic>
      <p:pic>
        <p:nvPicPr>
          <p:cNvPr id="47110" name="Picture 6" descr="http://www.porkyfarm.com/images/Acer%20saccharum%20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2910840" cy="4267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781800" y="609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400" y="10668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cirrusimage.com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107</a:t>
            </a:r>
            <a:br>
              <a:rPr lang="en-US" dirty="0" smtClean="0"/>
            </a:br>
            <a:r>
              <a:rPr lang="en-US" i="1" dirty="0" err="1" smtClean="0"/>
              <a:t>Ajuga</a:t>
            </a:r>
            <a:r>
              <a:rPr lang="en-US" i="1" dirty="0" smtClean="0"/>
              <a:t> </a:t>
            </a:r>
            <a:r>
              <a:rPr lang="en-US" i="1" dirty="0" err="1" smtClean="0"/>
              <a:t>reptans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Carpet Bugle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6082" name="Picture 2" descr="http://www.ajuga.org/images/Ajuga%20reptans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133601"/>
            <a:ext cx="4038600" cy="2443353"/>
          </a:xfrm>
          <a:prstGeom prst="rect">
            <a:avLst/>
          </a:prstGeom>
          <a:noFill/>
        </p:spPr>
      </p:pic>
      <p:pic>
        <p:nvPicPr>
          <p:cNvPr id="46084" name="Picture 4" descr="http://www.floracyberia.net/spermatophyta/angiospermae/dicotyledoneae/lamiaceae/ajuga_rept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4191000" cy="3143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3048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ajuga.org/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83820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floracyberia.net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108</a:t>
            </a:r>
            <a:br>
              <a:rPr lang="en-US" dirty="0" smtClean="0"/>
            </a:br>
            <a:r>
              <a:rPr lang="en-US" i="1" dirty="0" smtClean="0"/>
              <a:t>Antirrhinum </a:t>
            </a:r>
            <a:r>
              <a:rPr lang="en-US" i="1" dirty="0" err="1" smtClean="0"/>
              <a:t>majus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Snapdragon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5" descr="F:\photos\Floral Curriculum\flowers\P105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:\High School\Brenda's Curriculum\Plants\Plants 2\MVC-02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</TotalTime>
  <Words>551</Words>
  <Application>Microsoft Office PowerPoint</Application>
  <PresentationFormat>On-screen Show (4:3)</PresentationFormat>
  <Paragraphs>172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Nursery/Landscape Plant Identification</vt:lpstr>
      <vt:lpstr>101 Abelia x grandiflora Glossy Abelia </vt:lpstr>
      <vt:lpstr>102 Abies concolor White Fir</vt:lpstr>
      <vt:lpstr>103 Acer palmatum cv. Japanese Maple</vt:lpstr>
      <vt:lpstr>104 Acer platanoides cv. Norway Maple</vt:lpstr>
      <vt:lpstr>105 Acer rubrum cv. Red Maple</vt:lpstr>
      <vt:lpstr> 106 Acer saccharum cv. Sugar Maple </vt:lpstr>
      <vt:lpstr> 107 Ajuga reptans cv. Carpet Bugle </vt:lpstr>
      <vt:lpstr> 108 Antirrhinum majus cv. Snapdragon </vt:lpstr>
      <vt:lpstr>109 Aquilegia x hybrida cv. Columbine</vt:lpstr>
      <vt:lpstr>  110 Amelanchier arborea Downy Serviceberry  </vt:lpstr>
      <vt:lpstr>111 Astilbe hybrid cv. Astilbe</vt:lpstr>
      <vt:lpstr>112 Begonia x semperflorens-cultorum Wax Begonia</vt:lpstr>
      <vt:lpstr>113 Berberis x mentorensis Mentor Barberry</vt:lpstr>
      <vt:lpstr>114 Betula nigra River birch</vt:lpstr>
      <vt:lpstr>115 Brassaia actinophylla Schefflera, Octopus tree</vt:lpstr>
      <vt:lpstr>116 Buxus microphylla cv. Littleleaf Boxwood</vt:lpstr>
      <vt:lpstr>117 Camellia japonica cv. Common Camellia</vt:lpstr>
      <vt:lpstr>118 Cedrus atlantica ‘Glauca’ Blue Atlantis Cedar</vt:lpstr>
      <vt:lpstr>119 Cercis canadensis Redbud</vt:lpstr>
      <vt:lpstr>120 Chaenomeles speciosa cv. Japanese (Flowering) Quince</vt:lpstr>
      <vt:lpstr>121 Cornus florida cv. Flowering Dogwood</vt:lpstr>
      <vt:lpstr>122 Cotoneaster dammeri Bearberry Cotoneaster</vt:lpstr>
      <vt:lpstr>123 Cotoneaster divaricatus Spreading Cotoneaster</vt:lpstr>
      <vt:lpstr>124 Crataegus phaenopyrum Washington Hawthorn</vt:lpstr>
      <vt:lpstr>125 Cynodon dactylon cv. Bermudagrass</vt:lpstr>
      <vt:lpstr>126 Dieffenbachia maculata cv. Spotted Dumbcane</vt:lpstr>
      <vt:lpstr>127 Dracaena deremensis ‘Warneckii’ Striped Dracaena</vt:lpstr>
      <vt:lpstr>128  Dracaena fragrans ‘Massangeana’ Corn Plant Dracaena</vt:lpstr>
      <vt:lpstr>129 Echinacea purpurea Purple coneflower</vt:lpstr>
      <vt:lpstr>130  Epipremnum aureum cv. Golden Pothos, Devil’s Ivy</vt:lpstr>
      <vt:lpstr> 131 Euonymus alatus Winged Euonymus </vt:lpstr>
      <vt:lpstr>132 Euonymus fortunei cv. Wintercreeper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Plant Identification</dc:title>
  <dc:creator>Brenda Patten</dc:creator>
  <cp:lastModifiedBy>Debra Rumford</cp:lastModifiedBy>
  <cp:revision>43</cp:revision>
  <dcterms:created xsi:type="dcterms:W3CDTF">2010-01-05T21:54:33Z</dcterms:created>
  <dcterms:modified xsi:type="dcterms:W3CDTF">2015-09-03T20:07:26Z</dcterms:modified>
</cp:coreProperties>
</file>