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256" r:id="rId2"/>
    <p:sldId id="297" r:id="rId3"/>
    <p:sldId id="298" r:id="rId4"/>
    <p:sldId id="305" r:id="rId5"/>
    <p:sldId id="272" r:id="rId6"/>
    <p:sldId id="307" r:id="rId7"/>
    <p:sldId id="308" r:id="rId8"/>
    <p:sldId id="299" r:id="rId9"/>
    <p:sldId id="329" r:id="rId10"/>
    <p:sldId id="312" r:id="rId11"/>
    <p:sldId id="313" r:id="rId12"/>
    <p:sldId id="303" r:id="rId13"/>
    <p:sldId id="314" r:id="rId14"/>
    <p:sldId id="316" r:id="rId15"/>
    <p:sldId id="317" r:id="rId16"/>
    <p:sldId id="318" r:id="rId17"/>
    <p:sldId id="319" r:id="rId18"/>
    <p:sldId id="320" r:id="rId19"/>
    <p:sldId id="33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89000" autoAdjust="0"/>
  </p:normalViewPr>
  <p:slideViewPr>
    <p:cSldViewPr>
      <p:cViewPr varScale="1">
        <p:scale>
          <a:sx n="78" d="100"/>
          <a:sy n="78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760F4A18-9B64-4533-903A-B3B68C40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4B1EEEE-E277-4514-84E8-CF121C4532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04B09-CC6A-4524-B296-54BC7E6130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86AA8-0DD7-4270-AFF4-9AFB78A4F2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171334C-AAC9-45A5-8C51-6E352844B2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CB0BD8D-3B2A-4D0F-BA0A-28213BF559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07ECB-4E22-407D-B6FB-3D4B22362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9386F-0CA8-4C90-8731-091E13983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8F693D5-4105-49A3-A311-E252482CE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97F1-ED6D-4406-ACC4-D2A88C3487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2E5070B-9962-496F-B873-F50784A07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14ED0B4-2E6D-430B-8B5E-5DE1D660D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05F612-8628-4EFA-A889-C48C1A7EE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0500" dirty="0" smtClean="0">
                <a:solidFill>
                  <a:srgbClr val="990033"/>
                </a:solidFill>
                <a:latin typeface="Harrington" pitchFamily="82" charset="0"/>
              </a:rPr>
              <a:t>Color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Advancing (warm) colors-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Aggressive or warm</a:t>
            </a:r>
          </a:p>
          <a:p>
            <a:pPr eaLnBrk="1" hangingPunct="1"/>
            <a:r>
              <a:rPr lang="en-US" dirty="0" smtClean="0"/>
              <a:t>Visually move forward toward the viewer</a:t>
            </a:r>
          </a:p>
          <a:p>
            <a:r>
              <a:rPr lang="en-US" dirty="0" smtClean="0"/>
              <a:t>Red, orange, yellow</a:t>
            </a:r>
          </a:p>
          <a:p>
            <a:r>
              <a:rPr lang="en-US" dirty="0" smtClean="0"/>
              <a:t>Association with warm and hot things</a:t>
            </a:r>
          </a:p>
          <a:p>
            <a:r>
              <a:rPr lang="en-US" dirty="0" smtClean="0"/>
              <a:t>Active, cheery, evoking warm and happy feelings</a:t>
            </a:r>
          </a:p>
          <a:p>
            <a:r>
              <a:rPr lang="en-US" dirty="0" smtClean="0"/>
              <a:t>Dominate, look larger</a:t>
            </a:r>
          </a:p>
          <a:p>
            <a:r>
              <a:rPr lang="en-US" dirty="0" smtClean="0"/>
              <a:t>Informal and blend</a:t>
            </a:r>
          </a:p>
          <a:p>
            <a:r>
              <a:rPr lang="en-US" dirty="0" smtClean="0"/>
              <a:t>Irritating if too much</a:t>
            </a:r>
          </a:p>
          <a:p>
            <a:pPr eaLnBrk="1" hangingPunct="1"/>
            <a:endParaRPr lang="en-US" b="1" dirty="0" smtClean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953000" y="3962400"/>
            <a:ext cx="2594767" cy="2629353"/>
            <a:chOff x="107971433" y="107873800"/>
            <a:chExt cx="4427533" cy="4629150"/>
          </a:xfrm>
        </p:grpSpPr>
        <p:sp>
          <p:nvSpPr>
            <p:cNvPr id="5" name="Oval 33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" name="Oval 34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" name="Oval 35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8" name="Oval 36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" name="Oval 37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" name="Oval 38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solidFill>
              <a:srgbClr val="FFF01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" name="Oval 39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solidFill>
              <a:srgbClr val="D1005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" name="Oval 41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" name="Oval 42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solidFill>
              <a:srgbClr val="F95602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solidFill>
              <a:srgbClr val="EF6B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solidFill>
              <a:srgbClr val="FCA311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Receding (cool) colors</a:t>
            </a:r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Passive or cool</a:t>
            </a:r>
          </a:p>
          <a:p>
            <a:pPr eaLnBrk="1" hangingPunct="1"/>
            <a:r>
              <a:rPr lang="en-US" dirty="0" smtClean="0"/>
              <a:t>Visually pull back or recede from the viewer</a:t>
            </a:r>
          </a:p>
          <a:p>
            <a:pPr eaLnBrk="1" hangingPunct="1"/>
            <a:r>
              <a:rPr lang="en-US" dirty="0" smtClean="0"/>
              <a:t>Look smaller</a:t>
            </a:r>
          </a:p>
          <a:p>
            <a:r>
              <a:rPr lang="en-US" dirty="0" smtClean="0"/>
              <a:t>Blue, green, violet</a:t>
            </a:r>
          </a:p>
          <a:p>
            <a:r>
              <a:rPr lang="en-US" dirty="0" smtClean="0"/>
              <a:t>Association with cool things</a:t>
            </a:r>
          </a:p>
          <a:p>
            <a:r>
              <a:rPr lang="en-US" dirty="0" smtClean="0"/>
              <a:t>Restful, peaceful, soothing, quiet, melancholy, “less friendly”</a:t>
            </a:r>
          </a:p>
          <a:p>
            <a:r>
              <a:rPr lang="en-US" dirty="0" smtClean="0"/>
              <a:t>May appear formal and lack unity</a:t>
            </a:r>
          </a:p>
          <a:p>
            <a:r>
              <a:rPr lang="en-US" dirty="0" smtClean="0"/>
              <a:t>Cannot be seen from a distance</a:t>
            </a:r>
          </a:p>
          <a:p>
            <a:pPr eaLnBrk="1" hangingPunct="1"/>
            <a:endParaRPr lang="en-US" b="1" dirty="0" smtClean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562600" y="4343400"/>
            <a:ext cx="2137567" cy="2191204"/>
            <a:chOff x="107971433" y="107873800"/>
            <a:chExt cx="4427533" cy="4629150"/>
          </a:xfrm>
        </p:grpSpPr>
        <p:sp>
          <p:nvSpPr>
            <p:cNvPr id="5" name="Oval 19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solidFill>
              <a:srgbClr val="6F1D8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solidFill>
              <a:srgbClr val="009EA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solidFill>
              <a:srgbClr val="00D2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solidFill>
              <a:srgbClr val="CEE007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solidFill>
              <a:srgbClr val="6607A5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" name="Oval 26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Color harmonies</a:t>
            </a:r>
            <a:r>
              <a:rPr lang="en-US" sz="6000" dirty="0" smtClean="0">
                <a:solidFill>
                  <a:srgbClr val="990033"/>
                </a:solidFill>
                <a:latin typeface="Lithograph" pitchFamily="2" charset="0"/>
              </a:rPr>
              <a:t>—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Groupings of specific hues and/or different values of a hue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pleasing or useful combination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Changing value does not change harmony</a:t>
            </a:r>
          </a:p>
          <a:p>
            <a:pPr lvl="1">
              <a:lnSpc>
                <a:spcPct val="90000"/>
              </a:lnSpc>
            </a:pPr>
            <a:r>
              <a:rPr lang="en-US" sz="2500" dirty="0" err="1" smtClean="0"/>
              <a:t>ie</a:t>
            </a:r>
            <a:r>
              <a:rPr lang="en-US" sz="2500" dirty="0" smtClean="0"/>
              <a:t>. Pink and mint green may be used and it is still complementary color harmony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Achromatic colors can be included in any color harmony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Color Harmonies--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Achromatic color harmony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  <a:p>
            <a:pPr lvl="1"/>
            <a:r>
              <a:rPr lang="en-US" dirty="0" smtClean="0"/>
              <a:t>A grouping of colors without hue; white, black, and any values of gray.</a:t>
            </a:r>
            <a:endParaRPr lang="en-US" b="1" dirty="0" smtClean="0"/>
          </a:p>
          <a:p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Monochromatic color harmony-</a:t>
            </a:r>
            <a:endParaRPr lang="en-US" dirty="0" smtClean="0"/>
          </a:p>
          <a:p>
            <a:pPr lvl="1"/>
            <a:r>
              <a:rPr lang="en-US" dirty="0" smtClean="0"/>
              <a:t>A grouping of different values of one hue</a:t>
            </a:r>
          </a:p>
          <a:p>
            <a:pPr lvl="1"/>
            <a:r>
              <a:rPr lang="en-US" dirty="0" smtClean="0"/>
              <a:t>May include achromatic colors</a:t>
            </a:r>
          </a:p>
          <a:p>
            <a:pPr lvl="1"/>
            <a:r>
              <a:rPr lang="en-US" dirty="0" smtClean="0"/>
              <a:t>An example would be red and tints, tones, shades of red—i.e. pink, mauve, red, &amp; burgundy</a:t>
            </a:r>
            <a:endParaRPr lang="en-US" b="1" dirty="0" smtClean="0"/>
          </a:p>
          <a:p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Polychromatic color harmony-</a:t>
            </a:r>
          </a:p>
          <a:p>
            <a:pPr lvl="1"/>
            <a:r>
              <a:rPr lang="en-US" dirty="0" smtClean="0"/>
              <a:t>A multicolored grouping of many hues which may otherwise be unrelated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Analogous color harmony</a:t>
            </a:r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color harmony featuring adjacent hues on the color wheel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 more than one primary color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Colors form an angle of up to 90 degrees on the color wheel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One color usually dominates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One of the most harmonious and pleasing of 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I.E. Green, blue-green, and yellow-green, with green dominating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4" name="Picture 2" descr="prin and el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1066800" cy="13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Complementary color harmony</a:t>
            </a:r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pair of hues directly opposite each other on the color wheel</a:t>
            </a:r>
          </a:p>
          <a:p>
            <a:pPr eaLnBrk="1" hangingPunct="1"/>
            <a:r>
              <a:rPr lang="en-US" dirty="0" smtClean="0"/>
              <a:t>I.E. Red &amp; green, violet &amp; yellow, or blue &amp; orange</a:t>
            </a:r>
          </a:p>
          <a:p>
            <a:pPr eaLnBrk="1" hangingPunct="1"/>
            <a:r>
              <a:rPr lang="en-US" dirty="0" smtClean="0"/>
              <a:t>Many schools select their colors from a complementary color harmony</a:t>
            </a:r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prin and el 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051175" cy="31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Split complementary color harmony-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trio of hues, consisting of a hue and the two hues on either side of its direct complement</a:t>
            </a:r>
          </a:p>
          <a:p>
            <a:pPr eaLnBrk="1" hangingPunct="1"/>
            <a:r>
              <a:rPr lang="en-US" dirty="0" smtClean="0"/>
              <a:t>I.E. Violet, yellow-orange, &amp; yellow-green</a:t>
            </a:r>
          </a:p>
          <a:p>
            <a:pPr eaLnBrk="1" hangingPunct="1"/>
            <a:r>
              <a:rPr lang="en-US" dirty="0" smtClean="0"/>
              <a:t>Many restaurants use a split-complementary color scheme</a:t>
            </a:r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Triadic color harmony-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grouping of three hues which are equidistant on the color wheel</a:t>
            </a:r>
          </a:p>
          <a:p>
            <a:pPr eaLnBrk="1" hangingPunct="1"/>
            <a:r>
              <a:rPr lang="en-US" dirty="0" smtClean="0"/>
              <a:t>I.E. Primary colors--red, blue &amp; yellow</a:t>
            </a:r>
          </a:p>
          <a:p>
            <a:pPr lvl="1" eaLnBrk="1" hangingPunct="1"/>
            <a:r>
              <a:rPr lang="en-US" dirty="0" smtClean="0"/>
              <a:t>Tints of primaries-pink, baby blue, &amp; soft yellow</a:t>
            </a:r>
          </a:p>
          <a:p>
            <a:pPr eaLnBrk="1" hangingPunct="1"/>
            <a:r>
              <a:rPr lang="en-US" dirty="0" smtClean="0"/>
              <a:t>Changing the value does not change the color harmony</a:t>
            </a:r>
          </a:p>
        </p:txBody>
      </p:sp>
      <p:pic>
        <p:nvPicPr>
          <p:cNvPr id="4" name="Picture 2" descr="prin and el 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77612"/>
            <a:ext cx="2774950" cy="29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err="1" smtClean="0">
                <a:solidFill>
                  <a:srgbClr val="990033"/>
                </a:solidFill>
                <a:latin typeface="Harrington" pitchFamily="82" charset="0"/>
              </a:rPr>
              <a:t>Tetradic</a:t>
            </a: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 color harmony</a:t>
            </a:r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grouping of four hues which are equidistant on the color wheel</a:t>
            </a:r>
            <a:endParaRPr lang="en-US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dirty="0" smtClean="0"/>
              <a:t>of Color Activity--</a:t>
            </a:r>
            <a:r>
              <a:rPr lang="en-US" dirty="0" err="1" smtClean="0"/>
              <a:t>Mandala</a:t>
            </a:r>
            <a:endParaRPr lang="en-US" dirty="0"/>
          </a:p>
        </p:txBody>
      </p:sp>
      <p:pic>
        <p:nvPicPr>
          <p:cNvPr id="3" name="Picture 2" descr="F:\photos\Floral Curriculum\color wheel\P105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2743200" cy="2057400"/>
          </a:xfrm>
          <a:prstGeom prst="rect">
            <a:avLst/>
          </a:prstGeom>
          <a:noFill/>
        </p:spPr>
      </p:pic>
      <p:pic>
        <p:nvPicPr>
          <p:cNvPr id="1026" name="Picture 2" descr="C:\Users\Brenda Patten\Pictures\june 2010\0008\P1090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3505200"/>
            <a:ext cx="3104159" cy="3124200"/>
          </a:xfrm>
          <a:prstGeom prst="rect">
            <a:avLst/>
          </a:prstGeom>
          <a:noFill/>
        </p:spPr>
      </p:pic>
      <p:pic>
        <p:nvPicPr>
          <p:cNvPr id="1027" name="Picture 3" descr="C:\Users\Brenda Patten\Pictures\june 2010\0008\P1090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5200"/>
            <a:ext cx="309413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Color</a:t>
            </a:r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visual response of the eye to reflected rays of light</a:t>
            </a:r>
          </a:p>
          <a:p>
            <a:pPr eaLnBrk="1" hangingPunct="1"/>
            <a:r>
              <a:rPr lang="en-US" dirty="0" smtClean="0"/>
              <a:t>Element of design</a:t>
            </a:r>
          </a:p>
          <a:p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Chromatic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  <a:endParaRPr lang="en-US" dirty="0" smtClean="0"/>
          </a:p>
          <a:p>
            <a:pPr lvl="1"/>
            <a:r>
              <a:rPr lang="en-US" dirty="0" smtClean="0"/>
              <a:t>Colors derived from the visible spectrum </a:t>
            </a:r>
          </a:p>
          <a:p>
            <a:pPr lvl="1"/>
            <a:r>
              <a:rPr lang="en-US" dirty="0" smtClean="0"/>
              <a:t>All colors other than black, white or gray</a:t>
            </a:r>
          </a:p>
          <a:p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Achromatic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  <a:p>
            <a:pPr lvl="1"/>
            <a:r>
              <a:rPr lang="en-US" dirty="0" smtClean="0"/>
              <a:t>White, black, &amp; any values of gray </a:t>
            </a:r>
          </a:p>
          <a:p>
            <a:pPr lvl="1"/>
            <a:r>
              <a:rPr lang="en-US" dirty="0" smtClean="0"/>
              <a:t>Do not appear on the color wheel</a:t>
            </a:r>
            <a:endParaRPr lang="en-US" b="1" dirty="0" smtClean="0"/>
          </a:p>
          <a:p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Neutral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  <a:p>
            <a:pPr lvl="1"/>
            <a:r>
              <a:rPr lang="en-US" dirty="0" smtClean="0"/>
              <a:t>Achromatic color to which a small amount of hue has been added</a:t>
            </a:r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Hue-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descriptive name of color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(</a:t>
            </a:r>
            <a:r>
              <a:rPr lang="en-US" dirty="0" err="1" smtClean="0"/>
              <a:t>i.E.</a:t>
            </a:r>
            <a:r>
              <a:rPr lang="en-US" dirty="0" smtClean="0"/>
              <a:t> Red, yellow, &amp; green)</a:t>
            </a:r>
          </a:p>
          <a:p>
            <a:pPr eaLnBrk="1" hangingPunct="1"/>
            <a:r>
              <a:rPr lang="en-US" dirty="0" smtClean="0"/>
              <a:t>Pure color w/o black, white, or gray added</a:t>
            </a:r>
          </a:p>
          <a:p>
            <a:pPr eaLnBrk="1" hangingPunct="1"/>
            <a:r>
              <a:rPr lang="en-US" dirty="0" smtClean="0"/>
              <a:t> Defines a specific spot on the color wheel </a:t>
            </a:r>
          </a:p>
          <a:p>
            <a:pPr lvl="1" eaLnBrk="1" hangingPunct="1"/>
            <a:r>
              <a:rPr lang="en-US" dirty="0" smtClean="0"/>
              <a:t>12 hues on the color wheel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Color wheel</a:t>
            </a:r>
            <a:endParaRPr lang="en-US" sz="6000" dirty="0" smtClean="0">
              <a:solidFill>
                <a:srgbClr val="990033"/>
              </a:solidFill>
              <a:latin typeface="Harrington" pitchFamily="8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Twelve hour color system which was developed by Louis Prang, an American Printer in 1876.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514600" y="2495555"/>
            <a:ext cx="4194966" cy="4057645"/>
            <a:chOff x="107971433" y="107873800"/>
            <a:chExt cx="4427533" cy="4629150"/>
          </a:xfrm>
        </p:grpSpPr>
        <p:sp>
          <p:nvSpPr>
            <p:cNvPr id="5" name="Oval 48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solidFill>
              <a:srgbClr val="6F1D8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" name="Oval 49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" name="Oval 50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solidFill>
              <a:srgbClr val="009EA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8" name="Oval 51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solidFill>
              <a:srgbClr val="00D2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solidFill>
              <a:srgbClr val="CEE007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solidFill>
              <a:srgbClr val="FFF01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solidFill>
              <a:srgbClr val="6607A5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solidFill>
              <a:srgbClr val="D1005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solidFill>
              <a:srgbClr val="F95602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solidFill>
              <a:srgbClr val="EF6B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solidFill>
              <a:srgbClr val="FCA311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7"/>
          <p:cNvGrpSpPr>
            <a:grpSpLocks/>
          </p:cNvGrpSpPr>
          <p:nvPr/>
        </p:nvGrpSpPr>
        <p:grpSpPr bwMode="auto">
          <a:xfrm>
            <a:off x="2286000" y="2209800"/>
            <a:ext cx="4648200" cy="4033838"/>
            <a:chOff x="107213400" y="106945043"/>
            <a:chExt cx="5943600" cy="5557907"/>
          </a:xfrm>
        </p:grpSpPr>
        <p:sp>
          <p:nvSpPr>
            <p:cNvPr id="22531" name="Oval 18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2" name="Oval 19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3" name="Oval 20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4" name="Oval 21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5" name="Oval 22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6" name="Oval 23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solidFill>
              <a:srgbClr val="FFF01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7" name="Oval 24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8" name="Oval 25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9" name="Oval 26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0" name="Oval 27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1" name="Oval 28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2" name="Oval 29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3" name="Text Box 30"/>
            <p:cNvSpPr txBox="1">
              <a:spLocks noChangeArrowheads="1"/>
            </p:cNvSpPr>
            <p:nvPr/>
          </p:nvSpPr>
          <p:spPr bwMode="auto">
            <a:xfrm>
              <a:off x="107213400" y="106945043"/>
              <a:ext cx="5943600" cy="99390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700" b="1" dirty="0" smtClean="0">
                <a:solidFill>
                  <a:srgbClr val="990033"/>
                </a:solidFill>
                <a:latin typeface="Harrington" pitchFamily="82" charset="0"/>
              </a:rPr>
              <a:t/>
            </a:r>
            <a:br>
              <a:rPr lang="en-US" sz="6700" b="1" dirty="0" smtClean="0">
                <a:solidFill>
                  <a:srgbClr val="990033"/>
                </a:solidFill>
                <a:latin typeface="Harrington" pitchFamily="82" charset="0"/>
              </a:rPr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7200" b="1" dirty="0" smtClean="0">
                <a:solidFill>
                  <a:srgbClr val="990033"/>
                </a:solidFill>
                <a:latin typeface="Harrington" pitchFamily="82" charset="0"/>
              </a:rPr>
              <a:t>Primary Colors-</a:t>
            </a:r>
            <a:endParaRPr lang="en-US" sz="670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Red, yellow, &amp; blue</a:t>
            </a:r>
          </a:p>
          <a:p>
            <a:r>
              <a:rPr lang="en-US" dirty="0" smtClean="0"/>
              <a:t>Spaced equidistantly apart on the color wheel</a:t>
            </a:r>
          </a:p>
          <a:p>
            <a:r>
              <a:rPr lang="en-US" dirty="0" smtClean="0"/>
              <a:t>Cannot be created by mixing any other colors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Secondary colors</a:t>
            </a:r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Orange, green, &amp; violet</a:t>
            </a:r>
          </a:p>
          <a:p>
            <a:pPr eaLnBrk="1" hangingPunct="1"/>
            <a:r>
              <a:rPr lang="en-US" dirty="0" smtClean="0"/>
              <a:t>Created by mixing two primary colors</a:t>
            </a:r>
          </a:p>
          <a:p>
            <a:pPr eaLnBrk="1" hangingPunct="1"/>
            <a:r>
              <a:rPr lang="en-US" dirty="0" smtClean="0"/>
              <a:t>Placed in between primary colors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19400" y="3124200"/>
            <a:ext cx="3429000" cy="3276600"/>
            <a:chOff x="107971433" y="107873800"/>
            <a:chExt cx="4427533" cy="4629150"/>
          </a:xfrm>
        </p:grpSpPr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solidFill>
              <a:srgbClr val="00D2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solidFill>
              <a:srgbClr val="6607A5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solidFill>
              <a:srgbClr val="EF6B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Tertiary colors</a:t>
            </a:r>
            <a:r>
              <a:rPr lang="en-US" sz="6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Red-orange, red-violet, blue-violet, blue-green, yellow-green, &amp; yellow-orange</a:t>
            </a:r>
          </a:p>
          <a:p>
            <a:pPr eaLnBrk="1" hangingPunct="1"/>
            <a:r>
              <a:rPr lang="en-US" dirty="0" smtClean="0"/>
              <a:t>Between primary and secondary colors</a:t>
            </a:r>
          </a:p>
          <a:p>
            <a:pPr eaLnBrk="1" hangingPunct="1"/>
            <a:r>
              <a:rPr lang="en-US" dirty="0" smtClean="0"/>
              <a:t>Mixing primary &amp; secondary colors  </a:t>
            </a:r>
          </a:p>
          <a:p>
            <a:pPr eaLnBrk="1" hangingPunct="1"/>
            <a:r>
              <a:rPr lang="en-US" dirty="0" smtClean="0"/>
              <a:t>Primary color is always listed first with a hyphen in the center of the word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52800" y="3657600"/>
            <a:ext cx="3124200" cy="3200400"/>
            <a:chOff x="107971433" y="107873800"/>
            <a:chExt cx="4427533" cy="462915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solidFill>
              <a:srgbClr val="6F1D8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solidFill>
              <a:srgbClr val="009EA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solidFill>
              <a:srgbClr val="CEE007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solidFill>
              <a:srgbClr val="C4008C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solidFill>
              <a:srgbClr val="F95602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solidFill>
              <a:srgbClr val="FCA311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sz="6000" b="1" dirty="0" smtClean="0">
                <a:solidFill>
                  <a:srgbClr val="990033"/>
                </a:solidFill>
                <a:latin typeface="Harrington" pitchFamily="82" charset="0"/>
              </a:rPr>
              <a:t>Value-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 lightness or darkness of a hue </a:t>
            </a:r>
          </a:p>
          <a:p>
            <a:pPr eaLnBrk="1" hangingPunct="1"/>
            <a:r>
              <a:rPr lang="en-US" dirty="0" smtClean="0"/>
              <a:t>Achieved by the addition of black, white, or gray</a:t>
            </a:r>
          </a:p>
          <a:p>
            <a:pPr lvl="1"/>
            <a:r>
              <a:rPr lang="en-US" dirty="0" smtClean="0"/>
              <a:t>Shade</a:t>
            </a:r>
          </a:p>
          <a:p>
            <a:pPr lvl="2"/>
            <a:r>
              <a:rPr lang="en-US" dirty="0" smtClean="0"/>
              <a:t>A hue which has been darkened by the addition of black</a:t>
            </a:r>
          </a:p>
          <a:p>
            <a:pPr lvl="2"/>
            <a:r>
              <a:rPr lang="en-US" dirty="0" smtClean="0"/>
              <a:t>Deeper in appearance</a:t>
            </a:r>
          </a:p>
          <a:p>
            <a:pPr lvl="3"/>
            <a:r>
              <a:rPr lang="en-US" dirty="0" smtClean="0"/>
              <a:t>I.E. Navy is a shade of blue, burgundy is a shade of red</a:t>
            </a:r>
          </a:p>
          <a:p>
            <a:pPr lvl="1" eaLnBrk="1" hangingPunct="1"/>
            <a:r>
              <a:rPr lang="en-US" dirty="0" smtClean="0"/>
              <a:t>Tint</a:t>
            </a:r>
          </a:p>
          <a:p>
            <a:pPr lvl="2"/>
            <a:r>
              <a:rPr lang="en-US" dirty="0" smtClean="0"/>
              <a:t>A hue which has been lightened by the addition of white</a:t>
            </a:r>
          </a:p>
          <a:p>
            <a:pPr lvl="2"/>
            <a:r>
              <a:rPr lang="en-US" dirty="0" smtClean="0"/>
              <a:t>Pastel in appearance</a:t>
            </a:r>
          </a:p>
          <a:p>
            <a:pPr lvl="3"/>
            <a:r>
              <a:rPr lang="en-US" dirty="0" smtClean="0"/>
              <a:t>I.E. Baby blue is a tint of blue, pink is a tint of red</a:t>
            </a:r>
          </a:p>
          <a:p>
            <a:pPr lvl="1" eaLnBrk="1" hangingPunct="1"/>
            <a:r>
              <a:rPr lang="en-US" dirty="0" smtClean="0"/>
              <a:t>Tone</a:t>
            </a:r>
          </a:p>
          <a:p>
            <a:pPr lvl="2"/>
            <a:r>
              <a:rPr lang="en-US" dirty="0" smtClean="0"/>
              <a:t>A hue which has been muted by the addition of gray</a:t>
            </a:r>
          </a:p>
          <a:p>
            <a:pPr lvl="2"/>
            <a:r>
              <a:rPr lang="en-US" dirty="0" smtClean="0"/>
              <a:t>Dusty in appearance</a:t>
            </a:r>
          </a:p>
          <a:p>
            <a:pPr lvl="3"/>
            <a:r>
              <a:rPr lang="en-US" dirty="0" smtClean="0"/>
              <a:t>I.E. Country blue is a tone of blue, mauve is a tone of red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752600" y="1981200"/>
            <a:ext cx="2190750" cy="3676650"/>
            <a:chOff x="108413550" y="108680250"/>
            <a:chExt cx="2190750" cy="3676650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08413550" y="108680250"/>
              <a:ext cx="914400" cy="3657600"/>
              <a:chOff x="109461300" y="109747050"/>
              <a:chExt cx="914400" cy="3657600"/>
            </a:xfrm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09461300" y="109747050"/>
                <a:ext cx="914400" cy="914400"/>
              </a:xfrm>
              <a:prstGeom prst="rect">
                <a:avLst/>
              </a:prstGeom>
              <a:solidFill>
                <a:srgbClr val="BFD1E5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09461300" y="110661450"/>
                <a:ext cx="914400" cy="914400"/>
              </a:xfrm>
              <a:prstGeom prst="rect">
                <a:avLst/>
              </a:prstGeom>
              <a:solidFill>
                <a:srgbClr val="5E68C4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109461300" y="111575850"/>
                <a:ext cx="914400" cy="914400"/>
              </a:xfrm>
              <a:prstGeom prst="rect">
                <a:avLst/>
              </a:prstGeom>
              <a:solidFill>
                <a:srgbClr val="380096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109461300" y="112490250"/>
                <a:ext cx="914400" cy="914400"/>
              </a:xfrm>
              <a:prstGeom prst="rect">
                <a:avLst/>
              </a:prstGeom>
              <a:solidFill>
                <a:srgbClr val="14213D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109689900" y="108699300"/>
              <a:ext cx="914400" cy="3657600"/>
              <a:chOff x="111461550" y="109518450"/>
              <a:chExt cx="914400" cy="3657600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11461550" y="109518450"/>
                <a:ext cx="914400" cy="914400"/>
              </a:xfrm>
              <a:prstGeom prst="rect">
                <a:avLst/>
              </a:prstGeom>
              <a:solidFill>
                <a:srgbClr val="F9AFAD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11461550" y="110432850"/>
                <a:ext cx="914400" cy="914400"/>
              </a:xfrm>
              <a:prstGeom prst="rect">
                <a:avLst/>
              </a:prstGeom>
              <a:solidFill>
                <a:srgbClr val="FC6675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11461550" y="111347250"/>
                <a:ext cx="914400" cy="914400"/>
              </a:xfrm>
              <a:prstGeom prst="rect">
                <a:avLst/>
              </a:prstGeom>
              <a:solidFill>
                <a:srgbClr val="EF2B2D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11461550" y="112261650"/>
                <a:ext cx="914400" cy="914400"/>
              </a:xfrm>
              <a:prstGeom prst="rect">
                <a:avLst/>
              </a:prstGeom>
              <a:solidFill>
                <a:srgbClr val="5B2D28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438400" y="2057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0033"/>
                </a:solidFill>
                <a:latin typeface="Harrington" pitchFamily="82" charset="0"/>
              </a:rPr>
              <a:t>TINT         Hue + White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2971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0033"/>
                </a:solidFill>
                <a:latin typeface="Harrington" pitchFamily="82" charset="0"/>
              </a:rPr>
              <a:t>TONE        Hue + Gray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3886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0033"/>
                </a:solidFill>
                <a:latin typeface="Harrington" pitchFamily="82" charset="0"/>
              </a:rPr>
              <a:t>HUE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48006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90033"/>
                </a:solidFill>
                <a:latin typeface="Harrington" pitchFamily="82" charset="0"/>
              </a:rPr>
              <a:t>SHADE        Hue + Black</a:t>
            </a:r>
            <a:endParaRPr lang="en-US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5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84AA33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725</TotalTime>
  <Words>1110</Words>
  <Application>Microsoft Office PowerPoint</Application>
  <PresentationFormat>On-screen Show (4:3)</PresentationFormat>
  <Paragraphs>140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Color</vt:lpstr>
      <vt:lpstr>Color-</vt:lpstr>
      <vt:lpstr>Hue-</vt:lpstr>
      <vt:lpstr>Color wheel</vt:lpstr>
      <vt:lpstr>           Primary Colors-</vt:lpstr>
      <vt:lpstr>Secondary colors-</vt:lpstr>
      <vt:lpstr>Tertiary colors-</vt:lpstr>
      <vt:lpstr>Value-</vt:lpstr>
      <vt:lpstr>Slide 9</vt:lpstr>
      <vt:lpstr>Advancing (warm) colors-</vt:lpstr>
      <vt:lpstr>Receding (cool) colors-</vt:lpstr>
      <vt:lpstr>Color harmonies—</vt:lpstr>
      <vt:lpstr>Color Harmonies--</vt:lpstr>
      <vt:lpstr>Analogous color harmony-</vt:lpstr>
      <vt:lpstr>Complementary color harmony-</vt:lpstr>
      <vt:lpstr>Split complementary color harmony-</vt:lpstr>
      <vt:lpstr>Triadic color harmony-</vt:lpstr>
      <vt:lpstr>Tetradic color harmony-</vt:lpstr>
      <vt:lpstr>Examples of Color Activity--Mandala</vt:lpstr>
    </vt:vector>
  </TitlesOfParts>
  <Company>School Dist #52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Nature’s pallet</dc:title>
  <dc:creator>Justin Patten</dc:creator>
  <cp:lastModifiedBy>Brenda Patten</cp:lastModifiedBy>
  <cp:revision>75</cp:revision>
  <cp:lastPrinted>1601-01-01T00:00:00Z</cp:lastPrinted>
  <dcterms:created xsi:type="dcterms:W3CDTF">2005-01-08T20:13:30Z</dcterms:created>
  <dcterms:modified xsi:type="dcterms:W3CDTF">2010-06-15T23:34:36Z</dcterms:modified>
</cp:coreProperties>
</file>