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90"/>
  </p:notesMasterIdLst>
  <p:handoutMasterIdLst>
    <p:handoutMasterId r:id="rId91"/>
  </p:handoutMasterIdLst>
  <p:sldIdLst>
    <p:sldId id="256" r:id="rId2"/>
    <p:sldId id="291" r:id="rId3"/>
    <p:sldId id="257" r:id="rId4"/>
    <p:sldId id="295" r:id="rId5"/>
    <p:sldId id="338" r:id="rId6"/>
    <p:sldId id="339" r:id="rId7"/>
    <p:sldId id="258" r:id="rId8"/>
    <p:sldId id="296" r:id="rId9"/>
    <p:sldId id="259" r:id="rId10"/>
    <p:sldId id="388" r:id="rId11"/>
    <p:sldId id="365" r:id="rId12"/>
    <p:sldId id="333" r:id="rId13"/>
    <p:sldId id="260" r:id="rId14"/>
    <p:sldId id="340" r:id="rId15"/>
    <p:sldId id="261" r:id="rId16"/>
    <p:sldId id="262" r:id="rId17"/>
    <p:sldId id="381" r:id="rId18"/>
    <p:sldId id="341" r:id="rId19"/>
    <p:sldId id="342" r:id="rId20"/>
    <p:sldId id="263" r:id="rId21"/>
    <p:sldId id="344" r:id="rId22"/>
    <p:sldId id="264" r:id="rId23"/>
    <p:sldId id="343" r:id="rId24"/>
    <p:sldId id="345" r:id="rId25"/>
    <p:sldId id="346" r:id="rId26"/>
    <p:sldId id="267" r:id="rId27"/>
    <p:sldId id="268" r:id="rId28"/>
    <p:sldId id="356" r:id="rId29"/>
    <p:sldId id="269" r:id="rId30"/>
    <p:sldId id="357" r:id="rId31"/>
    <p:sldId id="358" r:id="rId32"/>
    <p:sldId id="270" r:id="rId33"/>
    <p:sldId id="355" r:id="rId34"/>
    <p:sldId id="271" r:id="rId35"/>
    <p:sldId id="272" r:id="rId36"/>
    <p:sldId id="273" r:id="rId37"/>
    <p:sldId id="349" r:id="rId38"/>
    <p:sldId id="389" r:id="rId39"/>
    <p:sldId id="350" r:id="rId40"/>
    <p:sldId id="370" r:id="rId41"/>
    <p:sldId id="351" r:id="rId42"/>
    <p:sldId id="352" r:id="rId43"/>
    <p:sldId id="353" r:id="rId44"/>
    <p:sldId id="294" r:id="rId45"/>
    <p:sldId id="274" r:id="rId46"/>
    <p:sldId id="382" r:id="rId47"/>
    <p:sldId id="383" r:id="rId48"/>
    <p:sldId id="354" r:id="rId49"/>
    <p:sldId id="348" r:id="rId50"/>
    <p:sldId id="377" r:id="rId51"/>
    <p:sldId id="276" r:id="rId52"/>
    <p:sldId id="277" r:id="rId53"/>
    <p:sldId id="359" r:id="rId54"/>
    <p:sldId id="278" r:id="rId55"/>
    <p:sldId id="369" r:id="rId56"/>
    <p:sldId id="279" r:id="rId57"/>
    <p:sldId id="293" r:id="rId58"/>
    <p:sldId id="374" r:id="rId59"/>
    <p:sldId id="371" r:id="rId60"/>
    <p:sldId id="378" r:id="rId61"/>
    <p:sldId id="281" r:id="rId62"/>
    <p:sldId id="282" r:id="rId63"/>
    <p:sldId id="384" r:id="rId64"/>
    <p:sldId id="364" r:id="rId65"/>
    <p:sldId id="363" r:id="rId66"/>
    <p:sldId id="283" r:id="rId67"/>
    <p:sldId id="380" r:id="rId68"/>
    <p:sldId id="386" r:id="rId69"/>
    <p:sldId id="362" r:id="rId70"/>
    <p:sldId id="360" r:id="rId71"/>
    <p:sldId id="361" r:id="rId72"/>
    <p:sldId id="284" r:id="rId73"/>
    <p:sldId id="285" r:id="rId74"/>
    <p:sldId id="367" r:id="rId75"/>
    <p:sldId id="368" r:id="rId76"/>
    <p:sldId id="286" r:id="rId77"/>
    <p:sldId id="372" r:id="rId78"/>
    <p:sldId id="373" r:id="rId79"/>
    <p:sldId id="287" r:id="rId80"/>
    <p:sldId id="366" r:id="rId81"/>
    <p:sldId id="288" r:id="rId82"/>
    <p:sldId id="375" r:id="rId83"/>
    <p:sldId id="289" r:id="rId84"/>
    <p:sldId id="292" r:id="rId85"/>
    <p:sldId id="387" r:id="rId86"/>
    <p:sldId id="390" r:id="rId87"/>
    <p:sldId id="391" r:id="rId88"/>
    <p:sldId id="392" r:id="rId89"/>
  </p:sldIdLst>
  <p:sldSz cx="9144000" cy="6858000" type="screen4x3"/>
  <p:notesSz cx="6858000" cy="91741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8F4"/>
    <a:srgbClr val="FFFFFF"/>
    <a:srgbClr val="CCECFF"/>
    <a:srgbClr val="CCFF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549" autoAdjust="0"/>
  </p:normalViewPr>
  <p:slideViewPr>
    <p:cSldViewPr>
      <p:cViewPr>
        <p:scale>
          <a:sx n="106" d="100"/>
          <a:sy n="106" d="100"/>
        </p:scale>
        <p:origin x="-900" y="-72"/>
      </p:cViewPr>
      <p:guideLst>
        <p:guide orient="horz" pos="2160"/>
        <p:guide pos="2880"/>
      </p:guideLst>
    </p:cSldViewPr>
  </p:slideViewPr>
  <p:outlineViewPr>
    <p:cViewPr>
      <p:scale>
        <a:sx n="33" d="100"/>
        <a:sy n="33" d="100"/>
      </p:scale>
      <p:origin x="0" y="23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62" d="100"/>
          <a:sy n="62" d="100"/>
        </p:scale>
        <p:origin x="-2578" y="-96"/>
      </p:cViewPr>
      <p:guideLst>
        <p:guide orient="horz" pos="288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76131"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76132"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76133"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0516CB24-51C2-415C-B966-2780FE90B24B}" type="slidenum">
              <a:rPr lang="en-US"/>
              <a:pPr>
                <a:defRPr/>
              </a:pPr>
              <a:t>‹#›</a:t>
            </a:fld>
            <a:endParaRPr lang="en-US"/>
          </a:p>
        </p:txBody>
      </p:sp>
    </p:spTree>
    <p:extLst>
      <p:ext uri="{BB962C8B-B14F-4D97-AF65-F5344CB8AC3E}">
        <p14:creationId xmlns:p14="http://schemas.microsoft.com/office/powerpoint/2010/main" val="878221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3491"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96260" name="Rectangle 4"/>
          <p:cNvSpPr>
            <a:spLocks noChangeArrowheads="1" noTextEdit="1"/>
          </p:cNvSpPr>
          <p:nvPr>
            <p:ph type="sldImg" idx="2"/>
          </p:nvPr>
        </p:nvSpPr>
        <p:spPr bwMode="auto">
          <a:xfrm>
            <a:off x="1133475" y="687388"/>
            <a:ext cx="4589463"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914400" y="4357688"/>
            <a:ext cx="5029200" cy="4129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3495" name="Rectangle 7"/>
          <p:cNvSpPr>
            <a:spLocks noGrp="1" noChangeArrowheads="1"/>
          </p:cNvSpPr>
          <p:nvPr>
            <p:ph type="sldNum" sz="quarter" idx="5"/>
          </p:nvPr>
        </p:nvSpPr>
        <p:spPr bwMode="auto">
          <a:xfrm>
            <a:off x="388620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DF19FA8-9ADD-45F5-9049-E781F791D610}" type="slidenum">
              <a:rPr lang="en-US"/>
              <a:pPr>
                <a:defRPr/>
              </a:pPr>
              <a:t>‹#›</a:t>
            </a:fld>
            <a:endParaRPr lang="en-US"/>
          </a:p>
        </p:txBody>
      </p:sp>
    </p:spTree>
    <p:extLst>
      <p:ext uri="{BB962C8B-B14F-4D97-AF65-F5344CB8AC3E}">
        <p14:creationId xmlns:p14="http://schemas.microsoft.com/office/powerpoint/2010/main" val="1037234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78FF74-BF82-46B9-BD9D-BE978D8BB520}" type="slidenum">
              <a:rPr lang="en-US" altLang="en-US" smtClean="0">
                <a:latin typeface="Times New Roman" pitchFamily="18" charset="0"/>
              </a:rPr>
              <a:pPr/>
              <a:t>1</a:t>
            </a:fld>
            <a:endParaRPr lang="en-US"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Yosemiteweddings.com</a:t>
            </a:r>
          </a:p>
          <a:p>
            <a:endParaRPr lang="en-US" alt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18DC67-F654-4C01-81E0-89B1604B95E6}" type="slidenum">
              <a:rPr lang="en-US" altLang="en-US" smtClean="0">
                <a:latin typeface="Times New Roman" pitchFamily="18" charset="0"/>
              </a:rPr>
              <a:pPr/>
              <a:t>10</a:t>
            </a:fld>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F0B49C-A06C-4F42-BC4D-2ABA67694D5C}" type="slidenum">
              <a:rPr lang="en-US" altLang="en-US" smtClean="0">
                <a:latin typeface="Times New Roman" pitchFamily="18" charset="0"/>
              </a:rPr>
              <a:pPr/>
              <a:t>11</a:t>
            </a:fld>
            <a:endParaRPr lang="en-US" altLang="en-US" smtClean="0">
              <a:latin typeface="Times New Roman" pitchFamily="18"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DD20F8-A962-4F06-B6F1-DE44C54857F0}" type="slidenum">
              <a:rPr lang="en-US" altLang="en-US" smtClean="0">
                <a:latin typeface="Times New Roman" pitchFamily="18" charset="0"/>
              </a:rPr>
              <a:pPr/>
              <a:t>12</a:t>
            </a:fld>
            <a:endParaRPr lang="en-US" altLang="en-US" smtClean="0">
              <a:latin typeface="Times New Roman" pitchFamily="18"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D38F96-0B22-45DE-BAC9-078E1085D4B9}" type="slidenum">
              <a:rPr lang="en-US" altLang="en-US" smtClean="0">
                <a:latin typeface="Times New Roman" pitchFamily="18" charset="0"/>
              </a:rPr>
              <a:pPr/>
              <a:t>13</a:t>
            </a:fld>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72E0D1-A71C-4517-917E-004E58DC993E}" type="slidenum">
              <a:rPr lang="en-US" altLang="en-US" smtClean="0">
                <a:latin typeface="Times New Roman" pitchFamily="18" charset="0"/>
              </a:rPr>
              <a:pPr/>
              <a:t>14</a:t>
            </a:fld>
            <a:endParaRPr lang="en-US" altLang="en-US" smtClean="0">
              <a:latin typeface="Times New Roman" pitchFamily="18"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56A1BF-DD49-41F9-B365-68D47DDFF5A4}" type="slidenum">
              <a:rPr lang="en-US" altLang="en-US" smtClean="0">
                <a:latin typeface="Times New Roman" pitchFamily="18" charset="0"/>
              </a:rPr>
              <a:pPr/>
              <a:t>15</a:t>
            </a:fld>
            <a:endParaRPr lang="en-US" altLang="en-US" smtClean="0">
              <a:latin typeface="Times New Roman" pitchFamily="18"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37B4A8-BEF9-41BC-9E5D-EB9468A98C86}" type="slidenum">
              <a:rPr lang="en-US" altLang="en-US" smtClean="0">
                <a:latin typeface="Times New Roman" pitchFamily="18" charset="0"/>
              </a:rPr>
              <a:pPr/>
              <a:t>16</a:t>
            </a:fld>
            <a:endParaRPr lang="en-US" altLang="en-US" smtClean="0">
              <a:latin typeface="Times New Roman" pitchFamily="18"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3D8062-22F3-4992-AE5A-B1B69D641AF0}" type="slidenum">
              <a:rPr lang="en-US" altLang="en-US" smtClean="0">
                <a:latin typeface="Times New Roman" pitchFamily="18" charset="0"/>
              </a:rPr>
              <a:pPr/>
              <a:t>17</a:t>
            </a:fld>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10FECB-9BDD-4EFB-87FF-3951413E3ADB}" type="slidenum">
              <a:rPr lang="en-US" altLang="en-US" smtClean="0">
                <a:latin typeface="Times New Roman" pitchFamily="18" charset="0"/>
              </a:rPr>
              <a:pPr/>
              <a:t>18</a:t>
            </a:fld>
            <a:endParaRPr lang="en-US" altLang="en-US" smtClean="0">
              <a:latin typeface="Times New Roman" pitchFamily="18"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1CC3DF-DD96-4D06-864D-C18F88D5DE45}" type="slidenum">
              <a:rPr lang="en-US" altLang="en-US" smtClean="0">
                <a:latin typeface="Times New Roman" pitchFamily="18" charset="0"/>
              </a:rPr>
              <a:pPr/>
              <a:t>19</a:t>
            </a:fld>
            <a:endParaRPr lang="en-US" altLang="en-US" smtClean="0">
              <a:latin typeface="Times New Roman" pitchFamily="18" charset="0"/>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7369D0-7F5F-497A-8F98-CF7D149C4D36}" type="slidenum">
              <a:rPr lang="en-US" altLang="en-US" smtClean="0">
                <a:latin typeface="Times New Roman" pitchFamily="18" charset="0"/>
              </a:rPr>
              <a:pPr/>
              <a:t>2</a:t>
            </a:fld>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6BE4FB-D82D-4067-AB54-F29E3E4FA352}" type="slidenum">
              <a:rPr lang="en-US" altLang="en-US" smtClean="0">
                <a:latin typeface="Times New Roman" pitchFamily="18" charset="0"/>
              </a:rPr>
              <a:pPr/>
              <a:t>20</a:t>
            </a:fld>
            <a:endParaRPr lang="en-US" altLang="en-US" smtClean="0">
              <a:latin typeface="Times New Roman" pitchFamily="18"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C328CA-6559-40F7-951E-54B1AB446D6E}" type="slidenum">
              <a:rPr lang="en-US" altLang="en-US" smtClean="0">
                <a:latin typeface="Times New Roman" pitchFamily="18" charset="0"/>
              </a:rPr>
              <a:pPr/>
              <a:t>21</a:t>
            </a:fld>
            <a:endParaRPr lang="en-US" altLang="en-US" smtClean="0">
              <a:latin typeface="Times New Roman" pitchFamily="18" charset="0"/>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140F5D-8E6B-4ED4-A4CF-5D6D8830243A}" type="slidenum">
              <a:rPr lang="en-US" altLang="en-US" smtClean="0">
                <a:latin typeface="Times New Roman" pitchFamily="18" charset="0"/>
              </a:rPr>
              <a:pPr/>
              <a:t>22</a:t>
            </a:fld>
            <a:endParaRPr lang="en-US" altLang="en-US" smtClean="0">
              <a:latin typeface="Times New Roman" pitchFamily="18" charset="0"/>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0DA1EB-F084-4C0B-8B5C-319DADBD8FA1}" type="slidenum">
              <a:rPr lang="en-US" altLang="en-US" smtClean="0">
                <a:latin typeface="Times New Roman" pitchFamily="18" charset="0"/>
              </a:rPr>
              <a:pPr/>
              <a:t>23</a:t>
            </a:fld>
            <a:endParaRPr lang="en-US" altLang="en-US" smtClean="0">
              <a:latin typeface="Times New Roman" pitchFamily="18" charset="0"/>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44311B-1FEF-40FF-90FF-DFF6A40AF311}" type="slidenum">
              <a:rPr lang="en-US" altLang="en-US" smtClean="0">
                <a:latin typeface="Times New Roman" pitchFamily="18" charset="0"/>
              </a:rPr>
              <a:pPr/>
              <a:t>24</a:t>
            </a:fld>
            <a:endParaRPr lang="en-US" altLang="en-US" smtClean="0">
              <a:latin typeface="Times New Roman" pitchFamily="18" charset="0"/>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A0939D-4339-47EB-B30F-B9B2FC48103F}" type="slidenum">
              <a:rPr lang="en-US" altLang="en-US" smtClean="0">
                <a:latin typeface="Times New Roman" pitchFamily="18" charset="0"/>
              </a:rPr>
              <a:pPr/>
              <a:t>25</a:t>
            </a:fld>
            <a:endParaRPr lang="en-US" altLang="en-US" smtClean="0">
              <a:latin typeface="Times New Roman" pitchFamily="18" charset="0"/>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FA822C-B36F-43F3-B2B1-5147D39C3D57}" type="slidenum">
              <a:rPr lang="en-US" altLang="en-US" smtClean="0">
                <a:latin typeface="Times New Roman" pitchFamily="18" charset="0"/>
              </a:rPr>
              <a:pPr/>
              <a:t>26</a:t>
            </a:fld>
            <a:endParaRPr lang="en-US" alt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E9AA54-BC35-4DD1-9B0E-DF89EEC6AEA9}" type="slidenum">
              <a:rPr lang="en-US" altLang="en-US" smtClean="0">
                <a:latin typeface="Times New Roman" pitchFamily="18" charset="0"/>
              </a:rPr>
              <a:pPr/>
              <a:t>27</a:t>
            </a:fld>
            <a:endParaRPr lang="en-US" altLang="en-US" smtClean="0">
              <a:latin typeface="Times New Roman" pitchFamily="18" charset="0"/>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F656AE-E7D8-4FF7-9326-495D0579A82C}" type="slidenum">
              <a:rPr lang="en-US" altLang="en-US" smtClean="0">
                <a:latin typeface="Times New Roman" pitchFamily="18" charset="0"/>
              </a:rPr>
              <a:pPr/>
              <a:t>28</a:t>
            </a:fld>
            <a:endParaRPr lang="en-US" altLang="en-US" smtClean="0">
              <a:latin typeface="Times New Roman" pitchFamily="18" charset="0"/>
            </a:endParaRPr>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13E04F-EF04-46B3-A3CA-9924B9E1D196}" type="slidenum">
              <a:rPr lang="en-US" altLang="en-US" smtClean="0">
                <a:latin typeface="Times New Roman" pitchFamily="18" charset="0"/>
              </a:rPr>
              <a:pPr/>
              <a:t>29</a:t>
            </a:fld>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D44A2C-D8B4-4DED-B1B2-A5EDEA74D648}" type="slidenum">
              <a:rPr lang="en-US" altLang="en-US" smtClean="0">
                <a:latin typeface="Times New Roman" pitchFamily="18" charset="0"/>
              </a:rPr>
              <a:pPr/>
              <a:t>3</a:t>
            </a:fld>
            <a:endParaRPr lang="en-US" altLang="en-US" smtClean="0">
              <a:latin typeface="Times New Roman" pitchFamily="18"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D13B27-39D4-4617-A46E-E7C8F280F4E7}" type="slidenum">
              <a:rPr lang="en-US" altLang="en-US" smtClean="0">
                <a:latin typeface="Times New Roman" pitchFamily="18" charset="0"/>
              </a:rPr>
              <a:pPr/>
              <a:t>30</a:t>
            </a:fld>
            <a:endParaRPr lang="en-US" altLang="en-US" smtClean="0">
              <a:latin typeface="Times New Roman" pitchFamily="18" charset="0"/>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E991AD-AFB2-498E-8F30-F2ADDAE602E1}" type="slidenum">
              <a:rPr lang="en-US" altLang="en-US" smtClean="0">
                <a:latin typeface="Times New Roman" pitchFamily="18" charset="0"/>
              </a:rPr>
              <a:pPr/>
              <a:t>31</a:t>
            </a:fld>
            <a:endParaRPr lang="en-US" altLang="en-US" smtClean="0">
              <a:latin typeface="Times New Roman" pitchFamily="18" charset="0"/>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Berrall, Julia S. </a:t>
            </a:r>
            <a:r>
              <a:rPr lang="en-US" altLang="en-US" u="sng" smtClean="0"/>
              <a:t>A History of Flower Arrangement.  </a:t>
            </a:r>
            <a:r>
              <a:rPr lang="en-US" altLang="en-US" smtClean="0"/>
              <a:t> Viking Press, Inc. 1968.</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9A6E6E-8B8A-49E5-BE8C-407CA6B7B25E}" type="slidenum">
              <a:rPr lang="en-US" altLang="en-US" smtClean="0">
                <a:latin typeface="Times New Roman" pitchFamily="18" charset="0"/>
              </a:rPr>
              <a:pPr/>
              <a:t>32</a:t>
            </a:fld>
            <a:endParaRPr lang="en-US" alt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83DBC1-9632-45E3-8193-8C019F701F69}" type="slidenum">
              <a:rPr lang="en-US" altLang="en-US" smtClean="0">
                <a:latin typeface="Times New Roman" pitchFamily="18" charset="0"/>
              </a:rPr>
              <a:pPr/>
              <a:t>33</a:t>
            </a:fld>
            <a:endParaRPr lang="en-US" altLang="en-US" smtClean="0">
              <a:latin typeface="Times New Roman" pitchFamily="18" charset="0"/>
            </a:endParaRPr>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089B3B-3DF7-48E9-8738-830B9618C122}" type="slidenum">
              <a:rPr lang="en-US" altLang="en-US" smtClean="0">
                <a:latin typeface="Times New Roman" pitchFamily="18" charset="0"/>
              </a:rPr>
              <a:pPr/>
              <a:t>34</a:t>
            </a:fld>
            <a:endParaRPr lang="en-US" alt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B59B92-42FB-46C8-B95A-04298FC0129F}" type="slidenum">
              <a:rPr lang="en-US" altLang="en-US" smtClean="0">
                <a:latin typeface="Times New Roman" pitchFamily="18" charset="0"/>
              </a:rPr>
              <a:pPr/>
              <a:t>35</a:t>
            </a:fld>
            <a:endParaRPr lang="en-US" alt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62EC1E8-69B6-4801-BF59-228E6181641E}" type="slidenum">
              <a:rPr lang="en-US" altLang="en-US" smtClean="0">
                <a:latin typeface="Times New Roman" pitchFamily="18" charset="0"/>
              </a:rPr>
              <a:pPr/>
              <a:t>36</a:t>
            </a:fld>
            <a:endParaRPr lang="en-US" altLang="en-US" smtClean="0">
              <a:latin typeface="Times New Roman" pitchFamily="18" charset="0"/>
            </a:endParaRPr>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24EF86-1DF2-4FA4-B958-76A3B3C6D261}" type="slidenum">
              <a:rPr lang="en-US" altLang="en-US" smtClean="0">
                <a:latin typeface="Times New Roman" pitchFamily="18" charset="0"/>
              </a:rPr>
              <a:pPr/>
              <a:t>37</a:t>
            </a:fld>
            <a:endParaRPr lang="en-US" altLang="en-US" smtClean="0">
              <a:latin typeface="Times New Roman" pitchFamily="18" charset="0"/>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Sunset.com</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760934-0FEA-4498-ABFF-911DE844CFC4}" type="slidenum">
              <a:rPr lang="en-US" altLang="en-US" smtClean="0">
                <a:latin typeface="Times New Roman" pitchFamily="18" charset="0"/>
              </a:rPr>
              <a:pPr/>
              <a:t>38</a:t>
            </a:fld>
            <a:endParaRPr lang="en-US" alt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0C6E3F-4CED-4662-94BD-B4DD451B24A3}" type="slidenum">
              <a:rPr lang="en-US" altLang="en-US" smtClean="0">
                <a:latin typeface="Times New Roman" pitchFamily="18" charset="0"/>
              </a:rPr>
              <a:pPr/>
              <a:t>39</a:t>
            </a:fld>
            <a:endParaRPr lang="en-US" altLang="en-US" smtClean="0">
              <a:latin typeface="Times New Roman" pitchFamily="18" charset="0"/>
            </a:endParaRPr>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Berrall, Julia S. </a:t>
            </a:r>
            <a:r>
              <a:rPr lang="en-US" altLang="en-US" u="sng" smtClean="0"/>
              <a:t>A History of Flower Arrangement.  </a:t>
            </a:r>
            <a:r>
              <a:rPr lang="en-US" altLang="en-US" smtClean="0"/>
              <a:t> Viking Press, Inc. 1968.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C2C7F5-2D7F-4C2D-9226-38DC0A4A84BF}" type="slidenum">
              <a:rPr lang="en-US" altLang="en-US" smtClean="0">
                <a:latin typeface="Times New Roman" pitchFamily="18" charset="0"/>
              </a:rPr>
              <a:pPr/>
              <a:t>4</a:t>
            </a:fld>
            <a:endParaRPr lang="en-US" altLang="en-US" smtClean="0">
              <a:latin typeface="Times New Roman" pitchFamily="18"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FE91F3-065A-426B-A6B7-F9E27C50D40D}" type="slidenum">
              <a:rPr lang="en-US" altLang="en-US" smtClean="0">
                <a:latin typeface="Times New Roman" pitchFamily="18" charset="0"/>
              </a:rPr>
              <a:pPr/>
              <a:t>40</a:t>
            </a:fld>
            <a:endParaRPr lang="en-US" altLang="en-US" smtClean="0">
              <a:latin typeface="Times New Roman" pitchFamily="18" charset="0"/>
            </a:endParaRPr>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08208-F36B-40A9-818D-3063DD95808D}" type="slidenum">
              <a:rPr lang="en-US" altLang="en-US" smtClean="0">
                <a:latin typeface="Times New Roman" pitchFamily="18" charset="0"/>
              </a:rPr>
              <a:pPr/>
              <a:t>41</a:t>
            </a:fld>
            <a:endParaRPr lang="en-US" altLang="en-US" smtClean="0">
              <a:latin typeface="Times New Roman" pitchFamily="18" charset="0"/>
            </a:endParaRPr>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CB2098-BA06-4175-BD15-F4CDFCCC850E}" type="slidenum">
              <a:rPr lang="en-US" altLang="en-US" smtClean="0">
                <a:latin typeface="Times New Roman" pitchFamily="18" charset="0"/>
              </a:rPr>
              <a:pPr/>
              <a:t>42</a:t>
            </a:fld>
            <a:endParaRPr lang="en-US" altLang="en-US" smtClean="0">
              <a:latin typeface="Times New Roman" pitchFamily="18" charset="0"/>
            </a:endParaRPr>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Berrall, Julia S. </a:t>
            </a:r>
            <a:r>
              <a:rPr lang="en-US" altLang="en-US" u="sng" smtClean="0"/>
              <a:t>A History of Flower Arrangement.  </a:t>
            </a:r>
            <a:r>
              <a:rPr lang="en-US" altLang="en-US" smtClean="0"/>
              <a:t> Viking Press, Inc. 1968.</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7BF2E3-FE6D-4ECF-ACD6-ED0F11B6A3F7}" type="slidenum">
              <a:rPr lang="en-US" altLang="en-US" smtClean="0">
                <a:latin typeface="Times New Roman" pitchFamily="18" charset="0"/>
              </a:rPr>
              <a:pPr/>
              <a:t>43</a:t>
            </a:fld>
            <a:endParaRPr lang="en-US" altLang="en-US" smtClean="0">
              <a:latin typeface="Times New Roman" pitchFamily="18" charset="0"/>
            </a:endParaRPr>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r>
              <a:rPr lang="en-US" altLang="en-US" smtClean="0"/>
              <a:t/>
            </a:r>
            <a:br>
              <a:rPr lang="en-US" altLang="en-US" smtClean="0"/>
            </a:br>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88AD36-18B8-41A0-8FC0-BE2EAF74B66E}" type="slidenum">
              <a:rPr lang="en-US" altLang="en-US" smtClean="0">
                <a:latin typeface="Times New Roman" pitchFamily="18" charset="0"/>
              </a:rPr>
              <a:pPr/>
              <a:t>44</a:t>
            </a:fld>
            <a:endParaRPr lang="en-US" altLang="en-US" smtClean="0">
              <a:latin typeface="Times New Roman" pitchFamily="18" charset="0"/>
            </a:endParaRPr>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r>
            <a:br>
              <a:rPr lang="en-US" altLang="en-US" smtClean="0"/>
            </a:br>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3D33B9-0945-4B7B-B841-512B2840AEBC}" type="slidenum">
              <a:rPr lang="en-US" altLang="en-US" smtClean="0">
                <a:latin typeface="Times New Roman" pitchFamily="18" charset="0"/>
              </a:rPr>
              <a:pPr/>
              <a:t>45</a:t>
            </a:fld>
            <a:endParaRPr lang="en-US" altLang="en-US" smtClean="0">
              <a:latin typeface="Times New Roman" pitchFamily="18" charset="0"/>
            </a:endParaRPr>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B6CBC2-A0DF-4712-A153-DC26D4B9F175}" type="slidenum">
              <a:rPr lang="en-US" altLang="en-US" smtClean="0">
                <a:latin typeface="Times New Roman" pitchFamily="18" charset="0"/>
              </a:rPr>
              <a:pPr/>
              <a:t>46</a:t>
            </a:fld>
            <a:endParaRPr lang="en-US" alt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62E33D-7317-42FC-A087-4F7D93290EC8}" type="slidenum">
              <a:rPr lang="en-US" altLang="en-US" smtClean="0">
                <a:latin typeface="Times New Roman" pitchFamily="18" charset="0"/>
              </a:rPr>
              <a:pPr/>
              <a:t>47</a:t>
            </a:fld>
            <a:endParaRPr lang="en-US" alt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703E9B-DC41-4B2E-90F9-15D998562C52}" type="slidenum">
              <a:rPr lang="en-US" altLang="en-US" smtClean="0">
                <a:latin typeface="Times New Roman" pitchFamily="18" charset="0"/>
              </a:rPr>
              <a:pPr/>
              <a:t>48</a:t>
            </a:fld>
            <a:endParaRPr lang="en-US" altLang="en-US" smtClean="0">
              <a:latin typeface="Times New Roman" pitchFamily="18" charset="0"/>
            </a:endParaRPr>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060AD8-DF79-490D-AE3A-1DB4471D807F}" type="slidenum">
              <a:rPr lang="en-US" altLang="en-US" smtClean="0">
                <a:latin typeface="Times New Roman" pitchFamily="18" charset="0"/>
              </a:rPr>
              <a:pPr/>
              <a:t>49</a:t>
            </a:fld>
            <a:endParaRPr lang="en-US" altLang="en-US" smtClean="0">
              <a:latin typeface="Times New Roman" pitchFamily="18" charset="0"/>
            </a:endParaRPr>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62D04A-AF38-42BD-BC16-C77204E2290C}" type="slidenum">
              <a:rPr lang="en-US" altLang="en-US" smtClean="0">
                <a:latin typeface="Times New Roman" pitchFamily="18" charset="0"/>
              </a:rPr>
              <a:pPr/>
              <a:t>5</a:t>
            </a:fld>
            <a:endParaRPr lang="en-US" altLang="en-US" smtClean="0">
              <a:latin typeface="Times New Roman" pitchFamily="18"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F19106-8EE3-4D2C-AF19-7C11E2C3B4C9}" type="slidenum">
              <a:rPr lang="en-US" altLang="en-US" smtClean="0">
                <a:latin typeface="Times New Roman" pitchFamily="18" charset="0"/>
              </a:rPr>
              <a:pPr/>
              <a:t>50</a:t>
            </a:fld>
            <a:endParaRPr lang="en-US" altLang="en-US" smtClean="0">
              <a:latin typeface="Times New Roman" pitchFamily="18" charset="0"/>
            </a:endParaRPr>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Berrall, Julia S. </a:t>
            </a:r>
            <a:r>
              <a:rPr lang="en-US" altLang="en-US" u="sng" smtClean="0"/>
              <a:t>A History of Flower Arrangement.  </a:t>
            </a:r>
            <a:r>
              <a:rPr lang="en-US" altLang="en-US" smtClean="0"/>
              <a:t> Viking Press, Inc. 1968.</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ED4679-B650-469E-88FC-DD6495099C49}" type="slidenum">
              <a:rPr lang="en-US" altLang="en-US" smtClean="0">
                <a:latin typeface="Times New Roman" pitchFamily="18" charset="0"/>
              </a:rPr>
              <a:pPr/>
              <a:t>51</a:t>
            </a:fld>
            <a:endParaRPr lang="en-US" alt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C88D66-C89E-4ACB-853A-F3211428F3EB}" type="slidenum">
              <a:rPr lang="en-US" altLang="en-US" smtClean="0">
                <a:latin typeface="Times New Roman" pitchFamily="18" charset="0"/>
              </a:rPr>
              <a:pPr/>
              <a:t>52</a:t>
            </a:fld>
            <a:endParaRPr lang="en-US" alt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22EC79-F0BE-484B-9E20-B99C4D119031}" type="slidenum">
              <a:rPr lang="en-US" altLang="en-US" smtClean="0">
                <a:latin typeface="Times New Roman" pitchFamily="18" charset="0"/>
              </a:rPr>
              <a:pPr/>
              <a:t>53</a:t>
            </a:fld>
            <a:endParaRPr lang="en-US" altLang="en-US" smtClean="0">
              <a:latin typeface="Times New Roman" pitchFamily="18" charset="0"/>
            </a:endParaRPr>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B697BB-E78D-440B-8329-5C7C4EDCB75F}" type="slidenum">
              <a:rPr lang="en-US" altLang="en-US" smtClean="0">
                <a:latin typeface="Times New Roman" pitchFamily="18" charset="0"/>
              </a:rPr>
              <a:pPr/>
              <a:t>54</a:t>
            </a:fld>
            <a:endParaRPr lang="en-US" alt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FBF4A1-3DEF-4A36-8C5E-825D39FCF11A}" type="slidenum">
              <a:rPr lang="en-US" altLang="en-US" smtClean="0">
                <a:latin typeface="Times New Roman" pitchFamily="18" charset="0"/>
              </a:rPr>
              <a:pPr/>
              <a:t>55</a:t>
            </a:fld>
            <a:endParaRPr lang="en-US" altLang="en-US" smtClean="0">
              <a:latin typeface="Times New Roman" pitchFamily="18" charset="0"/>
            </a:endParaRPr>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Berrall, Julia S. </a:t>
            </a:r>
            <a:r>
              <a:rPr lang="en-US" altLang="en-US" u="sng" smtClean="0"/>
              <a:t>A History of Flower Arrangement.  </a:t>
            </a:r>
            <a:r>
              <a:rPr lang="en-US" altLang="en-US" smtClean="0"/>
              <a:t> Viking Press, Inc. 1968.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A5B3FD-79E4-4443-A024-87901FD9E67B}" type="slidenum">
              <a:rPr lang="en-US" altLang="en-US" smtClean="0">
                <a:latin typeface="Times New Roman" pitchFamily="18" charset="0"/>
              </a:rPr>
              <a:pPr/>
              <a:t>56</a:t>
            </a:fld>
            <a:endParaRPr lang="en-US" alt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9494CD-31D7-4574-B71B-E84D863D82E5}" type="slidenum">
              <a:rPr lang="en-US" altLang="en-US" smtClean="0">
                <a:latin typeface="Times New Roman" pitchFamily="18" charset="0"/>
              </a:rPr>
              <a:pPr/>
              <a:t>57</a:t>
            </a:fld>
            <a:endParaRPr lang="en-US" altLang="en-US"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84D5A0-DB87-42B1-A2CD-726CFD7BEA5C}" type="slidenum">
              <a:rPr lang="en-US" altLang="en-US" smtClean="0">
                <a:latin typeface="Times New Roman" pitchFamily="18" charset="0"/>
              </a:rPr>
              <a:pPr/>
              <a:t>58</a:t>
            </a:fld>
            <a:endParaRPr lang="en-US" altLang="en-US" smtClean="0">
              <a:latin typeface="Times New Roman" pitchFamily="18" charset="0"/>
            </a:endParaRPr>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Hunter, Norah T., </a:t>
            </a:r>
            <a:r>
              <a:rPr lang="en-US" altLang="en-US" u="sng" smtClean="0"/>
              <a:t>The Art of Floral Design Second Edition</a:t>
            </a:r>
            <a:r>
              <a:rPr lang="en-US" altLang="en-US" smtClean="0"/>
              <a:t> Delmar 2000. Chapter 1</a:t>
            </a:r>
          </a:p>
          <a:p>
            <a:endParaRPr lang="en-US" alt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F16A4B-398B-46ED-967D-9113C8765118}" type="slidenum">
              <a:rPr lang="en-US" altLang="en-US" smtClean="0">
                <a:latin typeface="Times New Roman" pitchFamily="18" charset="0"/>
              </a:rPr>
              <a:pPr/>
              <a:t>59</a:t>
            </a:fld>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AFBD23-D954-408B-8474-25E19675F970}" type="slidenum">
              <a:rPr lang="en-US" altLang="en-US" smtClean="0">
                <a:latin typeface="Times New Roman" pitchFamily="18" charset="0"/>
              </a:rPr>
              <a:pPr/>
              <a:t>6</a:t>
            </a:fld>
            <a:endParaRPr lang="en-US" altLang="en-US" smtClean="0">
              <a:latin typeface="Times New Roman" pitchFamily="18"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8B1EDD-C603-42CA-ACC7-982A2C9F8055}" type="slidenum">
              <a:rPr lang="en-US" altLang="en-US" smtClean="0">
                <a:latin typeface="Times New Roman" pitchFamily="18" charset="0"/>
              </a:rPr>
              <a:pPr/>
              <a:t>60</a:t>
            </a:fld>
            <a:endParaRPr lang="en-US" altLang="en-US" smtClean="0">
              <a:latin typeface="Times New Roman" pitchFamily="18" charset="0"/>
            </a:endParaRPr>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5905C7-E8C5-40A8-BF0B-ACB7E5963474}" type="slidenum">
              <a:rPr lang="en-US" altLang="en-US" smtClean="0">
                <a:latin typeface="Times New Roman" pitchFamily="18" charset="0"/>
              </a:rPr>
              <a:pPr/>
              <a:t>61</a:t>
            </a:fld>
            <a:endParaRPr lang="en-US" alt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BC0EC9-9983-4001-B8C9-CD9D1F0225DF}" type="slidenum">
              <a:rPr lang="en-US" altLang="en-US" smtClean="0">
                <a:latin typeface="Times New Roman" pitchFamily="18" charset="0"/>
              </a:rPr>
              <a:pPr/>
              <a:t>62</a:t>
            </a:fld>
            <a:endParaRPr lang="en-US" altLang="en-US" smtClean="0">
              <a:latin typeface="Times New Roman" pitchFamily="18" charset="0"/>
            </a:endParaRPr>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340B32-C574-4CF4-9F01-87BE79F2A810}" type="slidenum">
              <a:rPr lang="en-US" altLang="en-US" smtClean="0">
                <a:latin typeface="Times New Roman" pitchFamily="18" charset="0"/>
              </a:rPr>
              <a:pPr/>
              <a:t>63</a:t>
            </a:fld>
            <a:endParaRPr lang="en-US" alt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80458D-55A1-4F99-88EE-4B93621BA5EA}" type="slidenum">
              <a:rPr lang="en-US" altLang="en-US" smtClean="0">
                <a:latin typeface="Times New Roman" pitchFamily="18" charset="0"/>
              </a:rPr>
              <a:pPr/>
              <a:t>64</a:t>
            </a:fld>
            <a:endParaRPr lang="en-US" altLang="en-US" smtClean="0">
              <a:latin typeface="Times New Roman" pitchFamily="18" charset="0"/>
            </a:endParaRPr>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936584-CFDD-4DBE-9292-0EA9016B4A33}" type="slidenum">
              <a:rPr lang="en-US" altLang="en-US" smtClean="0">
                <a:latin typeface="Times New Roman" pitchFamily="18" charset="0"/>
              </a:rPr>
              <a:pPr/>
              <a:t>65</a:t>
            </a:fld>
            <a:endParaRPr lang="en-US" altLang="en-US" smtClean="0">
              <a:latin typeface="Times New Roman" pitchFamily="18" charset="0"/>
            </a:endParaRPr>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r>
              <a:rPr lang="en-US" altLang="en-US" smtClean="0"/>
              <a:t>Komoda, Shusui &amp; Horst Pointer </a:t>
            </a:r>
            <a:r>
              <a:rPr lang="en-US" altLang="en-US" u="sng" smtClean="0"/>
              <a:t>Idebana Spirt &amp; Technique</a:t>
            </a:r>
            <a:r>
              <a:rPr lang="en-US" altLang="en-US" smtClean="0"/>
              <a:t>. Kyodo Printing 1983</a:t>
            </a:r>
          </a:p>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B53D3FC-82FA-4766-8FAD-1984C245C31D}" type="slidenum">
              <a:rPr lang="en-US" altLang="en-US" smtClean="0">
                <a:latin typeface="Times New Roman" pitchFamily="18" charset="0"/>
              </a:rPr>
              <a:pPr/>
              <a:t>66</a:t>
            </a:fld>
            <a:endParaRPr lang="en-US" altLang="en-US" smtClean="0">
              <a:latin typeface="Times New Roman" pitchFamily="18" charset="0"/>
            </a:endParaRPr>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Komoda, Shusui &amp; Horst Pointer </a:t>
            </a:r>
            <a:r>
              <a:rPr lang="en-US" altLang="en-US" u="sng" smtClean="0"/>
              <a:t>Idebana Spirt &amp; Technique</a:t>
            </a:r>
            <a:r>
              <a:rPr lang="en-US" altLang="en-US" smtClean="0"/>
              <a:t>. Kyodo Printing 1983</a:t>
            </a:r>
          </a:p>
          <a:p>
            <a:r>
              <a:rPr lang="en-US" altLang="en-US" smtClean="0"/>
              <a:t/>
            </a:r>
            <a:br>
              <a:rPr lang="en-US" altLang="en-US" smtClean="0"/>
            </a:br>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Komoda, Shusui &amp; Horst Pointer </a:t>
            </a:r>
            <a:r>
              <a:rPr lang="en-US" altLang="en-US" u="sng" smtClean="0"/>
              <a:t>Idebana Spirt &amp; Technique</a:t>
            </a:r>
            <a:r>
              <a:rPr lang="en-US" altLang="en-US" smtClean="0"/>
              <a:t>. Kyodo Printing 1983</a:t>
            </a:r>
          </a:p>
          <a:p>
            <a:r>
              <a:rPr lang="en-US" altLang="en-US" smtClean="0"/>
              <a:t/>
            </a:r>
            <a:br>
              <a:rPr lang="en-US" altLang="en-US" smtClean="0"/>
            </a:br>
            <a:endParaRPr lang="en-US" alt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C8BA21-712B-4048-8548-A4D5115279FE}" type="slidenum">
              <a:rPr lang="en-US" altLang="en-US" smtClean="0">
                <a:latin typeface="Times New Roman" pitchFamily="18" charset="0"/>
              </a:rPr>
              <a:pPr/>
              <a:t>67</a:t>
            </a:fld>
            <a:endParaRPr lang="en-US" alt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Komoda, Shusui &amp; Horst Pointer </a:t>
            </a:r>
            <a:r>
              <a:rPr lang="en-US" altLang="en-US" u="sng" smtClean="0"/>
              <a:t>Idebana Spirt &amp; Technique</a:t>
            </a:r>
            <a:r>
              <a:rPr lang="en-US" altLang="en-US" smtClean="0"/>
              <a:t>. Kyodo Printing 1983</a:t>
            </a:r>
          </a:p>
          <a:p>
            <a:r>
              <a:rPr lang="en-US" altLang="en-US" smtClean="0"/>
              <a:t/>
            </a:r>
            <a:br>
              <a:rPr lang="en-US" altLang="en-US" smtClean="0"/>
            </a:br>
            <a:endParaRPr lang="en-US" alt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DAA069-F125-4E22-9004-7330983E51C2}" type="slidenum">
              <a:rPr lang="en-US" altLang="en-US" smtClean="0">
                <a:latin typeface="Times New Roman" pitchFamily="18" charset="0"/>
              </a:rPr>
              <a:pPr/>
              <a:t>68</a:t>
            </a:fld>
            <a:endParaRPr lang="en-US" alt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9C3205-8814-477C-B65D-DE49D479F5A0}" type="slidenum">
              <a:rPr lang="en-US" altLang="en-US" smtClean="0">
                <a:latin typeface="Times New Roman" pitchFamily="18" charset="0"/>
              </a:rPr>
              <a:pPr/>
              <a:t>69</a:t>
            </a:fld>
            <a:endParaRPr lang="en-US" altLang="en-US" smtClean="0">
              <a:latin typeface="Times New Roman" pitchFamily="18" charset="0"/>
            </a:endParaRPr>
          </a:p>
        </p:txBody>
      </p:sp>
      <p:sp>
        <p:nvSpPr>
          <p:cNvPr id="166915" name="Rectangle 2"/>
          <p:cNvSpPr>
            <a:spLocks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0275DA-CC7F-42B9-8941-BB4914D27747}" type="slidenum">
              <a:rPr lang="en-US" altLang="en-US" smtClean="0">
                <a:latin typeface="Times New Roman" pitchFamily="18" charset="0"/>
              </a:rPr>
              <a:pPr/>
              <a:t>7</a:t>
            </a:fld>
            <a:endParaRPr lang="en-US" altLang="en-US" smtClean="0">
              <a:latin typeface="Times New Roman" pitchFamily="18"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4120C6-0CA7-4527-BC07-86C9BC620E1E}" type="slidenum">
              <a:rPr lang="en-US" altLang="en-US" smtClean="0">
                <a:latin typeface="Times New Roman" pitchFamily="18" charset="0"/>
              </a:rPr>
              <a:pPr/>
              <a:t>70</a:t>
            </a:fld>
            <a:endParaRPr lang="en-US" altLang="en-US" smtClean="0">
              <a:latin typeface="Times New Roman" pitchFamily="18" charset="0"/>
            </a:endParaRPr>
          </a:p>
        </p:txBody>
      </p:sp>
      <p:sp>
        <p:nvSpPr>
          <p:cNvPr id="167939" name="Rectangle 2"/>
          <p:cNvSpPr>
            <a:spLocks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CBC05D-87E9-4396-9E07-1A2E9ECC0187}" type="slidenum">
              <a:rPr lang="en-US" altLang="en-US" smtClean="0">
                <a:latin typeface="Times New Roman" pitchFamily="18" charset="0"/>
              </a:rPr>
              <a:pPr/>
              <a:t>71</a:t>
            </a:fld>
            <a:endParaRPr lang="en-US" altLang="en-US" smtClean="0">
              <a:latin typeface="Times New Roman" pitchFamily="18" charset="0"/>
            </a:endParaRPr>
          </a:p>
        </p:txBody>
      </p:sp>
      <p:sp>
        <p:nvSpPr>
          <p:cNvPr id="168963" name="Rectangle 2"/>
          <p:cNvSpPr>
            <a:spLocks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Berrall, Julia S. </a:t>
            </a:r>
            <a:r>
              <a:rPr lang="en-US" altLang="en-US" u="sng" smtClean="0"/>
              <a:t>A History of Flower Arrangement.  </a:t>
            </a:r>
            <a:r>
              <a:rPr lang="en-US" altLang="en-US" smtClean="0"/>
              <a:t> Viking Press, Inc. 1968.</a:t>
            </a:r>
          </a:p>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F9EB09-9FED-4217-B515-7483F78C93EA}" type="slidenum">
              <a:rPr lang="en-US" altLang="en-US" smtClean="0">
                <a:latin typeface="Times New Roman" pitchFamily="18" charset="0"/>
              </a:rPr>
              <a:pPr/>
              <a:t>72</a:t>
            </a:fld>
            <a:endParaRPr lang="en-US" alt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03777F-B548-4839-B1E3-94A1158EA009}" type="slidenum">
              <a:rPr lang="en-US" altLang="en-US" smtClean="0">
                <a:latin typeface="Times New Roman" pitchFamily="18" charset="0"/>
              </a:rPr>
              <a:pPr/>
              <a:t>73</a:t>
            </a:fld>
            <a:endParaRPr lang="en-US" altLang="en-US"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37A517-F46A-4398-8C8E-3816E0FFE285}" type="slidenum">
              <a:rPr lang="en-US" altLang="en-US" smtClean="0">
                <a:latin typeface="Times New Roman" pitchFamily="18" charset="0"/>
              </a:rPr>
              <a:pPr/>
              <a:t>74</a:t>
            </a:fld>
            <a:endParaRPr lang="en-US" altLang="en-US" smtClean="0">
              <a:latin typeface="Times New Roman" pitchFamily="18" charset="0"/>
            </a:endParaRPr>
          </a:p>
        </p:txBody>
      </p:sp>
      <p:sp>
        <p:nvSpPr>
          <p:cNvPr id="172035" name="Rectangle 2"/>
          <p:cNvSpPr>
            <a:spLocks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7F1C4E-5F29-4677-A367-184F08280D01}" type="slidenum">
              <a:rPr lang="en-US" altLang="en-US" smtClean="0">
                <a:latin typeface="Times New Roman" pitchFamily="18" charset="0"/>
              </a:rPr>
              <a:pPr/>
              <a:t>75</a:t>
            </a:fld>
            <a:endParaRPr lang="en-US" altLang="en-US" smtClean="0">
              <a:latin typeface="Times New Roman" pitchFamily="18" charset="0"/>
            </a:endParaRPr>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E36F1C-7FAD-4883-9A19-5DDFD5BDDCE1}" type="slidenum">
              <a:rPr lang="en-US" altLang="en-US" smtClean="0">
                <a:latin typeface="Times New Roman" pitchFamily="18" charset="0"/>
              </a:rPr>
              <a:pPr/>
              <a:t>76</a:t>
            </a:fld>
            <a:endParaRPr lang="en-US" altLang="en-US"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4CEEFA-1544-4E11-8978-D95DB7B55A8A}" type="slidenum">
              <a:rPr lang="en-US" altLang="en-US" smtClean="0">
                <a:latin typeface="Times New Roman" pitchFamily="18" charset="0"/>
              </a:rPr>
              <a:pPr/>
              <a:t>77</a:t>
            </a:fld>
            <a:endParaRPr lang="en-US" altLang="en-US" smtClean="0">
              <a:latin typeface="Times New Roman" pitchFamily="18" charset="0"/>
            </a:endParaRPr>
          </a:p>
        </p:txBody>
      </p:sp>
      <p:sp>
        <p:nvSpPr>
          <p:cNvPr id="175107" name="Rectangle 2"/>
          <p:cNvSpPr>
            <a:spLocks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E35804-3397-4040-8DC9-AA3930E4089E}" type="slidenum">
              <a:rPr lang="en-US" altLang="en-US" smtClean="0">
                <a:latin typeface="Times New Roman" pitchFamily="18" charset="0"/>
              </a:rPr>
              <a:pPr/>
              <a:t>78</a:t>
            </a:fld>
            <a:endParaRPr lang="en-US" altLang="en-US" smtClean="0">
              <a:latin typeface="Times New Roman" pitchFamily="18" charset="0"/>
            </a:endParaRPr>
          </a:p>
        </p:txBody>
      </p:sp>
      <p:sp>
        <p:nvSpPr>
          <p:cNvPr id="176131" name="Rectangle 2"/>
          <p:cNvSpPr>
            <a:spLocks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B210A3-CEF9-4408-BE5F-EE658638B082}" type="slidenum">
              <a:rPr lang="en-US" altLang="en-US" smtClean="0">
                <a:latin typeface="Times New Roman" pitchFamily="18" charset="0"/>
              </a:rPr>
              <a:pPr/>
              <a:t>79</a:t>
            </a:fld>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ED3B28-26B2-424C-8281-8513AA5F592C}" type="slidenum">
              <a:rPr lang="en-US" altLang="en-US" smtClean="0">
                <a:latin typeface="Times New Roman" pitchFamily="18" charset="0"/>
              </a:rPr>
              <a:pPr/>
              <a:t>8</a:t>
            </a:fld>
            <a:endParaRPr lang="en-US" altLang="en-US" smtClean="0">
              <a:latin typeface="Times New Roman" pitchFamily="18"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662FC3-585D-4D7E-B9D3-B52532B34072}" type="slidenum">
              <a:rPr lang="en-US" altLang="en-US" smtClean="0">
                <a:latin typeface="Times New Roman" pitchFamily="18" charset="0"/>
              </a:rPr>
              <a:pPr/>
              <a:t>80</a:t>
            </a:fld>
            <a:endParaRPr lang="en-US" altLang="en-US" smtClean="0">
              <a:latin typeface="Times New Roman" pitchFamily="18" charset="0"/>
            </a:endParaRPr>
          </a:p>
        </p:txBody>
      </p:sp>
      <p:sp>
        <p:nvSpPr>
          <p:cNvPr id="178179" name="Rectangle 2"/>
          <p:cNvSpPr>
            <a:spLocks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E17CC6-C21D-4202-8663-507326DCADCE}" type="slidenum">
              <a:rPr lang="en-US" altLang="en-US" smtClean="0">
                <a:latin typeface="Times New Roman" pitchFamily="18" charset="0"/>
              </a:rPr>
              <a:pPr/>
              <a:t>81</a:t>
            </a:fld>
            <a:endParaRPr lang="en-US" altLang="en-US"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A16198-C72D-43E8-8ADF-33A686A0D759}" type="slidenum">
              <a:rPr lang="en-US" altLang="en-US" smtClean="0">
                <a:latin typeface="Times New Roman" pitchFamily="18" charset="0"/>
              </a:rPr>
              <a:pPr/>
              <a:t>82</a:t>
            </a:fld>
            <a:endParaRPr lang="en-US" altLang="en-US" smtClean="0">
              <a:latin typeface="Times New Roman" pitchFamily="18" charset="0"/>
            </a:endParaRPr>
          </a:p>
        </p:txBody>
      </p:sp>
      <p:sp>
        <p:nvSpPr>
          <p:cNvPr id="180227" name="Rectangle 2"/>
          <p:cNvSpPr>
            <a:spLocks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Hunter, Norah T., </a:t>
            </a:r>
            <a:r>
              <a:rPr lang="en-US" altLang="en-US" u="sng" smtClean="0"/>
              <a:t>The Art of Floral Design Second Edition</a:t>
            </a:r>
            <a:r>
              <a:rPr lang="en-US" altLang="en-US" smtClean="0"/>
              <a:t> Delmar 2000. Chapter 1</a:t>
            </a:r>
          </a:p>
          <a:p>
            <a:pPr eaLnBrk="1" hangingPunct="1"/>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5B8CE1-3456-44D1-9EBE-A543B9783D8B}" type="slidenum">
              <a:rPr lang="en-US" altLang="en-US" smtClean="0">
                <a:latin typeface="Times New Roman" pitchFamily="18" charset="0"/>
              </a:rPr>
              <a:pPr/>
              <a:t>83</a:t>
            </a:fld>
            <a:endParaRPr lang="en-US" altLang="en-US"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r>
            <a:br>
              <a:rPr lang="en-US" altLang="en-US" smtClean="0"/>
            </a:br>
            <a:endParaRPr lang="en-US" alt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623367-5E5A-49FA-AFF9-FB2C7B818229}" type="slidenum">
              <a:rPr lang="en-US" altLang="en-US" smtClean="0">
                <a:latin typeface="Times New Roman" pitchFamily="18" charset="0"/>
              </a:rPr>
              <a:pPr/>
              <a:t>84</a:t>
            </a:fld>
            <a:endParaRPr lang="en-US" altLang="en-US"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Hunter, Norah T., </a:t>
            </a:r>
            <a:r>
              <a:rPr lang="en-US" altLang="en-US" u="sng" smtClean="0"/>
              <a:t>The Art of Floral Design Second Edition</a:t>
            </a:r>
            <a:r>
              <a:rPr lang="en-US" altLang="en-US" smtClean="0"/>
              <a:t> Delmar 2000. Chapter 1</a:t>
            </a:r>
          </a:p>
          <a:p>
            <a:endParaRPr lang="en-US" alt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38A199-28D0-4CFE-BF4B-F8992201C2D0}" type="slidenum">
              <a:rPr lang="en-US" altLang="en-US" smtClean="0">
                <a:latin typeface="Times New Roman" pitchFamily="18" charset="0"/>
              </a:rPr>
              <a:pPr/>
              <a:t>85</a:t>
            </a:fld>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A761BF-FED2-4BDF-A519-C19F0A7709C2}" type="slidenum">
              <a:rPr lang="en-US" altLang="en-US" smtClean="0">
                <a:latin typeface="Times New Roman" pitchFamily="18" charset="0"/>
              </a:rPr>
              <a:pPr/>
              <a:t>9</a:t>
            </a:fld>
            <a:endParaRPr lang="en-US" altLang="en-US" smtClean="0">
              <a:latin typeface="Times New Roman" pitchFamily="18"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Floral Design History:</a:t>
            </a:r>
          </a:p>
          <a:p>
            <a:r>
              <a:rPr lang="en-US" altLang="en-US" smtClean="0"/>
              <a:t>Berrall, Julia S. </a:t>
            </a:r>
            <a:r>
              <a:rPr lang="en-US" altLang="en-US" u="sng" smtClean="0"/>
              <a:t>A History of Flower Arrangement.  </a:t>
            </a:r>
            <a:r>
              <a:rPr lang="en-US" altLang="en-US" smtClean="0"/>
              <a:t> Viking Press, Inc. 1968.</a:t>
            </a:r>
          </a:p>
          <a:p>
            <a:r>
              <a:rPr lang="en-US" altLang="en-US" smtClean="0"/>
              <a:t> </a:t>
            </a:r>
          </a:p>
          <a:p>
            <a:r>
              <a:rPr lang="en-US" altLang="en-US" smtClean="0"/>
              <a:t>Hunter, Norah T., </a:t>
            </a:r>
            <a:r>
              <a:rPr lang="en-US" altLang="en-US" u="sng" smtClean="0"/>
              <a:t>The Art of Floral Design Second Edition</a:t>
            </a:r>
            <a:r>
              <a:rPr lang="en-US" altLang="en-US" smtClean="0"/>
              <a:t> Delmar 2000. Chapter 1</a:t>
            </a:r>
          </a:p>
          <a:p>
            <a:r>
              <a:rPr lang="en-US" altLang="en-US" smtClean="0"/>
              <a:t/>
            </a:r>
            <a:br>
              <a:rPr lang="en-US" altLang="en-US" smtClean="0"/>
            </a:b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3C5E97F9-20F1-4DBF-A680-3990516D5E3D}" type="datetimeFigureOut">
              <a:rPr/>
              <a:pPr>
                <a:defRPr/>
              </a:pPr>
              <a:t>9/3/2015</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8380CCDA-712E-41DC-950F-4DEE5BF882ED}" type="slidenum">
              <a:rPr/>
              <a:pPr>
                <a:defRPr/>
              </a:pPr>
              <a:t>‹#›</a:t>
            </a:fld>
            <a:endParaRPr/>
          </a:p>
        </p:txBody>
      </p:sp>
    </p:spTree>
    <p:extLst>
      <p:ext uri="{BB962C8B-B14F-4D97-AF65-F5344CB8AC3E}">
        <p14:creationId xmlns:p14="http://schemas.microsoft.com/office/powerpoint/2010/main" val="21293516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FB0CAE9D-C38B-49D7-A541-87E3CC22F32E}" type="datetimeFigureOut">
              <a:rPr lang="en-US"/>
              <a:pPr>
                <a:defRPr/>
              </a:pPr>
              <a:t>9/3/2015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46DDFDAB-5F42-4FDE-877E-0CECBCFB8216}" type="slidenum">
              <a:rPr lang="en-US"/>
              <a:pPr>
                <a:defRPr/>
              </a:pPr>
              <a:t>‹#›</a:t>
            </a:fld>
            <a:endParaRPr lang="en-US"/>
          </a:p>
        </p:txBody>
      </p:sp>
    </p:spTree>
    <p:extLst>
      <p:ext uri="{BB962C8B-B14F-4D97-AF65-F5344CB8AC3E}">
        <p14:creationId xmlns:p14="http://schemas.microsoft.com/office/powerpoint/2010/main" val="24909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E16FD501-B49E-43AA-9E64-51D9392B7BF5}" type="datetimeFigureOut">
              <a:rPr lang="en-US"/>
              <a:pPr>
                <a:defRPr/>
              </a:pPr>
              <a:t>9/3/2015</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792392F5-5387-4CF6-B40E-72F5C70F89C7}" type="slidenum">
              <a:rPr lang="en-US"/>
              <a:pPr>
                <a:defRPr/>
              </a:pPr>
              <a:t>‹#›</a:t>
            </a:fld>
            <a:endParaRPr lang="en-US"/>
          </a:p>
        </p:txBody>
      </p:sp>
    </p:spTree>
    <p:extLst>
      <p:ext uri="{BB962C8B-B14F-4D97-AF65-F5344CB8AC3E}">
        <p14:creationId xmlns:p14="http://schemas.microsoft.com/office/powerpoint/2010/main" val="9319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CBA20E1C-0B55-4A9E-A40F-DDB65B0093B6}" type="datetimeFigureOut">
              <a:rPr lang="en-US"/>
              <a:pPr>
                <a:defRPr/>
              </a:pPr>
              <a:t>9/3/2015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24DBF7A4-61DB-47A2-AFFC-B826152DA184}" type="slidenum">
              <a:rPr lang="en-US"/>
              <a:pPr>
                <a:defRPr/>
              </a:pPr>
              <a:t>‹#›</a:t>
            </a:fld>
            <a:endParaRPr lang="en-US"/>
          </a:p>
        </p:txBody>
      </p:sp>
    </p:spTree>
    <p:extLst>
      <p:ext uri="{BB962C8B-B14F-4D97-AF65-F5344CB8AC3E}">
        <p14:creationId xmlns:p14="http://schemas.microsoft.com/office/powerpoint/2010/main" val="1249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4FDFCD1-9FDD-47D2-8117-AAD55CBF7DD8}" type="datetimeFigureOut">
              <a:rPr lang="en-US"/>
              <a:pPr>
                <a:defRPr/>
              </a:pPr>
              <a:t>9/3/2015</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ADD13E-D9AA-4DF2-9CD4-DD378B2D2BEF}" type="slidenum">
              <a:rPr lang="en-US"/>
              <a:pPr>
                <a:defRPr/>
              </a:pPr>
              <a:t>‹#›</a:t>
            </a:fld>
            <a:endParaRPr lang="en-US"/>
          </a:p>
        </p:txBody>
      </p:sp>
    </p:spTree>
    <p:extLst>
      <p:ext uri="{BB962C8B-B14F-4D97-AF65-F5344CB8AC3E}">
        <p14:creationId xmlns:p14="http://schemas.microsoft.com/office/powerpoint/2010/main" val="19132835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9A0B4861-8883-40F5-85FF-6EFC1C27BAEF}" type="datetimeFigureOut">
              <a:rPr lang="en-US"/>
              <a:pPr>
                <a:defRPr/>
              </a:pPr>
              <a:t>9/3/2015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20DDBD14-1087-4368-8F21-49206AB9319C}" type="slidenum">
              <a:rPr lang="en-US"/>
              <a:pPr>
                <a:defRPr/>
              </a:pPr>
              <a:t>‹#›</a:t>
            </a:fld>
            <a:endParaRPr lang="en-US"/>
          </a:p>
        </p:txBody>
      </p:sp>
    </p:spTree>
    <p:extLst>
      <p:ext uri="{BB962C8B-B14F-4D97-AF65-F5344CB8AC3E}">
        <p14:creationId xmlns:p14="http://schemas.microsoft.com/office/powerpoint/2010/main" val="18939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BCE958A9-5274-4B08-AD3B-6CB6B3B390C4}" type="datetimeFigureOut">
              <a:rPr lang="en-US"/>
              <a:pPr>
                <a:defRPr/>
              </a:pPr>
              <a:t>9/3/2015</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7C6A01CA-E8FE-48C0-AF5A-D48F3B726776}" type="slidenum">
              <a:rPr lang="en-US"/>
              <a:pPr>
                <a:defRPr/>
              </a:pPr>
              <a:t>‹#›</a:t>
            </a:fld>
            <a:endParaRPr lang="en-US"/>
          </a:p>
        </p:txBody>
      </p:sp>
    </p:spTree>
    <p:extLst>
      <p:ext uri="{BB962C8B-B14F-4D97-AF65-F5344CB8AC3E}">
        <p14:creationId xmlns:p14="http://schemas.microsoft.com/office/powerpoint/2010/main" val="3484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FCA7B399-32F5-42B2-8DB2-1798C0BB124E}" type="datetimeFigureOut">
              <a:rPr lang="en-US"/>
              <a:pPr>
                <a:defRPr/>
              </a:pPr>
              <a:t>9/3/2015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D0A4486A-91B2-4B10-9783-715D23589501}" type="slidenum">
              <a:rPr lang="en-US"/>
              <a:pPr>
                <a:defRPr/>
              </a:pPr>
              <a:t>‹#›</a:t>
            </a:fld>
            <a:endParaRPr lang="en-US"/>
          </a:p>
        </p:txBody>
      </p:sp>
    </p:spTree>
    <p:extLst>
      <p:ext uri="{BB962C8B-B14F-4D97-AF65-F5344CB8AC3E}">
        <p14:creationId xmlns:p14="http://schemas.microsoft.com/office/powerpoint/2010/main" val="409152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E34D6D63-0475-44B0-AFC7-055A51F9CE01}" type="datetimeFigureOut">
              <a:rPr lang="en-US"/>
              <a:pPr>
                <a:defRPr/>
              </a:pPr>
              <a:t>9/3/2015</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DF9FE8C4-E16C-4C5C-8824-864FABE6379A}" type="slidenum">
              <a:rPr lang="en-US"/>
              <a:pPr>
                <a:defRPr/>
              </a:pPr>
              <a:t>‹#›</a:t>
            </a:fld>
            <a:endParaRPr lang="en-US"/>
          </a:p>
        </p:txBody>
      </p:sp>
    </p:spTree>
    <p:extLst>
      <p:ext uri="{BB962C8B-B14F-4D97-AF65-F5344CB8AC3E}">
        <p14:creationId xmlns:p14="http://schemas.microsoft.com/office/powerpoint/2010/main" val="51938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381BE308-187D-4F25-B5B3-D32C05A7F02C}" type="datetimeFigureOut">
              <a:rPr lang="en-US"/>
              <a:pPr>
                <a:defRPr/>
              </a:pPr>
              <a:t>9/3/2015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6CBD7111-9833-41B0-8FCE-31AAAF38AF78}" type="slidenum">
              <a:rPr lang="en-US"/>
              <a:pPr>
                <a:defRPr/>
              </a:pPr>
              <a:t>‹#›</a:t>
            </a:fld>
            <a:endParaRPr lang="en-US"/>
          </a:p>
        </p:txBody>
      </p:sp>
    </p:spTree>
    <p:extLst>
      <p:ext uri="{BB962C8B-B14F-4D97-AF65-F5344CB8AC3E}">
        <p14:creationId xmlns:p14="http://schemas.microsoft.com/office/powerpoint/2010/main" val="99534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3223572B-AB01-4D78-BB1E-6E0C9BEF4B77}" type="datetimeFigureOut">
              <a:rPr lang="en-US"/>
              <a:pPr>
                <a:defRPr/>
              </a:pPr>
              <a:t>9/3/2015</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E150FF0F-1C9A-4F3B-B870-3E35B1EFCCA0}" type="slidenum">
              <a:rPr lang="en-US"/>
              <a:pPr>
                <a:defRPr/>
              </a:pPr>
              <a:t>‹#›</a:t>
            </a:fld>
            <a:endParaRPr lang="en-US"/>
          </a:p>
        </p:txBody>
      </p:sp>
    </p:spTree>
    <p:extLst>
      <p:ext uri="{BB962C8B-B14F-4D97-AF65-F5344CB8AC3E}">
        <p14:creationId xmlns:p14="http://schemas.microsoft.com/office/powerpoint/2010/main" val="246569333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EE5E459A-C53A-4A05-9A3E-89EACD5118B8}" type="datetimeFigureOut">
              <a:rPr lang="en-US"/>
              <a:pPr>
                <a:defRPr/>
              </a:pPr>
              <a:t>9/3/2015</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ACB1D9BD-5A9B-418B-8657-047493B6E3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59" r:id="rId2"/>
    <p:sldLayoutId id="2147483867" r:id="rId3"/>
    <p:sldLayoutId id="2147483860" r:id="rId4"/>
    <p:sldLayoutId id="2147483861" r:id="rId5"/>
    <p:sldLayoutId id="2147483862" r:id="rId6"/>
    <p:sldLayoutId id="2147483863" r:id="rId7"/>
    <p:sldLayoutId id="2147483864" r:id="rId8"/>
    <p:sldLayoutId id="2147483868" r:id="rId9"/>
    <p:sldLayoutId id="2147483865" r:id="rId10"/>
    <p:sldLayoutId id="2147483869"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8064A2"/>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8064A2"/>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8064A2"/>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8064A2"/>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04800" y="228600"/>
            <a:ext cx="7772400" cy="4114800"/>
          </a:xfrm>
        </p:spPr>
        <p:txBody>
          <a:bodyPr>
            <a:noAutofit/>
          </a:bodyPr>
          <a:lstStyle/>
          <a:p>
            <a:pPr algn="r" eaLnBrk="1" fontAlgn="auto" hangingPunct="1">
              <a:spcAft>
                <a:spcPts val="0"/>
              </a:spcAft>
              <a:defRPr/>
            </a:pPr>
            <a:r>
              <a:rPr lang="en-US" sz="6000" dirty="0" smtClean="0">
                <a:solidFill>
                  <a:schemeClr val="bg2"/>
                </a:solidFill>
                <a:latin typeface="Imprint MT Shadow" pitchFamily="82" charset="0"/>
              </a:rPr>
              <a:t>Floral Design </a:t>
            </a:r>
            <a:r>
              <a:rPr lang="en-US" sz="6000" dirty="0">
                <a:solidFill>
                  <a:schemeClr val="bg2"/>
                </a:solidFill>
                <a:latin typeface="Imprint MT Shadow" pitchFamily="82" charset="0"/>
              </a:rPr>
              <a:t>History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Rose Peta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609600"/>
            <a:ext cx="7143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loral Design History 0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38100"/>
            <a:ext cx="6858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152400" y="5103813"/>
            <a:ext cx="883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Roman mosaic</a:t>
            </a:r>
          </a:p>
          <a:p>
            <a:pPr algn="ctr"/>
            <a:r>
              <a:rPr lang="en-US" altLang="en-US"/>
              <a:t>Beginning of 2</a:t>
            </a:r>
            <a:r>
              <a:rPr lang="en-US" altLang="en-US" baseline="30000"/>
              <a:t>nd</a:t>
            </a:r>
            <a:r>
              <a:rPr lang="en-US" altLang="en-US"/>
              <a:t> century a.d.</a:t>
            </a:r>
          </a:p>
          <a:p>
            <a:pPr algn="ctr"/>
            <a:r>
              <a:rPr lang="en-US" altLang="en-US"/>
              <a:t>Basket of mixed flowers—first representation of a truly naturalistic flower bouquet</a:t>
            </a:r>
          </a:p>
          <a:p>
            <a:pPr algn="ctr"/>
            <a:r>
              <a:rPr lang="en-US" altLang="en-US"/>
              <a:t>Basket motif recurs throughout history of 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loral Design History 03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87313"/>
            <a:ext cx="44196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152400" y="5715000"/>
            <a:ext cx="876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“Maiden gathering flowers” </a:t>
            </a:r>
          </a:p>
          <a:p>
            <a:pPr algn="ctr"/>
            <a:r>
              <a:rPr lang="en-US" altLang="en-US"/>
              <a:t>wall paining found in a town destroyed by Vesuvius in a.d. 79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6000" dirty="0">
                <a:solidFill>
                  <a:schemeClr val="tx1"/>
                </a:solidFill>
                <a:latin typeface="Lithograph" pitchFamily="2" charset="0"/>
                <a:cs typeface="Times New Roman" pitchFamily="18" charset="0"/>
              </a:rPr>
              <a:t>Byzantine </a:t>
            </a:r>
            <a:r>
              <a:rPr lang="en-US" sz="6000" dirty="0" smtClean="0">
                <a:solidFill>
                  <a:schemeClr val="tx1"/>
                </a:solidFill>
                <a:latin typeface="Lithograph" pitchFamily="2" charset="0"/>
                <a:cs typeface="Times New Roman" pitchFamily="18" charset="0"/>
              </a:rPr>
              <a:t>320-600 </a:t>
            </a:r>
            <a:r>
              <a:rPr lang="en-US" sz="6000" dirty="0">
                <a:solidFill>
                  <a:schemeClr val="tx1"/>
                </a:solidFill>
                <a:latin typeface="Lithograph" pitchFamily="2" charset="0"/>
                <a:cs typeface="Times New Roman" pitchFamily="18" charset="0"/>
              </a:rPr>
              <a:t>AD:</a:t>
            </a:r>
            <a:r>
              <a:rPr lang="en-US" sz="6000" dirty="0">
                <a:solidFill>
                  <a:schemeClr val="tx1"/>
                </a:solidFill>
              </a:rPr>
              <a:t> </a:t>
            </a:r>
          </a:p>
        </p:txBody>
      </p:sp>
      <p:sp>
        <p:nvSpPr>
          <p:cNvPr id="28675"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Garlands of fruit</a:t>
            </a:r>
          </a:p>
          <a:p>
            <a:pPr eaLnBrk="1" hangingPunct="1"/>
            <a:r>
              <a:rPr lang="en-US" altLang="en-US" smtClean="0">
                <a:cs typeface="Times New Roman" pitchFamily="18" charset="0"/>
              </a:rPr>
              <a:t>Symmetrical conical designs with concentric rings of fruit, stones, jewels, metals.  </a:t>
            </a:r>
          </a:p>
          <a:p>
            <a:pPr eaLnBrk="1" hangingPunct="1"/>
            <a:r>
              <a:rPr lang="en-US" altLang="en-US" smtClean="0"/>
              <a:t>Tree compositions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loral Design History 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0"/>
            <a:ext cx="414178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3333750" y="6324600"/>
            <a:ext cx="268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Symmetrical and conical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6000" dirty="0">
                <a:solidFill>
                  <a:schemeClr val="tx1"/>
                </a:solidFill>
                <a:latin typeface="Lithograph" pitchFamily="2" charset="0"/>
                <a:cs typeface="Times New Roman" pitchFamily="18" charset="0"/>
              </a:rPr>
              <a:t>Middle Ages </a:t>
            </a:r>
            <a:r>
              <a:rPr lang="en-US" sz="6000" dirty="0" smtClean="0">
                <a:solidFill>
                  <a:schemeClr val="tx1"/>
                </a:solidFill>
                <a:latin typeface="Lithograph" pitchFamily="2" charset="0"/>
                <a:cs typeface="Times New Roman" pitchFamily="18" charset="0"/>
              </a:rPr>
              <a:t>476-1400 </a:t>
            </a:r>
            <a:r>
              <a:rPr lang="en-US" sz="6000" dirty="0">
                <a:solidFill>
                  <a:schemeClr val="tx1"/>
                </a:solidFill>
                <a:latin typeface="Lithograph" pitchFamily="2" charset="0"/>
                <a:cs typeface="Times New Roman" pitchFamily="18" charset="0"/>
              </a:rPr>
              <a:t>AD:</a:t>
            </a:r>
            <a:r>
              <a:rPr lang="en-US" sz="6000" dirty="0">
                <a:solidFill>
                  <a:schemeClr val="tx1"/>
                </a:solidFill>
              </a:rPr>
              <a:t> </a:t>
            </a:r>
          </a:p>
        </p:txBody>
      </p:sp>
      <p:sp>
        <p:nvSpPr>
          <p:cNvPr id="29699" name="Rectangle 3"/>
          <p:cNvSpPr>
            <a:spLocks noGrp="1" noChangeArrowheads="1"/>
          </p:cNvSpPr>
          <p:nvPr>
            <p:ph type="body" idx="4294967295"/>
          </p:nvPr>
        </p:nvSpPr>
        <p:spPr>
          <a:xfrm>
            <a:off x="0" y="1600200"/>
            <a:ext cx="8229600" cy="4530725"/>
          </a:xfrm>
        </p:spPr>
        <p:txBody>
          <a:bodyPr>
            <a:normAutofit fontScale="92500" lnSpcReduction="10000"/>
          </a:bodyPr>
          <a:lstStyle/>
          <a:p>
            <a:pPr marL="274320" indent="-274320" eaLnBrk="1" fontAlgn="auto" hangingPunct="1">
              <a:spcAft>
                <a:spcPts val="0"/>
              </a:spcAft>
              <a:buFont typeface="Wingdings 2"/>
              <a:buChar char=""/>
              <a:defRPr/>
            </a:pPr>
            <a:r>
              <a:rPr lang="en-US" dirty="0">
                <a:cs typeface="Times New Roman" pitchFamily="18" charset="0"/>
              </a:rPr>
              <a:t>Warring feudal lords state of unrest</a:t>
            </a:r>
          </a:p>
          <a:p>
            <a:pPr marL="274320" indent="-274320" eaLnBrk="1" fontAlgn="auto" hangingPunct="1">
              <a:spcAft>
                <a:spcPts val="0"/>
              </a:spcAft>
              <a:buFont typeface="Wingdings 2"/>
              <a:buChar char=""/>
              <a:defRPr/>
            </a:pPr>
            <a:r>
              <a:rPr lang="en-US" dirty="0" smtClean="0">
                <a:cs typeface="Times New Roman" pitchFamily="18" charset="0"/>
              </a:rPr>
              <a:t>Monks</a:t>
            </a:r>
          </a:p>
          <a:p>
            <a:pPr marL="521970" lvl="1" indent="-274320" eaLnBrk="1" fontAlgn="auto" hangingPunct="1">
              <a:spcBef>
                <a:spcPts val="600"/>
              </a:spcBef>
              <a:spcAft>
                <a:spcPts val="0"/>
              </a:spcAft>
              <a:buClr>
                <a:schemeClr val="tx2"/>
              </a:buClr>
              <a:buSzPct val="73000"/>
              <a:buFont typeface="Wingdings 2"/>
              <a:buChar char=""/>
              <a:defRPr/>
            </a:pPr>
            <a:r>
              <a:rPr lang="en-US" dirty="0" smtClean="0">
                <a:cs typeface="Times New Roman" pitchFamily="18" charset="0"/>
              </a:rPr>
              <a:t>grew herbs</a:t>
            </a:r>
          </a:p>
          <a:p>
            <a:pPr marL="521970" lvl="1" indent="-274320" eaLnBrk="1" fontAlgn="auto" hangingPunct="1">
              <a:spcBef>
                <a:spcPts val="600"/>
              </a:spcBef>
              <a:spcAft>
                <a:spcPts val="0"/>
              </a:spcAft>
              <a:buClr>
                <a:schemeClr val="tx2"/>
              </a:buClr>
              <a:buSzPct val="73000"/>
              <a:buFont typeface="Wingdings 2"/>
              <a:buChar char=""/>
              <a:defRPr/>
            </a:pPr>
            <a:r>
              <a:rPr lang="en-US" dirty="0" smtClean="0"/>
              <a:t>were well acquainted with many of the beautiful everyday flowers</a:t>
            </a:r>
          </a:p>
          <a:p>
            <a:pPr marL="521970" lvl="1" indent="-274320" eaLnBrk="1" fontAlgn="auto" hangingPunct="1">
              <a:spcBef>
                <a:spcPts val="600"/>
              </a:spcBef>
              <a:spcAft>
                <a:spcPts val="0"/>
              </a:spcAft>
              <a:buClr>
                <a:schemeClr val="tx2"/>
              </a:buClr>
              <a:buSzPct val="73000"/>
              <a:buFont typeface="Wingdings 2"/>
              <a:buChar char=""/>
              <a:defRPr/>
            </a:pPr>
            <a:r>
              <a:rPr lang="en-US" dirty="0" smtClean="0"/>
              <a:t>illuminated in manuscripts </a:t>
            </a:r>
            <a:endParaRPr lang="en-US" dirty="0">
              <a:cs typeface="Times New Roman" pitchFamily="18" charset="0"/>
            </a:endParaRPr>
          </a:p>
          <a:p>
            <a:pPr marL="274320" indent="-274320" eaLnBrk="1" fontAlgn="auto" hangingPunct="1">
              <a:spcAft>
                <a:spcPts val="0"/>
              </a:spcAft>
              <a:buFont typeface="Wingdings 2"/>
              <a:buChar char=""/>
              <a:defRPr/>
            </a:pPr>
            <a:r>
              <a:rPr lang="en-US" dirty="0">
                <a:cs typeface="Times New Roman" pitchFamily="18" charset="0"/>
              </a:rPr>
              <a:t>Everyday life—wild and cultivated used in food, drink, medicine</a:t>
            </a:r>
          </a:p>
          <a:p>
            <a:pPr marL="274320" indent="-274320" eaLnBrk="1" fontAlgn="auto" hangingPunct="1">
              <a:spcAft>
                <a:spcPts val="0"/>
              </a:spcAft>
              <a:buFont typeface="Wingdings 2"/>
              <a:buChar char=""/>
              <a:defRPr/>
            </a:pPr>
            <a:r>
              <a:rPr lang="en-US" dirty="0">
                <a:cs typeface="Times New Roman" pitchFamily="18" charset="0"/>
              </a:rPr>
              <a:t>Fragrant flowers strewn on ground and freshen air</a:t>
            </a:r>
          </a:p>
          <a:p>
            <a:pPr marL="274320" indent="-274320" eaLnBrk="1" fontAlgn="auto" hangingPunct="1">
              <a:spcAft>
                <a:spcPts val="0"/>
              </a:spcAft>
              <a:buFont typeface="Wingdings 2"/>
              <a:buChar char=""/>
              <a:defRPr/>
            </a:pPr>
            <a:r>
              <a:rPr lang="en-US" dirty="0" smtClean="0"/>
              <a:t>Art </a:t>
            </a:r>
            <a:r>
              <a:rPr lang="en-US" dirty="0"/>
              <a:t>belonged to the church—stained glass windows, mosaics, tapestries, sculpture, paintings and illuminated religious books</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699">
                                            <p:txEl>
                                              <p:pRg st="3" end="3"/>
                                            </p:txEl>
                                          </p:spTgt>
                                        </p:tgtEl>
                                        <p:attrNameLst>
                                          <p:attrName>style.visibility</p:attrName>
                                        </p:attrNameLst>
                                      </p:cBhvr>
                                      <p:to>
                                        <p:strVal val="visible"/>
                                      </p:to>
                                    </p:set>
                                    <p:anim calcmode="lin" valueType="num">
                                      <p:cBhvr additive="base">
                                        <p:cTn id="21"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969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anim calcmode="lin" valueType="num">
                                      <p:cBhvr additive="base">
                                        <p:cTn id="43" dur="500" fill="hold"/>
                                        <p:tgtEl>
                                          <p:spTgt spid="296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6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4638"/>
            <a:ext cx="8229600" cy="1143000"/>
          </a:xfrm>
        </p:spPr>
        <p:txBody>
          <a:bodyPr>
            <a:noAutofit/>
          </a:bodyPr>
          <a:lstStyle/>
          <a:p>
            <a:pPr algn="ctr" eaLnBrk="1" fontAlgn="auto" hangingPunct="1">
              <a:spcAft>
                <a:spcPts val="0"/>
              </a:spcAft>
              <a:defRPr/>
            </a:pPr>
            <a:r>
              <a:rPr lang="en-US" sz="3600" dirty="0">
                <a:solidFill>
                  <a:schemeClr val="tx1"/>
                </a:solidFill>
                <a:latin typeface="Jokerman" pitchFamily="82" charset="0"/>
                <a:cs typeface="Times New Roman" pitchFamily="18" charset="0"/>
              </a:rPr>
              <a:t>Renaissance </a:t>
            </a:r>
            <a:r>
              <a:rPr lang="en-US" sz="3600" dirty="0" smtClean="0">
                <a:solidFill>
                  <a:schemeClr val="tx1"/>
                </a:solidFill>
                <a:latin typeface="Jokerman" pitchFamily="82" charset="0"/>
                <a:cs typeface="Times New Roman" pitchFamily="18" charset="0"/>
              </a:rPr>
              <a:t>1400-1600 </a:t>
            </a:r>
            <a:r>
              <a:rPr lang="en-US" sz="3600" dirty="0">
                <a:solidFill>
                  <a:schemeClr val="tx1"/>
                </a:solidFill>
                <a:latin typeface="Jokerman" pitchFamily="82" charset="0"/>
                <a:cs typeface="Times New Roman" pitchFamily="18" charset="0"/>
              </a:rPr>
              <a:t>AD:</a:t>
            </a:r>
            <a:r>
              <a:rPr lang="en-US" sz="3600" dirty="0">
                <a:solidFill>
                  <a:schemeClr val="tx1"/>
                </a:solidFill>
                <a:latin typeface="Jokerman" pitchFamily="82" charset="0"/>
              </a:rPr>
              <a:t> </a:t>
            </a:r>
          </a:p>
        </p:txBody>
      </p:sp>
      <p:sp>
        <p:nvSpPr>
          <p:cNvPr id="30723" name="Rectangle 3"/>
          <p:cNvSpPr>
            <a:spLocks noGrp="1" noChangeArrowheads="1"/>
          </p:cNvSpPr>
          <p:nvPr>
            <p:ph type="body" idx="4294967295"/>
          </p:nvPr>
        </p:nvSpPr>
        <p:spPr>
          <a:xfrm>
            <a:off x="0" y="1600200"/>
            <a:ext cx="8229600" cy="4530725"/>
          </a:xfrm>
        </p:spPr>
        <p:txBody>
          <a:bodyPr>
            <a:normAutofit lnSpcReduction="10000"/>
          </a:bodyPr>
          <a:lstStyle/>
          <a:p>
            <a:pPr marL="274320" indent="-274320" eaLnBrk="1" fontAlgn="auto" hangingPunct="1">
              <a:spcAft>
                <a:spcPts val="0"/>
              </a:spcAft>
              <a:buFont typeface="Wingdings 2"/>
              <a:buChar char=""/>
              <a:defRPr/>
            </a:pPr>
            <a:r>
              <a:rPr lang="en-US" dirty="0">
                <a:cs typeface="Times New Roman" pitchFamily="18" charset="0"/>
              </a:rPr>
              <a:t>Resurgence and flourishing of the arts</a:t>
            </a:r>
          </a:p>
          <a:p>
            <a:pPr marL="274320" indent="-274320" eaLnBrk="1" fontAlgn="auto" hangingPunct="1">
              <a:spcAft>
                <a:spcPts val="0"/>
              </a:spcAft>
              <a:buFont typeface="Wingdings 2"/>
              <a:buChar char=""/>
              <a:defRPr/>
            </a:pPr>
            <a:r>
              <a:rPr lang="en-US" dirty="0">
                <a:cs typeface="Times New Roman" pitchFamily="18" charset="0"/>
              </a:rPr>
              <a:t>Religious symbolism </a:t>
            </a:r>
          </a:p>
          <a:p>
            <a:pPr marL="521970" lvl="1" indent="-274320" eaLnBrk="1" fontAlgn="auto" hangingPunct="1">
              <a:spcAft>
                <a:spcPts val="0"/>
              </a:spcAft>
              <a:buFont typeface="Wingdings 2"/>
              <a:buChar char=""/>
              <a:defRPr/>
            </a:pPr>
            <a:r>
              <a:rPr lang="en-US" dirty="0">
                <a:cs typeface="Times New Roman" pitchFamily="18" charset="0"/>
              </a:rPr>
              <a:t>7 flowers representing the 7 stations of the </a:t>
            </a:r>
            <a:r>
              <a:rPr lang="en-US" dirty="0" smtClean="0">
                <a:cs typeface="Times New Roman" pitchFamily="18" charset="0"/>
              </a:rPr>
              <a:t>cross</a:t>
            </a:r>
          </a:p>
          <a:p>
            <a:pPr marL="760095" lvl="2" indent="-274320" eaLnBrk="1" fontAlgn="auto" hangingPunct="1">
              <a:spcBef>
                <a:spcPts val="500"/>
              </a:spcBef>
              <a:spcAft>
                <a:spcPts val="0"/>
              </a:spcAft>
              <a:buSzPct val="80000"/>
              <a:buFont typeface="Wingdings 2"/>
              <a:buChar char=""/>
              <a:defRPr/>
            </a:pPr>
            <a:r>
              <a:rPr lang="en-US" dirty="0" smtClean="0"/>
              <a:t>Seven fully-opened columbine flowers represent the seven gifts of the holy spirit—wisdom, understanding, counsel, strength, knowledge, true godliness and holy fear</a:t>
            </a:r>
            <a:endParaRPr lang="en-US" dirty="0" smtClean="0">
              <a:cs typeface="Times New Roman" pitchFamily="18" charset="0"/>
            </a:endParaRPr>
          </a:p>
          <a:p>
            <a:pPr marL="521970" lvl="1" indent="-274320" eaLnBrk="1" fontAlgn="auto" hangingPunct="1">
              <a:spcAft>
                <a:spcPts val="0"/>
              </a:spcAft>
              <a:buFont typeface="Wingdings 2"/>
              <a:buChar char=""/>
              <a:defRPr/>
            </a:pPr>
            <a:r>
              <a:rPr lang="en-US" dirty="0" smtClean="0">
                <a:cs typeface="Times New Roman" pitchFamily="18" charset="0"/>
              </a:rPr>
              <a:t>purity represented by certain flowers—usually the white lily (Virgin Mary) because it appeared in so many Annunciation paintings, it soon became known as the Madonna Lily</a:t>
            </a:r>
          </a:p>
          <a:p>
            <a:pPr marL="760095" lvl="2" indent="-274320" eaLnBrk="1" fontAlgn="auto" hangingPunct="1">
              <a:spcBef>
                <a:spcPts val="500"/>
              </a:spcBef>
              <a:spcAft>
                <a:spcPts val="0"/>
              </a:spcAft>
              <a:buSzPct val="80000"/>
              <a:buFont typeface="Wingdings 2"/>
              <a:buChar char=""/>
              <a:defRPr/>
            </a:pPr>
            <a:r>
              <a:rPr lang="en-US" dirty="0" smtClean="0"/>
              <a:t>Annunciation where angel appears to Mary</a:t>
            </a:r>
          </a:p>
          <a:p>
            <a:pPr marL="521970" lvl="1" indent="-274320" eaLnBrk="1" fontAlgn="auto" hangingPunct="1">
              <a:spcAft>
                <a:spcPts val="0"/>
              </a:spcAft>
              <a:buFont typeface="Wingdings 2"/>
              <a:buChar char=""/>
              <a:defRPr/>
            </a:pPr>
            <a:r>
              <a:rPr lang="en-US" dirty="0" smtClean="0"/>
              <a:t>rose represented sacred or profane love</a:t>
            </a:r>
          </a:p>
          <a:p>
            <a:pPr marL="274320" indent="-274320" eaLnBrk="1" fontAlgn="auto" hangingPunct="1">
              <a:spcAft>
                <a:spcPts val="0"/>
              </a:spcAft>
              <a:buFont typeface="Wingdings 2"/>
              <a:buNone/>
              <a:defRPr/>
            </a:pPr>
            <a:endParaRPr lang="en-US" dirty="0">
              <a:cs typeface="Times New Roman" pitchFamily="18" charset="0"/>
            </a:endParaRPr>
          </a:p>
          <a:p>
            <a:pPr marL="274320" indent="-274320" eaLnBrk="1" fontAlgn="auto" hangingPunct="1">
              <a:spcAft>
                <a:spcPts val="0"/>
              </a:spcAft>
              <a:buFont typeface="Wingdings 2"/>
              <a:buChar char=""/>
              <a:defRPr/>
            </a:pPr>
            <a:endParaRPr lang="en-US" dirty="0">
              <a:cs typeface="Times New Roman" pitchFamily="18" charset="0"/>
            </a:endParaRPr>
          </a:p>
          <a:p>
            <a:pPr marL="274320" indent="-274320" eaLnBrk="1" fontAlgn="auto" hangingPunct="1">
              <a:spcAft>
                <a:spcPts val="0"/>
              </a:spcAft>
              <a:buFont typeface="Wingdings 2"/>
              <a:buChar char=""/>
              <a:defRPr/>
            </a:pPr>
            <a:endParaRPr lang="en-US"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calcmode="lin" valueType="num">
                                      <p:cBhvr additive="base">
                                        <p:cTn id="21"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7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0723">
                                            <p:txEl>
                                              <p:pRg st="5" end="5"/>
                                            </p:txEl>
                                          </p:spTgt>
                                        </p:tgtEl>
                                        <p:attrNameLst>
                                          <p:attrName>style.visibility</p:attrName>
                                        </p:attrNameLst>
                                      </p:cBhvr>
                                      <p:to>
                                        <p:strVal val="visible"/>
                                      </p:to>
                                    </p:set>
                                    <p:anim calcmode="lin" valueType="num">
                                      <p:cBhvr additive="base">
                                        <p:cTn id="29"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72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 calcmode="lin" valueType="num">
                                      <p:cBhvr additive="base">
                                        <p:cTn id="33"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noAutofit/>
          </a:bodyPr>
          <a:lstStyle/>
          <a:p>
            <a:pPr algn="ctr" eaLnBrk="1" fontAlgn="auto" hangingPunct="1">
              <a:spcAft>
                <a:spcPts val="0"/>
              </a:spcAft>
              <a:defRPr/>
            </a:pPr>
            <a:r>
              <a:rPr lang="en-US" sz="3600" dirty="0" smtClean="0">
                <a:solidFill>
                  <a:schemeClr val="tx1"/>
                </a:solidFill>
                <a:latin typeface="Jokerman" pitchFamily="82" charset="0"/>
              </a:rPr>
              <a:t>Renaissance 1400-1600 AD: </a:t>
            </a:r>
            <a:endParaRPr lang="en-US" sz="3600" dirty="0">
              <a:solidFill>
                <a:schemeClr val="tx1"/>
              </a:solidFill>
              <a:latin typeface="Jokerman" pitchFamily="82" charset="0"/>
            </a:endParaRPr>
          </a:p>
        </p:txBody>
      </p:sp>
      <p:sp>
        <p:nvSpPr>
          <p:cNvPr id="22531" name="Content Placeholder 2"/>
          <p:cNvSpPr>
            <a:spLocks noGrp="1"/>
          </p:cNvSpPr>
          <p:nvPr>
            <p:ph idx="1"/>
          </p:nvPr>
        </p:nvSpPr>
        <p:spPr/>
        <p:txBody>
          <a:bodyPr/>
          <a:lstStyle/>
          <a:p>
            <a:pPr eaLnBrk="1" hangingPunct="1"/>
            <a:r>
              <a:rPr lang="en-US" altLang="en-US" smtClean="0"/>
              <a:t>Old garden book for growing, freshening and arranging flowers</a:t>
            </a:r>
            <a:r>
              <a:rPr lang="en-US" altLang="en-US" i="1" smtClean="0"/>
              <a:t>—Flora overo Cultura di Fiori</a:t>
            </a:r>
          </a:p>
          <a:p>
            <a:pPr eaLnBrk="1" hangingPunct="1"/>
            <a:r>
              <a:rPr lang="en-US" altLang="en-US" smtClean="0">
                <a:cs typeface="Times New Roman" pitchFamily="18" charset="0"/>
              </a:rPr>
              <a:t>Bouquets usually pyramidal and full</a:t>
            </a:r>
          </a:p>
          <a:p>
            <a:pPr eaLnBrk="1" hangingPunct="1"/>
            <a:r>
              <a:rPr lang="en-US" altLang="en-US" smtClean="0">
                <a:cs typeface="Times New Roman" pitchFamily="18" charset="0"/>
              </a:rPr>
              <a:t>Containers made for arranging flowers</a:t>
            </a:r>
          </a:p>
          <a:p>
            <a:pPr lvl="1" indent="-273050" eaLnBrk="1" hangingPunct="1">
              <a:spcBef>
                <a:spcPts val="600"/>
              </a:spcBef>
              <a:buClr>
                <a:schemeClr val="tx2"/>
              </a:buClr>
              <a:buSzPct val="73000"/>
              <a:buFont typeface="Wingdings 2" pitchFamily="18" charset="2"/>
              <a:buChar char=""/>
            </a:pPr>
            <a:r>
              <a:rPr lang="en-US" altLang="en-US" smtClean="0"/>
              <a:t>removable lid so flower arrangement can be lifted and flowers recut every 3rd day</a:t>
            </a:r>
          </a:p>
          <a:p>
            <a:pPr lvl="1" indent="-273050" eaLnBrk="1" hangingPunct="1">
              <a:buFont typeface="Wingdings 2" pitchFamily="18" charset="2"/>
              <a:buChar char=""/>
            </a:pPr>
            <a:r>
              <a:rPr lang="en-US" altLang="en-US" smtClean="0"/>
              <a:t>tearred affect so short stemmed flowers could be placed on top</a:t>
            </a:r>
          </a:p>
          <a:p>
            <a:pPr eaLnBrk="1" hangingPunct="1"/>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loral Design History 0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9775" y="76200"/>
            <a:ext cx="5153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228600" y="59436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Pink and white roses in classic renaissance vase.</a:t>
            </a:r>
          </a:p>
          <a:p>
            <a:pPr algn="ctr"/>
            <a:r>
              <a:rPr kumimoji="1" lang="en-US" altLang="en-US"/>
              <a:t>White lily depicting the Annunciation, symbolized chastity and fertility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loral Design History 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38100"/>
            <a:ext cx="7543800"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304800" y="60198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Vases ornate and formal—designed for the arrangement of flowers</a:t>
            </a:r>
          </a:p>
          <a:p>
            <a:pPr algn="ctr" eaLnBrk="1" hangingPunct="1"/>
            <a:r>
              <a:rPr lang="en-US" altLang="en-US"/>
              <a:t>Removable lids with holes in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1219200"/>
            <a:ext cx="7772400" cy="1933575"/>
          </a:xfrm>
        </p:spPr>
        <p:txBody>
          <a:bodyPr/>
          <a:lstStyle/>
          <a:p>
            <a:pPr algn="r" eaLnBrk="1" fontAlgn="auto" hangingPunct="1">
              <a:spcAft>
                <a:spcPts val="0"/>
              </a:spcAft>
              <a:defRPr/>
            </a:pPr>
            <a:r>
              <a:rPr lang="en-US" sz="4800" dirty="0" smtClean="0">
                <a:solidFill>
                  <a:schemeClr val="tx1"/>
                </a:solidFill>
                <a:latin typeface="Imprint MT Shadow" pitchFamily="82" charset="0"/>
                <a:cs typeface="Times New Roman" pitchFamily="18" charset="0"/>
              </a:rPr>
              <a:t>Historical periods</a:t>
            </a:r>
            <a:r>
              <a:rPr lang="en-US" sz="4800" dirty="0">
                <a:solidFill>
                  <a:schemeClr val="tx1"/>
                </a:solidFill>
                <a:latin typeface="Imprint MT Shadow" pitchFamily="82"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74638"/>
            <a:ext cx="8229600" cy="1143000"/>
          </a:xfrm>
        </p:spPr>
        <p:txBody>
          <a:bodyPr>
            <a:noAutofit/>
          </a:bodyPr>
          <a:lstStyle/>
          <a:p>
            <a:pPr algn="ctr" eaLnBrk="1" fontAlgn="auto" hangingPunct="1">
              <a:spcAft>
                <a:spcPts val="0"/>
              </a:spcAft>
              <a:defRPr/>
            </a:pPr>
            <a:r>
              <a:rPr lang="en-US" sz="4400" dirty="0" smtClean="0">
                <a:solidFill>
                  <a:schemeClr val="tx1"/>
                </a:solidFill>
                <a:latin typeface="Bodoni MT Black" pitchFamily="18" charset="0"/>
                <a:cs typeface="Times New Roman" pitchFamily="18" charset="0"/>
              </a:rPr>
              <a:t>Baroque 1600-1775 </a:t>
            </a:r>
            <a:r>
              <a:rPr lang="en-US" sz="4400" dirty="0">
                <a:solidFill>
                  <a:schemeClr val="tx1"/>
                </a:solidFill>
                <a:latin typeface="Bodoni MT Black" pitchFamily="18" charset="0"/>
                <a:cs typeface="Times New Roman" pitchFamily="18" charset="0"/>
              </a:rPr>
              <a:t>AD:</a:t>
            </a:r>
            <a:r>
              <a:rPr lang="en-US" sz="4400" dirty="0">
                <a:solidFill>
                  <a:schemeClr val="tx1"/>
                </a:solidFill>
                <a:latin typeface="Bodoni MT Black" pitchFamily="18" charset="0"/>
              </a:rPr>
              <a:t> </a:t>
            </a:r>
          </a:p>
        </p:txBody>
      </p:sp>
      <p:sp>
        <p:nvSpPr>
          <p:cNvPr id="31747" name="Rectangle 3"/>
          <p:cNvSpPr>
            <a:spLocks noGrp="1" noChangeArrowheads="1"/>
          </p:cNvSpPr>
          <p:nvPr>
            <p:ph type="body" idx="4294967295"/>
          </p:nvPr>
        </p:nvSpPr>
        <p:spPr>
          <a:xfrm>
            <a:off x="0" y="1600200"/>
            <a:ext cx="8229600" cy="4530725"/>
          </a:xfrm>
        </p:spPr>
        <p:txBody>
          <a:bodyPr/>
          <a:lstStyle/>
          <a:p>
            <a:pPr eaLnBrk="1" hangingPunct="1"/>
            <a:r>
              <a:rPr lang="en-US" altLang="en-US" sz="2800" smtClean="0">
                <a:cs typeface="Times New Roman" pitchFamily="18" charset="0"/>
              </a:rPr>
              <a:t>Influence of artists</a:t>
            </a:r>
          </a:p>
          <a:p>
            <a:pPr eaLnBrk="1" hangingPunct="1"/>
            <a:r>
              <a:rPr lang="en-US" altLang="en-US" sz="2800" smtClean="0">
                <a:cs typeface="Times New Roman" pitchFamily="18" charset="0"/>
              </a:rPr>
              <a:t>The “S” curve or Hogarth curve</a:t>
            </a:r>
          </a:p>
          <a:p>
            <a:pPr eaLnBrk="1" hangingPunct="1"/>
            <a:r>
              <a:rPr lang="en-US" altLang="en-US" sz="2800" smtClean="0">
                <a:cs typeface="Times New Roman" pitchFamily="18" charset="0"/>
              </a:rPr>
              <a:t>Lavish designs--bright colors</a:t>
            </a:r>
          </a:p>
          <a:p>
            <a:pPr eaLnBrk="1" hangingPunct="1"/>
            <a:r>
              <a:rPr lang="en-US" altLang="en-US" sz="2800" smtClean="0">
                <a:cs typeface="Times New Roman" pitchFamily="18" charset="0"/>
              </a:rPr>
              <a:t>Large, overly proportioned designs in big, heavy containers</a:t>
            </a:r>
            <a:r>
              <a:rPr lang="en-US" altLang="en-US" sz="2800" smtClean="0"/>
              <a:t> </a:t>
            </a:r>
          </a:p>
          <a:p>
            <a:pPr eaLnBrk="1" hangingPunct="1"/>
            <a:r>
              <a:rPr lang="en-US" altLang="en-US" sz="2800" smtClean="0"/>
              <a:t>Not for church or nobility any longer—middle class could have flowers—due to trading and redistribution of wealth with new world</a:t>
            </a:r>
          </a:p>
          <a:p>
            <a:pPr eaLnBrk="1" hangingPunct="1">
              <a:buFont typeface="Wingdings" pitchFamily="2" charset="2"/>
              <a:buNone/>
            </a:pP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loral Design History 0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11125"/>
            <a:ext cx="67056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1042988" y="5786438"/>
            <a:ext cx="70675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kumimoji="1" lang="en-US" altLang="en-US"/>
              <a:t>Baroque—asymmetrical, massed, and overflowing sweeping lines—</a:t>
            </a:r>
          </a:p>
          <a:p>
            <a:pPr algn="ctr" eaLnBrk="1" hangingPunct="1">
              <a:spcBef>
                <a:spcPct val="30000"/>
              </a:spcBef>
            </a:pPr>
            <a:r>
              <a:rPr kumimoji="1" lang="en-US" altLang="en-US"/>
              <a:t>dramatic contrasts of large and small, dark and light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Bradley Hand ITC" pitchFamily="66" charset="0"/>
                <a:cs typeface="Times New Roman" pitchFamily="18" charset="0"/>
              </a:rPr>
              <a:t>Dutch-Flemish </a:t>
            </a:r>
            <a:r>
              <a:rPr lang="en-US" sz="3400" dirty="0" smtClean="0">
                <a:solidFill>
                  <a:schemeClr val="tx1"/>
                </a:solidFill>
                <a:latin typeface="Bradley Hand ITC" pitchFamily="66" charset="0"/>
                <a:cs typeface="Times New Roman" pitchFamily="18" charset="0"/>
              </a:rPr>
              <a:t>1550-1760 </a:t>
            </a:r>
            <a:r>
              <a:rPr lang="en-US" sz="3400" dirty="0">
                <a:solidFill>
                  <a:schemeClr val="tx1"/>
                </a:solidFill>
                <a:latin typeface="Bradley Hand ITC" pitchFamily="66" charset="0"/>
                <a:cs typeface="Times New Roman" pitchFamily="18" charset="0"/>
              </a:rPr>
              <a:t>AD:</a:t>
            </a:r>
            <a:r>
              <a:rPr lang="en-US" sz="3400" dirty="0">
                <a:solidFill>
                  <a:schemeClr val="tx1"/>
                </a:solidFill>
                <a:latin typeface="Bradley Hand ITC" pitchFamily="66" charset="0"/>
              </a:rPr>
              <a:t> </a:t>
            </a:r>
          </a:p>
        </p:txBody>
      </p:sp>
      <p:sp>
        <p:nvSpPr>
          <p:cNvPr id="32771" name="Rectangle 3"/>
          <p:cNvSpPr>
            <a:spLocks noGrp="1" noChangeArrowheads="1"/>
          </p:cNvSpPr>
          <p:nvPr>
            <p:ph type="body" idx="4294967295"/>
          </p:nvPr>
        </p:nvSpPr>
        <p:spPr>
          <a:xfrm>
            <a:off x="0" y="1600200"/>
            <a:ext cx="8229600" cy="4530725"/>
          </a:xfrm>
        </p:spPr>
        <p:txBody>
          <a:bodyPr/>
          <a:lstStyle/>
          <a:p>
            <a:pPr eaLnBrk="1" hangingPunct="1">
              <a:lnSpc>
                <a:spcPct val="90000"/>
              </a:lnSpc>
            </a:pPr>
            <a:r>
              <a:rPr lang="en-US" altLang="en-US" sz="2400" smtClean="0">
                <a:cs typeface="Times New Roman" pitchFamily="18" charset="0"/>
              </a:rPr>
              <a:t>Holland and Belgium </a:t>
            </a:r>
          </a:p>
          <a:p>
            <a:pPr eaLnBrk="1" hangingPunct="1">
              <a:lnSpc>
                <a:spcPct val="90000"/>
              </a:lnSpc>
            </a:pPr>
            <a:r>
              <a:rPr lang="en-US" altLang="en-US" sz="2400" smtClean="0">
                <a:cs typeface="Times New Roman" pitchFamily="18" charset="0"/>
              </a:rPr>
              <a:t>Tulip imported from Turkey</a:t>
            </a:r>
          </a:p>
          <a:p>
            <a:pPr eaLnBrk="1" hangingPunct="1">
              <a:lnSpc>
                <a:spcPct val="90000"/>
              </a:lnSpc>
            </a:pPr>
            <a:r>
              <a:rPr lang="en-US" altLang="en-US" sz="2400" smtClean="0">
                <a:cs typeface="Times New Roman" pitchFamily="18" charset="0"/>
              </a:rPr>
              <a:t>New flowers-- particularly “out of season” greenhouse grown flowers</a:t>
            </a:r>
          </a:p>
          <a:p>
            <a:pPr eaLnBrk="1" hangingPunct="1">
              <a:lnSpc>
                <a:spcPct val="90000"/>
              </a:lnSpc>
            </a:pPr>
            <a:r>
              <a:rPr lang="en-US" altLang="en-US" sz="2400" smtClean="0">
                <a:cs typeface="Times New Roman" pitchFamily="18" charset="0"/>
              </a:rPr>
              <a:t>Paintings included composite groups of flowers—painted during different seasons</a:t>
            </a:r>
          </a:p>
          <a:p>
            <a:pPr eaLnBrk="1" hangingPunct="1">
              <a:lnSpc>
                <a:spcPct val="90000"/>
              </a:lnSpc>
            </a:pPr>
            <a:r>
              <a:rPr lang="en-US" altLang="en-US" sz="2400" smtClean="0">
                <a:cs typeface="Times New Roman" pitchFamily="18" charset="0"/>
              </a:rPr>
              <a:t>Terra-cotta</a:t>
            </a:r>
          </a:p>
          <a:p>
            <a:pPr eaLnBrk="1" hangingPunct="1">
              <a:lnSpc>
                <a:spcPct val="90000"/>
              </a:lnSpc>
            </a:pPr>
            <a:r>
              <a:rPr lang="en-US" altLang="en-US" sz="2400" smtClean="0"/>
              <a:t>Age of great scientific, botanical and horticultural discoveries</a:t>
            </a:r>
          </a:p>
          <a:p>
            <a:pPr eaLnBrk="1" hangingPunct="1">
              <a:lnSpc>
                <a:spcPct val="90000"/>
              </a:lnSpc>
            </a:pPr>
            <a:r>
              <a:rPr lang="en-US" altLang="en-US" sz="2400" smtClean="0"/>
              <a:t>Delftware-copied Chinese porcelain vases in blue and white but less expensive—named after Netherland city where it was invented</a:t>
            </a:r>
          </a:p>
          <a:p>
            <a:pPr eaLnBrk="1" hangingPunct="1">
              <a:lnSpc>
                <a:spcPct val="90000"/>
              </a:lnSpc>
              <a:buFont typeface="Wingdings" pitchFamily="2" charset="2"/>
              <a:buNone/>
            </a:pPr>
            <a:endParaRPr lang="en-US" altLang="en-US" sz="2400" smtClean="0">
              <a:cs typeface="Times New Roman" pitchFamily="18" charset="0"/>
            </a:endParaRPr>
          </a:p>
          <a:p>
            <a:pPr eaLnBrk="1" hangingPunct="1">
              <a:lnSpc>
                <a:spcPct val="90000"/>
              </a:lnSpc>
              <a:buFont typeface="Wingdings" pitchFamily="2" charset="2"/>
              <a:buNone/>
            </a:pPr>
            <a:endParaRPr lang="en-US" alt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loral Design Histor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98425"/>
            <a:ext cx="39624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ChangeArrowheads="1"/>
          </p:cNvSpPr>
          <p:nvPr/>
        </p:nvSpPr>
        <p:spPr bwMode="auto">
          <a:xfrm>
            <a:off x="304800" y="48006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Illuminated “book of hours”  </a:t>
            </a:r>
          </a:p>
          <a:p>
            <a:pPr algn="ctr"/>
            <a:r>
              <a:rPr lang="en-US" altLang="en-US"/>
              <a:t>Flemish Symbolism in the selection of flowers, the little jug, the glass tumbler, and the two handled bottle in which the flowers are placed suggest the casual and natural gesture of bringing cut flowers indoors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loral Design History 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0650"/>
            <a:ext cx="3810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990600" y="58308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Little or no overlapping flowers—each flower clearly evident</a:t>
            </a:r>
          </a:p>
          <a:p>
            <a:pPr algn="ctr"/>
            <a:r>
              <a:rPr lang="en-US" altLang="en-US"/>
              <a:t>Scattering of shells, insects, etc. characteristic of Dutch-Flemish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loral Design History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5888"/>
            <a:ext cx="4648200" cy="582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304800" y="5934075"/>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“still life”</a:t>
            </a:r>
          </a:p>
          <a:p>
            <a:pPr algn="ctr"/>
            <a:r>
              <a:rPr kumimoji="1" lang="en-US" altLang="en-US"/>
              <a:t>Complementary colors blue and orange </a:t>
            </a:r>
          </a:p>
          <a:p>
            <a:pPr algn="ctr"/>
            <a:r>
              <a:rPr kumimoji="1" lang="en-US" altLang="en-US"/>
              <a:t>delphinium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0" y="1219200"/>
            <a:ext cx="7772400" cy="1933575"/>
          </a:xfrm>
        </p:spPr>
        <p:txBody>
          <a:bodyPr>
            <a:normAutofit fontScale="90000"/>
          </a:bodyPr>
          <a:lstStyle/>
          <a:p>
            <a:pPr algn="r" eaLnBrk="1" fontAlgn="auto" hangingPunct="1">
              <a:spcAft>
                <a:spcPts val="0"/>
              </a:spcAft>
              <a:defRPr/>
            </a:pPr>
            <a:r>
              <a:rPr lang="en-US" sz="6800" dirty="0">
                <a:solidFill>
                  <a:schemeClr val="tx1"/>
                </a:solidFill>
                <a:latin typeface="Lucida Calligraphy" pitchFamily="66" charset="0"/>
                <a:cs typeface="Times New Roman" pitchFamily="18" charset="0"/>
              </a:rPr>
              <a:t>FRENCH PERIODS: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Goudy Stout" pitchFamily="18" charset="0"/>
                <a:cs typeface="Times New Roman" pitchFamily="18" charset="0"/>
              </a:rPr>
              <a:t>French Baroque </a:t>
            </a:r>
            <a:r>
              <a:rPr lang="en-US" sz="3400" dirty="0" smtClean="0">
                <a:solidFill>
                  <a:schemeClr val="tx1"/>
                </a:solidFill>
                <a:latin typeface="Goudy Stout" pitchFamily="18" charset="0"/>
                <a:cs typeface="Times New Roman" pitchFamily="18" charset="0"/>
              </a:rPr>
              <a:t>1600’s</a:t>
            </a:r>
            <a:r>
              <a:rPr lang="en-US" sz="3400" dirty="0">
                <a:solidFill>
                  <a:schemeClr val="tx1"/>
                </a:solidFill>
                <a:latin typeface="Goudy Stout" pitchFamily="18" charset="0"/>
                <a:cs typeface="Times New Roman" pitchFamily="18" charset="0"/>
              </a:rPr>
              <a:t>:</a:t>
            </a:r>
          </a:p>
        </p:txBody>
      </p:sp>
      <p:sp>
        <p:nvSpPr>
          <p:cNvPr id="36867" name="Rectangle 3"/>
          <p:cNvSpPr>
            <a:spLocks noGrp="1" noChangeArrowheads="1"/>
          </p:cNvSpPr>
          <p:nvPr>
            <p:ph type="body" idx="4294967295"/>
          </p:nvPr>
        </p:nvSpPr>
        <p:spPr>
          <a:xfrm>
            <a:off x="0" y="1600200"/>
            <a:ext cx="8229600" cy="4530725"/>
          </a:xfrm>
        </p:spPr>
        <p:txBody>
          <a:bodyPr>
            <a:normAutofit lnSpcReduction="10000"/>
          </a:bodyPr>
          <a:lstStyle/>
          <a:p>
            <a:pPr marL="274320" indent="-274320" eaLnBrk="1" fontAlgn="auto" hangingPunct="1">
              <a:spcAft>
                <a:spcPts val="0"/>
              </a:spcAft>
              <a:buFont typeface="Wingdings 2"/>
              <a:buChar char=""/>
              <a:defRPr/>
            </a:pPr>
            <a:r>
              <a:rPr lang="en-US" dirty="0">
                <a:cs typeface="Times New Roman" pitchFamily="18" charset="0"/>
              </a:rPr>
              <a:t>Louis XIV--effeminate extravagance</a:t>
            </a:r>
          </a:p>
          <a:p>
            <a:pPr marL="274320" indent="-274320" eaLnBrk="1" fontAlgn="auto" hangingPunct="1">
              <a:spcAft>
                <a:spcPts val="0"/>
              </a:spcAft>
              <a:buFont typeface="Wingdings 2"/>
              <a:buChar char=""/>
              <a:defRPr/>
            </a:pPr>
            <a:r>
              <a:rPr lang="en-US" dirty="0">
                <a:cs typeface="Times New Roman" pitchFamily="18" charset="0"/>
              </a:rPr>
              <a:t>Art evolved around the aristocracy</a:t>
            </a:r>
          </a:p>
          <a:p>
            <a:pPr marL="274320" indent="-274320" eaLnBrk="1" fontAlgn="auto" hangingPunct="1">
              <a:spcAft>
                <a:spcPts val="0"/>
              </a:spcAft>
              <a:buFont typeface="Wingdings 2"/>
              <a:buChar char=""/>
              <a:defRPr/>
            </a:pPr>
            <a:r>
              <a:rPr lang="en-US" dirty="0">
                <a:cs typeface="Times New Roman" pitchFamily="18" charset="0"/>
              </a:rPr>
              <a:t>Topiary balls or trees</a:t>
            </a:r>
          </a:p>
          <a:p>
            <a:pPr marL="274320" indent="-274320" eaLnBrk="1" fontAlgn="auto" hangingPunct="1">
              <a:spcAft>
                <a:spcPts val="0"/>
              </a:spcAft>
              <a:buFont typeface="Wingdings 2"/>
              <a:buChar char=""/>
              <a:defRPr/>
            </a:pPr>
            <a:r>
              <a:rPr lang="en-US" dirty="0">
                <a:cs typeface="Times New Roman" pitchFamily="18" charset="0"/>
              </a:rPr>
              <a:t>Chateau of </a:t>
            </a:r>
            <a:r>
              <a:rPr lang="en-US" dirty="0"/>
              <a:t>Versailles</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large rooms decorated with elaborate wood and stone carvings</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marble fireplaces and floors </a:t>
            </a:r>
          </a:p>
          <a:p>
            <a:pPr marL="521208" lvl="1" eaLnBrk="1" fontAlgn="auto" hangingPunct="1">
              <a:spcAft>
                <a:spcPts val="0"/>
              </a:spcAft>
              <a:buClr>
                <a:schemeClr val="accent4"/>
              </a:buClr>
              <a:buFont typeface="Wingdings 2"/>
              <a:buChar char=""/>
              <a:defRPr/>
            </a:pPr>
            <a:r>
              <a:rPr lang="en-US" dirty="0">
                <a:solidFill>
                  <a:schemeClr val="tx1">
                    <a:tint val="85000"/>
                  </a:schemeClr>
                </a:solidFill>
              </a:rPr>
              <a:t>decorative flower arrangements large in scale </a:t>
            </a:r>
            <a:endParaRPr lang="en-US" dirty="0" smtClean="0">
              <a:solidFill>
                <a:schemeClr val="tx1">
                  <a:tint val="85000"/>
                </a:schemeClr>
              </a:solidFill>
            </a:endParaRPr>
          </a:p>
          <a:p>
            <a:pPr marL="521208" lvl="1" eaLnBrk="1" fontAlgn="auto" hangingPunct="1">
              <a:spcAft>
                <a:spcPts val="0"/>
              </a:spcAft>
              <a:buClr>
                <a:schemeClr val="accent4"/>
              </a:buClr>
              <a:buFont typeface="Wingdings 2"/>
              <a:buChar char=""/>
              <a:defRPr/>
            </a:pPr>
            <a:r>
              <a:rPr lang="en-US" dirty="0" smtClean="0"/>
              <a:t>Enormous </a:t>
            </a:r>
            <a:r>
              <a:rPr lang="en-US" dirty="0"/>
              <a:t>conservatory </a:t>
            </a:r>
          </a:p>
          <a:p>
            <a:pPr marL="759333" lvl="2" eaLnBrk="1" fontAlgn="auto" hangingPunct="1">
              <a:spcAft>
                <a:spcPts val="0"/>
              </a:spcAft>
              <a:buClr>
                <a:schemeClr val="accent4"/>
              </a:buClr>
              <a:buFont typeface="Wingdings 2"/>
              <a:buChar char=""/>
              <a:defRPr/>
            </a:pPr>
            <a:r>
              <a:rPr lang="en-US" dirty="0">
                <a:solidFill>
                  <a:schemeClr val="tx1">
                    <a:tint val="85000"/>
                  </a:schemeClr>
                </a:solidFill>
              </a:rPr>
              <a:t>stored 3000 orange trees during the winter using hothouses to supply indoor plants for massive decoration</a:t>
            </a:r>
            <a:endParaRPr lang="en-US" dirty="0">
              <a:solidFill>
                <a:schemeClr val="tx1">
                  <a:tint val="85000"/>
                </a:schemeClr>
              </a:solidFill>
              <a:cs typeface="Times New Roman" pitchFamily="18" charset="0"/>
            </a:endParaRP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6867">
                                            <p:txEl>
                                              <p:pRg st="4" end="4"/>
                                            </p:txEl>
                                          </p:spTgt>
                                        </p:tgtEl>
                                        <p:attrNameLst>
                                          <p:attrName>style.visibility</p:attrName>
                                        </p:attrNameLst>
                                      </p:cBhvr>
                                      <p:to>
                                        <p:strVal val="visible"/>
                                      </p:to>
                                    </p:set>
                                    <p:anim calcmode="lin" valueType="num">
                                      <p:cBhvr additive="base">
                                        <p:cTn id="29"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6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867">
                                            <p:txEl>
                                              <p:pRg st="5" end="5"/>
                                            </p:txEl>
                                          </p:spTgt>
                                        </p:tgtEl>
                                        <p:attrNameLst>
                                          <p:attrName>style.visibility</p:attrName>
                                        </p:attrNameLst>
                                      </p:cBhvr>
                                      <p:to>
                                        <p:strVal val="visible"/>
                                      </p:to>
                                    </p:set>
                                    <p:anim calcmode="lin" valueType="num">
                                      <p:cBhvr additive="base">
                                        <p:cTn id="33"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86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 calcmode="lin" valueType="num">
                                      <p:cBhvr additive="base">
                                        <p:cTn id="37"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6867">
                                            <p:txEl>
                                              <p:pRg st="7" end="7"/>
                                            </p:txEl>
                                          </p:spTgt>
                                        </p:tgtEl>
                                        <p:attrNameLst>
                                          <p:attrName>style.visibility</p:attrName>
                                        </p:attrNameLst>
                                      </p:cBhvr>
                                      <p:to>
                                        <p:strVal val="visible"/>
                                      </p:to>
                                    </p:set>
                                    <p:anim calcmode="lin" valueType="num">
                                      <p:cBhvr additive="base">
                                        <p:cTn id="41"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867">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6867">
                                            <p:txEl>
                                              <p:pRg st="8" end="8"/>
                                            </p:txEl>
                                          </p:spTgt>
                                        </p:tgtEl>
                                        <p:attrNameLst>
                                          <p:attrName>style.visibility</p:attrName>
                                        </p:attrNameLst>
                                      </p:cBhvr>
                                      <p:to>
                                        <p:strVal val="visible"/>
                                      </p:to>
                                    </p:set>
                                    <p:anim calcmode="lin" valueType="num">
                                      <p:cBhvr additive="base">
                                        <p:cTn id="45"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8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loral Design History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
            <a:ext cx="46640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ChangeArrowheads="1"/>
          </p:cNvSpPr>
          <p:nvPr/>
        </p:nvSpPr>
        <p:spPr bwMode="auto">
          <a:xfrm>
            <a:off x="2133600" y="5715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Elegant and highly ornate</a:t>
            </a:r>
          </a:p>
          <a:p>
            <a:pPr algn="ctr" eaLnBrk="1" hangingPunct="1"/>
            <a:r>
              <a:rPr lang="en-US" altLang="en-US"/>
              <a:t>Many made of porcelain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Colonna MT" pitchFamily="82" charset="0"/>
                <a:cs typeface="Times New Roman" pitchFamily="18" charset="0"/>
              </a:rPr>
              <a:t>French Rococo </a:t>
            </a:r>
            <a:r>
              <a:rPr lang="en-US" sz="3400" dirty="0" smtClean="0">
                <a:solidFill>
                  <a:schemeClr val="tx1"/>
                </a:solidFill>
                <a:latin typeface="Colonna MT" pitchFamily="82" charset="0"/>
                <a:cs typeface="Times New Roman" pitchFamily="18" charset="0"/>
              </a:rPr>
              <a:t>1700’s</a:t>
            </a:r>
            <a:r>
              <a:rPr lang="en-US" sz="3400" dirty="0">
                <a:solidFill>
                  <a:schemeClr val="tx1"/>
                </a:solidFill>
                <a:latin typeface="Colonna MT" pitchFamily="82" charset="0"/>
                <a:cs typeface="Times New Roman" pitchFamily="18" charset="0"/>
              </a:rPr>
              <a:t>:</a:t>
            </a:r>
            <a:r>
              <a:rPr lang="en-US" sz="3400" dirty="0">
                <a:solidFill>
                  <a:schemeClr val="tx1"/>
                </a:solidFill>
                <a:latin typeface="Colonna MT" pitchFamily="82" charset="0"/>
              </a:rPr>
              <a:t> </a:t>
            </a:r>
          </a:p>
        </p:txBody>
      </p:sp>
      <p:sp>
        <p:nvSpPr>
          <p:cNvPr id="37891" name="Rectangle 3"/>
          <p:cNvSpPr>
            <a:spLocks noGrp="1" noChangeArrowheads="1"/>
          </p:cNvSpPr>
          <p:nvPr>
            <p:ph type="body" idx="4294967295"/>
          </p:nvPr>
        </p:nvSpPr>
        <p:spPr>
          <a:xfrm>
            <a:off x="0" y="1600200"/>
            <a:ext cx="8229600" cy="4530725"/>
          </a:xfrm>
        </p:spPr>
        <p:txBody>
          <a:bodyPr/>
          <a:lstStyle/>
          <a:p>
            <a:pPr eaLnBrk="1" hangingPunct="1">
              <a:lnSpc>
                <a:spcPct val="90000"/>
              </a:lnSpc>
            </a:pPr>
            <a:r>
              <a:rPr lang="en-US" altLang="en-US" sz="2800" smtClean="0">
                <a:cs typeface="Times New Roman" pitchFamily="18" charset="0"/>
              </a:rPr>
              <a:t>Louis XIV mistress-Antoinette Poisson, the Marquis do Pompadour had great influence.  </a:t>
            </a:r>
          </a:p>
          <a:p>
            <a:pPr eaLnBrk="1" hangingPunct="1">
              <a:lnSpc>
                <a:spcPct val="90000"/>
              </a:lnSpc>
            </a:pPr>
            <a:r>
              <a:rPr lang="en-US" altLang="en-US" sz="2800" smtClean="0">
                <a:cs typeface="Times New Roman" pitchFamily="18" charset="0"/>
              </a:rPr>
              <a:t>Asymmetrical, curvilinear, formal crescent (C curve)</a:t>
            </a:r>
          </a:p>
          <a:p>
            <a:pPr eaLnBrk="1" hangingPunct="1">
              <a:lnSpc>
                <a:spcPct val="90000"/>
              </a:lnSpc>
            </a:pPr>
            <a:r>
              <a:rPr lang="en-US" altLang="en-US" sz="2800" smtClean="0">
                <a:cs typeface="Times New Roman" pitchFamily="18" charset="0"/>
              </a:rPr>
              <a:t>“Rock and shell” curving lines</a:t>
            </a:r>
          </a:p>
          <a:p>
            <a:pPr eaLnBrk="1" hangingPunct="1">
              <a:lnSpc>
                <a:spcPct val="90000"/>
              </a:lnSpc>
            </a:pPr>
            <a:r>
              <a:rPr lang="en-US" altLang="en-US" sz="2800" smtClean="0">
                <a:cs typeface="Times New Roman" pitchFamily="18" charset="0"/>
              </a:rPr>
              <a:t>Predominant subtle colors: apricot, peach, cream, rose, gray, sage green, yellow, beige, turquoise, and powder blue</a:t>
            </a:r>
          </a:p>
          <a:p>
            <a:pPr eaLnBrk="1" hangingPunct="1">
              <a:lnSpc>
                <a:spcPct val="90000"/>
              </a:lnSpc>
            </a:pPr>
            <a:r>
              <a:rPr lang="en-US" altLang="en-US" sz="2800" smtClean="0">
                <a:cs typeface="Times New Roman" pitchFamily="18" charset="0"/>
              </a:rPr>
              <a:t>Delicate accessories</a:t>
            </a:r>
          </a:p>
          <a:p>
            <a:pPr eaLnBrk="1" hangingPunct="1">
              <a:lnSpc>
                <a:spcPct val="90000"/>
              </a:lnSpc>
            </a:pP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6000" dirty="0">
                <a:solidFill>
                  <a:schemeClr val="tx1"/>
                </a:solidFill>
                <a:latin typeface="Aharoni" pitchFamily="2" charset="-79"/>
                <a:cs typeface="Aharoni" pitchFamily="2" charset="-79"/>
              </a:rPr>
              <a:t>Egyptian </a:t>
            </a:r>
            <a:r>
              <a:rPr lang="en-US" sz="6000" dirty="0" smtClean="0">
                <a:solidFill>
                  <a:schemeClr val="tx1"/>
                </a:solidFill>
                <a:latin typeface="Aharoni" pitchFamily="2" charset="-79"/>
                <a:cs typeface="Aharoni" pitchFamily="2" charset="-79"/>
              </a:rPr>
              <a:t>2800-28 </a:t>
            </a:r>
            <a:r>
              <a:rPr lang="en-US" sz="6000" dirty="0">
                <a:solidFill>
                  <a:schemeClr val="tx1"/>
                </a:solidFill>
                <a:latin typeface="Aharoni" pitchFamily="2" charset="-79"/>
                <a:cs typeface="Aharoni" pitchFamily="2" charset="-79"/>
              </a:rPr>
              <a:t>BC:</a:t>
            </a:r>
          </a:p>
        </p:txBody>
      </p:sp>
      <p:sp>
        <p:nvSpPr>
          <p:cNvPr id="25603" name="Rectangle 3"/>
          <p:cNvSpPr>
            <a:spLocks noGrp="1" noChangeArrowheads="1"/>
          </p:cNvSpPr>
          <p:nvPr>
            <p:ph type="body" idx="4294967295"/>
          </p:nvPr>
        </p:nvSpPr>
        <p:spPr>
          <a:xfrm>
            <a:off x="0" y="1600200"/>
            <a:ext cx="8229600" cy="4530725"/>
          </a:xfrm>
        </p:spPr>
        <p:txBody>
          <a:bodyPr>
            <a:normAutofit fontScale="92500" lnSpcReduction="20000"/>
          </a:bodyPr>
          <a:lstStyle/>
          <a:p>
            <a:pPr marL="274320" indent="-274320" eaLnBrk="1" fontAlgn="auto" hangingPunct="1">
              <a:spcAft>
                <a:spcPts val="0"/>
              </a:spcAft>
              <a:buFont typeface="Wingdings 2"/>
              <a:buChar char=""/>
              <a:defRPr/>
            </a:pPr>
            <a:r>
              <a:rPr lang="en-US" dirty="0">
                <a:cs typeface="Times New Roman" pitchFamily="18" charset="0"/>
              </a:rPr>
              <a:t>Repetition and alteration</a:t>
            </a:r>
          </a:p>
          <a:p>
            <a:pPr marL="274320" indent="-274320" eaLnBrk="1" fontAlgn="auto" hangingPunct="1">
              <a:spcAft>
                <a:spcPts val="0"/>
              </a:spcAft>
              <a:buFont typeface="Wingdings 2"/>
              <a:buChar char=""/>
              <a:defRPr/>
            </a:pPr>
            <a:r>
              <a:rPr lang="en-US" dirty="0">
                <a:cs typeface="Times New Roman" pitchFamily="18" charset="0"/>
              </a:rPr>
              <a:t>Lotus flower—Egyptian goddess </a:t>
            </a:r>
            <a:r>
              <a:rPr lang="en-US" dirty="0" smtClean="0">
                <a:cs typeface="Times New Roman" pitchFamily="18" charset="0"/>
              </a:rPr>
              <a:t>Isis</a:t>
            </a:r>
          </a:p>
          <a:p>
            <a:pPr marL="521970" lvl="1" indent="-274320" eaLnBrk="1" fontAlgn="auto" hangingPunct="1">
              <a:spcAft>
                <a:spcPts val="0"/>
              </a:spcAft>
              <a:buFont typeface="Wingdings 2"/>
              <a:buChar char=""/>
              <a:defRPr/>
            </a:pPr>
            <a:r>
              <a:rPr lang="en-US" dirty="0" smtClean="0"/>
              <a:t>traced back as far as 2500 </a:t>
            </a:r>
            <a:r>
              <a:rPr lang="en-US" dirty="0" err="1" smtClean="0"/>
              <a:t>b.c</a:t>
            </a:r>
            <a:r>
              <a:rPr lang="en-US" dirty="0" smtClean="0"/>
              <a:t>.</a:t>
            </a:r>
            <a:endParaRPr lang="en-US" dirty="0">
              <a:cs typeface="Times New Roman" pitchFamily="18" charset="0"/>
            </a:endParaRPr>
          </a:p>
          <a:p>
            <a:pPr marL="274320" indent="-274320" eaLnBrk="1" fontAlgn="auto" hangingPunct="1">
              <a:spcAft>
                <a:spcPts val="0"/>
              </a:spcAft>
              <a:buFont typeface="Wingdings 2"/>
              <a:buChar char=""/>
              <a:defRPr/>
            </a:pPr>
            <a:r>
              <a:rPr lang="en-US" dirty="0">
                <a:cs typeface="Times New Roman" pitchFamily="18" charset="0"/>
              </a:rPr>
              <a:t>Separate primary colors</a:t>
            </a:r>
          </a:p>
          <a:p>
            <a:pPr marL="274320" indent="-274320" eaLnBrk="1" fontAlgn="auto" hangingPunct="1">
              <a:spcAft>
                <a:spcPts val="0"/>
              </a:spcAft>
              <a:buFont typeface="Wingdings 2"/>
              <a:buChar char=""/>
              <a:defRPr/>
            </a:pPr>
            <a:r>
              <a:rPr lang="en-US" dirty="0">
                <a:cs typeface="Times New Roman" pitchFamily="18" charset="0"/>
              </a:rPr>
              <a:t>Egyptian flower </a:t>
            </a:r>
            <a:r>
              <a:rPr lang="en-US" dirty="0" smtClean="0">
                <a:cs typeface="Times New Roman" pitchFamily="18" charset="0"/>
              </a:rPr>
              <a:t>vase</a:t>
            </a:r>
            <a:r>
              <a:rPr lang="en-US" dirty="0" smtClean="0"/>
              <a:t>s made to hold up flowers with weaker stems like lotus</a:t>
            </a:r>
            <a:endParaRPr lang="en-US" dirty="0">
              <a:cs typeface="Times New Roman" pitchFamily="18" charset="0"/>
            </a:endParaRPr>
          </a:p>
          <a:p>
            <a:pPr marL="274320" indent="-274320" eaLnBrk="1" fontAlgn="auto" hangingPunct="1">
              <a:spcAft>
                <a:spcPts val="0"/>
              </a:spcAft>
              <a:buFont typeface="Wingdings 2"/>
              <a:buChar char=""/>
              <a:defRPr/>
            </a:pPr>
            <a:r>
              <a:rPr lang="en-US" dirty="0">
                <a:cs typeface="Times New Roman" pitchFamily="18" charset="0"/>
              </a:rPr>
              <a:t>Festivals and feasts</a:t>
            </a:r>
          </a:p>
          <a:p>
            <a:pPr marL="274320" indent="-274320" eaLnBrk="1" fontAlgn="auto" hangingPunct="1">
              <a:spcAft>
                <a:spcPts val="0"/>
              </a:spcAft>
              <a:buFont typeface="Wingdings 2"/>
              <a:buChar char=""/>
              <a:defRPr/>
            </a:pPr>
            <a:r>
              <a:rPr lang="en-US" dirty="0"/>
              <a:t>Faience—type of finely ground </a:t>
            </a:r>
            <a:r>
              <a:rPr lang="en-US" dirty="0" smtClean="0"/>
              <a:t>silicate</a:t>
            </a:r>
            <a:endParaRPr lang="en-US" dirty="0"/>
          </a:p>
          <a:p>
            <a:pPr marL="274320" indent="-274320" eaLnBrk="1" fontAlgn="auto" hangingPunct="1">
              <a:spcAft>
                <a:spcPts val="0"/>
              </a:spcAft>
              <a:buFont typeface="Wingdings 2"/>
              <a:buChar char=""/>
              <a:defRPr/>
            </a:pPr>
            <a:r>
              <a:rPr lang="en-US" dirty="0" smtClean="0"/>
              <a:t>Mostly </a:t>
            </a:r>
            <a:r>
              <a:rPr lang="en-US" dirty="0"/>
              <a:t>used wide-mouth bowls </a:t>
            </a:r>
          </a:p>
          <a:p>
            <a:pPr marL="274320" indent="-274320" eaLnBrk="1" fontAlgn="auto" hangingPunct="1">
              <a:spcAft>
                <a:spcPts val="0"/>
              </a:spcAft>
              <a:buFont typeface="Wingdings 2"/>
              <a:buChar char=""/>
              <a:defRPr/>
            </a:pPr>
            <a:r>
              <a:rPr lang="en-US" dirty="0" smtClean="0"/>
              <a:t>During </a:t>
            </a:r>
            <a:r>
              <a:rPr lang="en-US" dirty="0"/>
              <a:t>time of pharaohs lotus, papyrus and palm tree most commonly portrayed members of the plant kingdom</a:t>
            </a:r>
          </a:p>
          <a:p>
            <a:pPr marL="274320" indent="-274320"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 calcmode="lin" valueType="num">
                                      <p:cBhvr additive="base">
                                        <p:cTn id="23"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 calcmode="lin" valueType="num">
                                      <p:cBhvr additive="base">
                                        <p:cTn id="29"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5603">
                                            <p:txEl>
                                              <p:pRg st="5" end="5"/>
                                            </p:txEl>
                                          </p:spTgt>
                                        </p:tgtEl>
                                        <p:attrNameLst>
                                          <p:attrName>style.visibility</p:attrName>
                                        </p:attrNameLst>
                                      </p:cBhvr>
                                      <p:to>
                                        <p:strVal val="visible"/>
                                      </p:to>
                                    </p:set>
                                    <p:anim calcmode="lin" valueType="num">
                                      <p:cBhvr additive="base">
                                        <p:cTn id="35"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5603">
                                            <p:txEl>
                                              <p:pRg st="6" end="6"/>
                                            </p:txEl>
                                          </p:spTgt>
                                        </p:tgtEl>
                                        <p:attrNameLst>
                                          <p:attrName>style.visibility</p:attrName>
                                        </p:attrNameLst>
                                      </p:cBhvr>
                                      <p:to>
                                        <p:strVal val="visible"/>
                                      </p:to>
                                    </p:set>
                                    <p:anim calcmode="lin" valueType="num">
                                      <p:cBhvr additive="base">
                                        <p:cTn id="41"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5603">
                                            <p:txEl>
                                              <p:pRg st="7" end="7"/>
                                            </p:txEl>
                                          </p:spTgt>
                                        </p:tgtEl>
                                        <p:attrNameLst>
                                          <p:attrName>style.visibility</p:attrName>
                                        </p:attrNameLst>
                                      </p:cBhvr>
                                      <p:to>
                                        <p:strVal val="visible"/>
                                      </p:to>
                                    </p:set>
                                    <p:anim calcmode="lin" valueType="num">
                                      <p:cBhvr additive="base">
                                        <p:cTn id="47" dur="500" fill="hold"/>
                                        <p:tgtEl>
                                          <p:spTgt spid="2560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5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5603">
                                            <p:txEl>
                                              <p:pRg st="8" end="8"/>
                                            </p:txEl>
                                          </p:spTgt>
                                        </p:tgtEl>
                                        <p:attrNameLst>
                                          <p:attrName>style.visibility</p:attrName>
                                        </p:attrNameLst>
                                      </p:cBhvr>
                                      <p:to>
                                        <p:strVal val="visible"/>
                                      </p:to>
                                    </p:set>
                                    <p:anim calcmode="lin" valueType="num">
                                      <p:cBhvr additive="base">
                                        <p:cTn id="53" dur="5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loral Design History 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648200"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3886200" y="6172200"/>
            <a:ext cx="181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Porcelain vases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ral Design History 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0"/>
            <a:ext cx="471646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1295400" y="6300788"/>
            <a:ext cx="6910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kumimoji="1" lang="en-US" altLang="en-US"/>
              <a:t>Beauty and overabundance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Harrington" pitchFamily="82" charset="0"/>
                <a:cs typeface="Times New Roman" pitchFamily="18" charset="0"/>
              </a:rPr>
              <a:t>Louis XVI late </a:t>
            </a:r>
            <a:r>
              <a:rPr lang="en-US" sz="3400" dirty="0" smtClean="0">
                <a:solidFill>
                  <a:schemeClr val="tx1"/>
                </a:solidFill>
                <a:latin typeface="Harrington" pitchFamily="82" charset="0"/>
                <a:cs typeface="Times New Roman" pitchFamily="18" charset="0"/>
              </a:rPr>
              <a:t>1700’s</a:t>
            </a:r>
            <a:r>
              <a:rPr lang="en-US" sz="3400" dirty="0">
                <a:solidFill>
                  <a:schemeClr val="tx1"/>
                </a:solidFill>
                <a:latin typeface="Harrington" pitchFamily="82" charset="0"/>
                <a:cs typeface="Times New Roman" pitchFamily="18" charset="0"/>
              </a:rPr>
              <a:t>:</a:t>
            </a:r>
            <a:endParaRPr lang="en-US" sz="3400" dirty="0">
              <a:solidFill>
                <a:schemeClr val="tx1"/>
              </a:solidFill>
              <a:latin typeface="Harrington" pitchFamily="82" charset="0"/>
            </a:endParaRPr>
          </a:p>
        </p:txBody>
      </p:sp>
      <p:sp>
        <p:nvSpPr>
          <p:cNvPr id="38915"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Strong feminine influence of Marie Antoinette—delicate, cool colors, highlighted with gold, more simple containers than previous</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loral Design History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76200"/>
            <a:ext cx="4333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2209800" y="5638800"/>
            <a:ext cx="457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1785</a:t>
            </a:r>
          </a:p>
          <a:p>
            <a:pPr algn="ctr"/>
            <a:r>
              <a:rPr kumimoji="1" lang="en-US" altLang="en-US"/>
              <a:t>Crystal vase mounted in gold</a:t>
            </a:r>
          </a:p>
          <a:p>
            <a:pPr algn="ctr"/>
            <a:r>
              <a:rPr kumimoji="1" lang="en-US" altLang="en-US"/>
              <a:t>lilac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Matura MT Script Capitals" pitchFamily="66" charset="0"/>
                <a:cs typeface="Times New Roman" pitchFamily="18" charset="0"/>
              </a:rPr>
              <a:t>Empire </a:t>
            </a:r>
            <a:r>
              <a:rPr lang="en-US" sz="3400" dirty="0" smtClean="0">
                <a:solidFill>
                  <a:schemeClr val="tx1"/>
                </a:solidFill>
                <a:latin typeface="Matura MT Script Capitals" pitchFamily="66" charset="0"/>
                <a:cs typeface="Times New Roman" pitchFamily="18" charset="0"/>
              </a:rPr>
              <a:t>1804-1814</a:t>
            </a:r>
            <a:r>
              <a:rPr lang="en-US" sz="3400" dirty="0">
                <a:solidFill>
                  <a:schemeClr val="tx1"/>
                </a:solidFill>
                <a:latin typeface="Matura MT Script Capitals" pitchFamily="66" charset="0"/>
                <a:cs typeface="Times New Roman" pitchFamily="18" charset="0"/>
              </a:rPr>
              <a:t>:</a:t>
            </a:r>
            <a:endParaRPr lang="en-US" sz="3400" dirty="0">
              <a:solidFill>
                <a:schemeClr val="tx1"/>
              </a:solidFill>
              <a:latin typeface="Matura MT Script Capitals" pitchFamily="66" charset="0"/>
            </a:endParaRPr>
          </a:p>
        </p:txBody>
      </p:sp>
      <p:sp>
        <p:nvSpPr>
          <p:cNvPr id="39939"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Strong use of neoclassical design ideas</a:t>
            </a:r>
          </a:p>
          <a:p>
            <a:pPr eaLnBrk="1" hangingPunct="1"/>
            <a:r>
              <a:rPr lang="en-US" altLang="en-US" smtClean="0">
                <a:cs typeface="Times New Roman" pitchFamily="18" charset="0"/>
              </a:rPr>
              <a:t>Napoleon Bonaparte</a:t>
            </a:r>
          </a:p>
          <a:p>
            <a:pPr eaLnBrk="1" hangingPunct="1"/>
            <a:r>
              <a:rPr lang="en-US" altLang="en-US" smtClean="0">
                <a:cs typeface="Times New Roman" pitchFamily="18" charset="0"/>
              </a:rPr>
              <a:t>Masculine designs, dramatic, militaristic, dictator-oriented symbols predominate</a:t>
            </a:r>
          </a:p>
          <a:p>
            <a:pPr eaLnBrk="1" hangingPunct="1"/>
            <a:r>
              <a:rPr lang="en-US" altLang="en-US" smtClean="0">
                <a:cs typeface="Times New Roman" pitchFamily="18" charset="0"/>
              </a:rPr>
              <a:t>Heavy massive designs and containers with large boldly colored flowers</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0" y="1219200"/>
            <a:ext cx="7772400" cy="1933575"/>
          </a:xfrm>
        </p:spPr>
        <p:txBody>
          <a:bodyPr/>
          <a:lstStyle/>
          <a:p>
            <a:pPr algn="r" eaLnBrk="1" fontAlgn="auto" hangingPunct="1">
              <a:spcAft>
                <a:spcPts val="0"/>
              </a:spcAft>
              <a:defRPr/>
            </a:pPr>
            <a:r>
              <a:rPr lang="en-US" sz="5100" dirty="0">
                <a:cs typeface="Times New Roman" pitchFamily="18" charset="0"/>
              </a:rPr>
              <a:t> </a:t>
            </a:r>
            <a:br>
              <a:rPr lang="en-US" sz="5100" dirty="0">
                <a:cs typeface="Times New Roman" pitchFamily="18" charset="0"/>
              </a:rPr>
            </a:br>
            <a:r>
              <a:rPr lang="en-US" sz="6800" dirty="0">
                <a:solidFill>
                  <a:schemeClr val="tx1"/>
                </a:solidFill>
                <a:latin typeface="Lithograph" pitchFamily="2" charset="0"/>
                <a:cs typeface="Times New Roman" pitchFamily="18" charset="0"/>
              </a:rPr>
              <a:t>ENGLISH PERIODS: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Juice ITC" pitchFamily="82" charset="0"/>
                <a:cs typeface="Times New Roman" pitchFamily="18" charset="0"/>
              </a:rPr>
              <a:t>English-Georgian Period </a:t>
            </a:r>
            <a:r>
              <a:rPr lang="en-US" sz="3400" dirty="0" smtClean="0">
                <a:solidFill>
                  <a:schemeClr val="tx1"/>
                </a:solidFill>
                <a:latin typeface="Juice ITC" pitchFamily="82" charset="0"/>
                <a:cs typeface="Times New Roman" pitchFamily="18" charset="0"/>
              </a:rPr>
              <a:t>1714-1760</a:t>
            </a:r>
            <a:r>
              <a:rPr lang="en-US" sz="3400" dirty="0">
                <a:solidFill>
                  <a:schemeClr val="tx1"/>
                </a:solidFill>
                <a:latin typeface="Juice ITC" pitchFamily="82" charset="0"/>
                <a:cs typeface="Times New Roman" pitchFamily="18" charset="0"/>
              </a:rPr>
              <a:t>:</a:t>
            </a:r>
            <a:endParaRPr lang="en-US" dirty="0">
              <a:solidFill>
                <a:schemeClr val="tx1"/>
              </a:solidFill>
              <a:latin typeface="Juice ITC" pitchFamily="82" charset="0"/>
              <a:cs typeface="Times New Roman" pitchFamily="18" charset="0"/>
            </a:endParaRPr>
          </a:p>
        </p:txBody>
      </p:sp>
      <p:sp>
        <p:nvSpPr>
          <p:cNvPr id="41987" name="Rectangle 3"/>
          <p:cNvSpPr>
            <a:spLocks noGrp="1" noChangeArrowheads="1"/>
          </p:cNvSpPr>
          <p:nvPr>
            <p:ph type="body" idx="4294967295"/>
          </p:nvPr>
        </p:nvSpPr>
        <p:spPr>
          <a:xfrm>
            <a:off x="0" y="1600200"/>
            <a:ext cx="8229600" cy="4530725"/>
          </a:xfrm>
        </p:spPr>
        <p:txBody>
          <a:bodyPr/>
          <a:lstStyle/>
          <a:p>
            <a:pPr eaLnBrk="1" hangingPunct="1">
              <a:lnSpc>
                <a:spcPct val="80000"/>
              </a:lnSpc>
            </a:pPr>
            <a:r>
              <a:rPr lang="en-US" altLang="en-US" sz="2000" smtClean="0"/>
              <a:t>Named after English Kings George I,II, III</a:t>
            </a:r>
          </a:p>
          <a:p>
            <a:pPr eaLnBrk="1" hangingPunct="1">
              <a:lnSpc>
                <a:spcPct val="90000"/>
              </a:lnSpc>
            </a:pPr>
            <a:r>
              <a:rPr lang="en-US" altLang="en-US" sz="2000" smtClean="0">
                <a:cs typeface="Times New Roman" pitchFamily="18" charset="0"/>
              </a:rPr>
              <a:t>Full, strongly stylized symmetrical bouquets, oval to triangular shapes</a:t>
            </a:r>
          </a:p>
          <a:p>
            <a:pPr eaLnBrk="1" hangingPunct="1">
              <a:lnSpc>
                <a:spcPct val="90000"/>
              </a:lnSpc>
            </a:pPr>
            <a:r>
              <a:rPr lang="en-US" altLang="en-US" sz="2000" smtClean="0">
                <a:cs typeface="Times New Roman" pitchFamily="18" charset="0"/>
              </a:rPr>
              <a:t>Formal and symmetrical—tightly arranged</a:t>
            </a:r>
          </a:p>
          <a:p>
            <a:pPr eaLnBrk="1" hangingPunct="1">
              <a:lnSpc>
                <a:spcPct val="90000"/>
              </a:lnSpc>
            </a:pPr>
            <a:r>
              <a:rPr lang="en-US" altLang="en-US" sz="2000" smtClean="0">
                <a:cs typeface="Times New Roman" pitchFamily="18" charset="0"/>
              </a:rPr>
              <a:t>“tuzzy-muzzy” or nosegay </a:t>
            </a:r>
          </a:p>
          <a:p>
            <a:pPr lvl="1" indent="-273050" eaLnBrk="1" hangingPunct="1">
              <a:lnSpc>
                <a:spcPct val="80000"/>
              </a:lnSpc>
              <a:buFont typeface="Wingdings 2" pitchFamily="18" charset="2"/>
              <a:buChar char=""/>
            </a:pPr>
            <a:r>
              <a:rPr lang="en-US" altLang="en-US" sz="1700" smtClean="0"/>
              <a:t>“tuzzy” refers to old English word for knot of flowers</a:t>
            </a:r>
          </a:p>
          <a:p>
            <a:pPr lvl="1" indent="-273050" eaLnBrk="1" hangingPunct="1">
              <a:lnSpc>
                <a:spcPct val="80000"/>
              </a:lnSpc>
              <a:buFont typeface="Wingdings 2" pitchFamily="18" charset="2"/>
              <a:buChar char=""/>
            </a:pPr>
            <a:r>
              <a:rPr lang="en-US" altLang="en-US" sz="1700" smtClean="0"/>
              <a:t>Nosegay to carry the sweet scents—relief from unsanitary surroundings</a:t>
            </a:r>
          </a:p>
          <a:p>
            <a:pPr lvl="1" indent="-273050" eaLnBrk="1" hangingPunct="1">
              <a:lnSpc>
                <a:spcPct val="80000"/>
              </a:lnSpc>
              <a:buFont typeface="Wingdings 2" pitchFamily="18" charset="2"/>
              <a:buChar char=""/>
            </a:pPr>
            <a:r>
              <a:rPr lang="en-US" altLang="en-US" sz="1700" smtClean="0"/>
              <a:t>Fragrance to rid air of contagious and infectious diseases</a:t>
            </a:r>
          </a:p>
          <a:p>
            <a:pPr eaLnBrk="1" hangingPunct="1">
              <a:lnSpc>
                <a:spcPct val="90000"/>
              </a:lnSpc>
            </a:pPr>
            <a:r>
              <a:rPr lang="en-US" altLang="en-US" sz="2000" smtClean="0">
                <a:cs typeface="Times New Roman" pitchFamily="18" charset="0"/>
              </a:rPr>
              <a:t>Decolletage—flowers around neckline of a dress</a:t>
            </a:r>
          </a:p>
          <a:p>
            <a:pPr eaLnBrk="1" hangingPunct="1">
              <a:lnSpc>
                <a:spcPct val="80000"/>
              </a:lnSpc>
            </a:pPr>
            <a:r>
              <a:rPr lang="en-US" altLang="en-US" sz="2000" smtClean="0"/>
              <a:t>Bough pot—flower filled container set in the fireplace in non heated seasons</a:t>
            </a:r>
          </a:p>
          <a:p>
            <a:pPr eaLnBrk="1" hangingPunct="1">
              <a:lnSpc>
                <a:spcPct val="80000"/>
              </a:lnSpc>
            </a:pPr>
            <a:r>
              <a:rPr lang="en-US" altLang="en-US" sz="2000" smtClean="0"/>
              <a:t>Wedgwood--English potter Josiah Wedgwood—fine ceramic ware used during this season—special holes to hold flowers in stiff and formal shape</a:t>
            </a:r>
          </a:p>
          <a:p>
            <a:pPr eaLnBrk="1" hangingPunct="1">
              <a:lnSpc>
                <a:spcPct val="90000"/>
              </a:lnSpc>
              <a:buFont typeface="Wingdings" pitchFamily="2" charset="2"/>
              <a:buNone/>
            </a:pPr>
            <a:endParaRPr lang="en-US" altLang="en-US" sz="2000" smtClean="0">
              <a:cs typeface="Times New Roman" pitchFamily="18" charset="0"/>
            </a:endParaRPr>
          </a:p>
          <a:p>
            <a:pPr eaLnBrk="1" hangingPunct="1">
              <a:lnSpc>
                <a:spcPct val="90000"/>
              </a:lnSpc>
            </a:pPr>
            <a:endParaRPr lang="en-US" altLang="en-US" sz="2000" smtClean="0">
              <a:cs typeface="Times New Roman" pitchFamily="18" charset="0"/>
            </a:endParaRPr>
          </a:p>
          <a:p>
            <a:pPr eaLnBrk="1" hangingPunct="1">
              <a:lnSpc>
                <a:spcPct val="90000"/>
              </a:lnSpc>
            </a:pPr>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1987">
                                            <p:txEl>
                                              <p:pRg st="4" end="4"/>
                                            </p:txEl>
                                          </p:spTgt>
                                        </p:tgtEl>
                                        <p:attrNameLst>
                                          <p:attrName>style.visibility</p:attrName>
                                        </p:attrNameLst>
                                      </p:cBhvr>
                                      <p:to>
                                        <p:strVal val="visible"/>
                                      </p:to>
                                    </p:set>
                                    <p:anim calcmode="lin" valueType="num">
                                      <p:cBhvr additive="base">
                                        <p:cTn id="29"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98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1987">
                                            <p:txEl>
                                              <p:pRg st="5" end="5"/>
                                            </p:txEl>
                                          </p:spTgt>
                                        </p:tgtEl>
                                        <p:attrNameLst>
                                          <p:attrName>style.visibility</p:attrName>
                                        </p:attrNameLst>
                                      </p:cBhvr>
                                      <p:to>
                                        <p:strVal val="visible"/>
                                      </p:to>
                                    </p:set>
                                    <p:anim calcmode="lin" valueType="num">
                                      <p:cBhvr additive="base">
                                        <p:cTn id="33"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98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 calcmode="lin" valueType="num">
                                      <p:cBhvr additive="base">
                                        <p:cTn id="37" dur="500" fill="hold"/>
                                        <p:tgtEl>
                                          <p:spTgt spid="4198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7">
                                            <p:txEl>
                                              <p:pRg st="7" end="7"/>
                                            </p:txEl>
                                          </p:spTgt>
                                        </p:tgtEl>
                                        <p:attrNameLst>
                                          <p:attrName>style.visibility</p:attrName>
                                        </p:attrNameLst>
                                      </p:cBhvr>
                                      <p:to>
                                        <p:strVal val="visible"/>
                                      </p:to>
                                    </p:set>
                                    <p:anim calcmode="lin" valueType="num">
                                      <p:cBhvr additive="base">
                                        <p:cTn id="43" dur="500" fill="hold"/>
                                        <p:tgtEl>
                                          <p:spTgt spid="4198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98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987">
                                            <p:txEl>
                                              <p:pRg st="8" end="8"/>
                                            </p:txEl>
                                          </p:spTgt>
                                        </p:tgtEl>
                                        <p:attrNameLst>
                                          <p:attrName>style.visibility</p:attrName>
                                        </p:attrNameLst>
                                      </p:cBhvr>
                                      <p:to>
                                        <p:strVal val="visible"/>
                                      </p:to>
                                    </p:set>
                                    <p:anim calcmode="lin" valueType="num">
                                      <p:cBhvr additive="base">
                                        <p:cTn id="49" dur="500" fill="hold"/>
                                        <p:tgtEl>
                                          <p:spTgt spid="4198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9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987">
                                            <p:txEl>
                                              <p:pRg st="9" end="9"/>
                                            </p:txEl>
                                          </p:spTgt>
                                        </p:tgtEl>
                                        <p:attrNameLst>
                                          <p:attrName>style.visibility</p:attrName>
                                        </p:attrNameLst>
                                      </p:cBhvr>
                                      <p:to>
                                        <p:strVal val="visible"/>
                                      </p:to>
                                    </p:set>
                                    <p:anim calcmode="lin" valueType="num">
                                      <p:cBhvr additive="base">
                                        <p:cTn id="55" dur="500" fill="hold"/>
                                        <p:tgtEl>
                                          <p:spTgt spid="41987">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98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loral Design History 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
            <a:ext cx="57324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1295400" y="6129338"/>
            <a:ext cx="67500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30000"/>
              </a:spcBef>
            </a:pPr>
            <a:r>
              <a:rPr kumimoji="1" lang="en-US" altLang="en-US"/>
              <a:t>Nosegay believed that carrying a small perfumed bouquet would</a:t>
            </a:r>
          </a:p>
          <a:p>
            <a:pPr algn="ctr" eaLnBrk="1" hangingPunct="1">
              <a:spcBef>
                <a:spcPct val="30000"/>
              </a:spcBef>
            </a:pPr>
            <a:r>
              <a:rPr kumimoji="1" lang="en-US" altLang="en-US"/>
              <a:t> rid the air of infectious diseases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descr="Say it with noseg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563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1" descr="Say it with noseg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38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loral Design History 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76200"/>
            <a:ext cx="39719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ChangeArrowheads="1"/>
          </p:cNvSpPr>
          <p:nvPr/>
        </p:nvSpPr>
        <p:spPr bwMode="auto">
          <a:xfrm>
            <a:off x="1143000" y="5410200"/>
            <a:ext cx="6934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English woman</a:t>
            </a:r>
          </a:p>
          <a:p>
            <a:pPr algn="ctr"/>
            <a:r>
              <a:rPr kumimoji="1" lang="en-US" altLang="en-US"/>
              <a:t>Large in proportion to the container, massed, and oval</a:t>
            </a:r>
          </a:p>
          <a:p>
            <a:pPr algn="ctr"/>
            <a:r>
              <a:rPr kumimoji="1" lang="en-US" altLang="en-US"/>
              <a:t>Two handled metal container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loral Design Histo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228600"/>
            <a:ext cx="29972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152400" y="5486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Mostly used wide-mouth bowls </a:t>
            </a:r>
          </a:p>
          <a:p>
            <a:pPr algn="ctr"/>
            <a:r>
              <a:rPr lang="en-US" altLang="en-US"/>
              <a:t>Weak flower stems supported by smaller tubes in vase like lotus blossom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loral Design History 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6200"/>
            <a:ext cx="35861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
          <p:cNvSpPr>
            <a:spLocks noChangeArrowheads="1"/>
          </p:cNvSpPr>
          <p:nvPr/>
        </p:nvSpPr>
        <p:spPr bwMode="auto">
          <a:xfrm>
            <a:off x="1447800" y="586740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Dainty arrangements that led to today’s bud vase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loral Design History 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3188"/>
            <a:ext cx="3886200"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ChangeArrowheads="1"/>
          </p:cNvSpPr>
          <p:nvPr/>
        </p:nvSpPr>
        <p:spPr bwMode="auto">
          <a:xfrm>
            <a:off x="3962400" y="5638800"/>
            <a:ext cx="1176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Wall vase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loral Design History 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152400"/>
            <a:ext cx="45704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2286000" y="5900738"/>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“the lady’s last stake”</a:t>
            </a:r>
          </a:p>
          <a:p>
            <a:pPr algn="ctr"/>
            <a:r>
              <a:rPr kumimoji="1" lang="en-US" altLang="en-US"/>
              <a:t>Paired bouquets on the mantle piece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loral Design History 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
            <a:ext cx="51736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ChangeArrowheads="1"/>
          </p:cNvSpPr>
          <p:nvPr/>
        </p:nvSpPr>
        <p:spPr bwMode="auto">
          <a:xfrm>
            <a:off x="1447800" y="5983288"/>
            <a:ext cx="601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“the vicar of the parish at the house of the infant squire”</a:t>
            </a:r>
          </a:p>
          <a:p>
            <a:pPr algn="ctr"/>
            <a:r>
              <a:rPr lang="en-US" altLang="en-US"/>
              <a:t>Bough pot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pPr algn="ctr" eaLnBrk="1" fontAlgn="auto" hangingPunct="1">
              <a:spcAft>
                <a:spcPts val="0"/>
              </a:spcAft>
              <a:defRPr/>
            </a:pPr>
            <a:r>
              <a:rPr lang="en-US" sz="3600" dirty="0" smtClean="0">
                <a:solidFill>
                  <a:schemeClr val="tx1"/>
                </a:solidFill>
                <a:latin typeface="Harrington" pitchFamily="82" charset="0"/>
              </a:rPr>
              <a:t>Victorian Period 1820-1901:</a:t>
            </a:r>
            <a:endParaRPr lang="en-US" sz="3400" dirty="0">
              <a:solidFill>
                <a:schemeClr val="tx1"/>
              </a:solidFill>
              <a:latin typeface="Lithograph" pitchFamily="2" charset="0"/>
              <a:cs typeface="Times New Roman" pitchFamily="18" charset="0"/>
            </a:endParaRPr>
          </a:p>
        </p:txBody>
      </p:sp>
      <p:sp>
        <p:nvSpPr>
          <p:cNvPr id="46082" name="Rectangle 3"/>
          <p:cNvSpPr>
            <a:spLocks noGrp="1" noChangeArrowheads="1"/>
          </p:cNvSpPr>
          <p:nvPr>
            <p:ph type="body" idx="4294967295"/>
          </p:nvPr>
        </p:nvSpPr>
        <p:spPr>
          <a:xfrm>
            <a:off x="0" y="1600200"/>
            <a:ext cx="8229600" cy="4530725"/>
          </a:xfrm>
        </p:spPr>
        <p:txBody>
          <a:bodyPr>
            <a:normAutofit lnSpcReduction="10000"/>
          </a:bodyPr>
          <a:lstStyle/>
          <a:p>
            <a:pPr marL="274320" indent="-274320" eaLnBrk="1" fontAlgn="auto" hangingPunct="1">
              <a:lnSpc>
                <a:spcPct val="90000"/>
              </a:lnSpc>
              <a:spcAft>
                <a:spcPts val="0"/>
              </a:spcAft>
              <a:buFont typeface="Wingdings" pitchFamily="2" charset="2"/>
              <a:buNone/>
              <a:defRPr/>
            </a:pPr>
            <a:r>
              <a:rPr lang="en-US" sz="2800" dirty="0"/>
              <a:t>“Of all modes of enlivening the aspect of an apartment, there is perhaps none more pleasing than the sight of plants and flowers suitably arranged and distributed.  They are ornaments of Nature’s own producing, which inspire an interest apart from their beauty, by the care and attention required for their culture.  They employ the hand, delight the eye, and inform and edify the mind, and, unlike many artificial objects, the enjoyment and instruction they afford are within the reach of all, the poor may partake as well as the rich.” --Article written in Jan 1855</a:t>
            </a:r>
          </a:p>
          <a:p>
            <a:pPr marL="274320" indent="-274320" eaLnBrk="1" fontAlgn="auto" hangingPunct="1">
              <a:lnSpc>
                <a:spcPct val="90000"/>
              </a:lnSpc>
              <a:spcAft>
                <a:spcPts val="0"/>
              </a:spcAft>
              <a:buFont typeface="Wingdings" pitchFamily="2" charset="2"/>
              <a:buNone/>
              <a:defRPr/>
            </a:pP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600" dirty="0" smtClean="0">
                <a:solidFill>
                  <a:schemeClr val="tx1"/>
                </a:solidFill>
                <a:latin typeface="Harrington" pitchFamily="82" charset="0"/>
              </a:rPr>
              <a:t>Victorian Period 1820-1901:</a:t>
            </a:r>
            <a:endParaRPr lang="en-US" sz="3400" dirty="0">
              <a:solidFill>
                <a:schemeClr val="tx1"/>
              </a:solidFill>
            </a:endParaRPr>
          </a:p>
        </p:txBody>
      </p:sp>
      <p:sp>
        <p:nvSpPr>
          <p:cNvPr id="43011" name="Rectangle 3"/>
          <p:cNvSpPr>
            <a:spLocks noGrp="1" noChangeArrowheads="1"/>
          </p:cNvSpPr>
          <p:nvPr>
            <p:ph type="body" idx="4294967295"/>
          </p:nvPr>
        </p:nvSpPr>
        <p:spPr>
          <a:xfrm>
            <a:off x="0" y="1600200"/>
            <a:ext cx="8229600" cy="4530725"/>
          </a:xfrm>
        </p:spPr>
        <p:txBody>
          <a:bodyPr/>
          <a:lstStyle/>
          <a:p>
            <a:pPr eaLnBrk="1" hangingPunct="1">
              <a:lnSpc>
                <a:spcPct val="80000"/>
              </a:lnSpc>
            </a:pPr>
            <a:r>
              <a:rPr lang="en-US" altLang="en-US" smtClean="0"/>
              <a:t>Named after Queen Victoria who reined in England from 1837 to 1901</a:t>
            </a:r>
          </a:p>
          <a:p>
            <a:pPr eaLnBrk="1" hangingPunct="1">
              <a:lnSpc>
                <a:spcPct val="80000"/>
              </a:lnSpc>
            </a:pPr>
            <a:r>
              <a:rPr lang="en-US" altLang="en-US" smtClean="0">
                <a:cs typeface="Times New Roman" pitchFamily="18" charset="0"/>
              </a:rPr>
              <a:t>Floral design recognized as an art</a:t>
            </a:r>
          </a:p>
          <a:p>
            <a:pPr eaLnBrk="1" hangingPunct="1">
              <a:lnSpc>
                <a:spcPct val="80000"/>
              </a:lnSpc>
            </a:pPr>
            <a:r>
              <a:rPr lang="en-US" altLang="en-US" smtClean="0">
                <a:cs typeface="Times New Roman" pitchFamily="18" charset="0"/>
              </a:rPr>
              <a:t>Establishing rules of design led to the development of today’s floral industry</a:t>
            </a:r>
          </a:p>
          <a:p>
            <a:pPr lvl="1" indent="-273050" eaLnBrk="1" hangingPunct="1">
              <a:lnSpc>
                <a:spcPct val="80000"/>
              </a:lnSpc>
              <a:spcBef>
                <a:spcPts val="600"/>
              </a:spcBef>
              <a:buClr>
                <a:schemeClr val="tx2"/>
              </a:buClr>
              <a:buSzPct val="73000"/>
              <a:buFont typeface="Wingdings 2" pitchFamily="18" charset="2"/>
              <a:buChar char=""/>
            </a:pPr>
            <a:r>
              <a:rPr lang="en-US" altLang="en-US" sz="2600" smtClean="0"/>
              <a:t>Girls taught to arrange flowers and make tussie-mussies as well as grow, preserve, press, draw and paint flowers</a:t>
            </a:r>
          </a:p>
          <a:p>
            <a:pPr lvl="1" indent="-273050" eaLnBrk="1" hangingPunct="1">
              <a:lnSpc>
                <a:spcPct val="80000"/>
              </a:lnSpc>
              <a:spcBef>
                <a:spcPts val="600"/>
              </a:spcBef>
              <a:buClr>
                <a:schemeClr val="tx2"/>
              </a:buClr>
              <a:buSzPct val="73000"/>
              <a:buFont typeface="Wingdings 2" pitchFamily="18" charset="2"/>
              <a:buChar char=""/>
            </a:pPr>
            <a:r>
              <a:rPr lang="en-US" altLang="en-US" sz="2600" smtClean="0"/>
              <a:t>Make artificial flowers using shells, wax, feathers, hair, textiles, and beads</a:t>
            </a:r>
            <a:endParaRPr lang="en-US" altLang="en-US" sz="2600" smtClean="0">
              <a:cs typeface="Times New Roman" pitchFamily="18" charset="0"/>
            </a:endParaRPr>
          </a:p>
          <a:p>
            <a:pPr eaLnBrk="1" hangingPunct="1">
              <a:lnSpc>
                <a:spcPct val="80000"/>
              </a:lnSpc>
            </a:pPr>
            <a:r>
              <a:rPr lang="en-US" altLang="en-US" smtClean="0">
                <a:cs typeface="Times New Roman" pitchFamily="18" charset="0"/>
              </a:rPr>
              <a:t>Bouquets poorly designed.  “Airless,”overstuffed and flat, symmetrical, with no particular focal point. </a:t>
            </a:r>
          </a:p>
          <a:p>
            <a:pPr lvl="1" indent="-273050" eaLnBrk="1" hangingPunct="1">
              <a:lnSpc>
                <a:spcPct val="80000"/>
              </a:lnSpc>
              <a:spcBef>
                <a:spcPts val="600"/>
              </a:spcBef>
              <a:buClr>
                <a:schemeClr val="tx2"/>
              </a:buClr>
              <a:buSzPct val="73000"/>
              <a:buFont typeface="Wingdings 2" pitchFamily="18" charset="2"/>
              <a:buChar char=""/>
            </a:pPr>
            <a:r>
              <a:rPr lang="en-US" altLang="en-US" sz="2600" smtClean="0">
                <a:cs typeface="Times New Roman" pitchFamily="18" charset="0"/>
              </a:rPr>
              <a:t>Short-stemmed flowers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 calcmode="lin" valueType="num">
                                      <p:cBhvr additive="base">
                                        <p:cTn id="23"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301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 calcmode="lin" valueType="num">
                                      <p:cBhvr additive="base">
                                        <p:cTn id="27"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3011">
                                            <p:txEl>
                                              <p:pRg st="5" end="5"/>
                                            </p:txEl>
                                          </p:spTgt>
                                        </p:tgtEl>
                                        <p:attrNameLst>
                                          <p:attrName>style.visibility</p:attrName>
                                        </p:attrNameLst>
                                      </p:cBhvr>
                                      <p:to>
                                        <p:strVal val="visible"/>
                                      </p:to>
                                    </p:set>
                                    <p:anim calcmode="lin" valueType="num">
                                      <p:cBhvr additive="base">
                                        <p:cTn id="33"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301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 calcmode="lin" valueType="num">
                                      <p:cBhvr additive="base">
                                        <p:cTn id="37" dur="500" fill="hold"/>
                                        <p:tgtEl>
                                          <p:spTgt spid="4301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hangingPunct="1">
              <a:defRPr/>
            </a:pPr>
            <a:r>
              <a:rPr lang="en-US" dirty="0" smtClean="0">
                <a:solidFill>
                  <a:schemeClr val="tx1"/>
                </a:solidFill>
                <a:latin typeface="Harrington" pitchFamily="82" charset="0"/>
              </a:rPr>
              <a:t>Victorian Period 1820-1901:</a:t>
            </a:r>
            <a:endParaRPr lang="en-US" dirty="0">
              <a:solidFill>
                <a:schemeClr val="tx1"/>
              </a:solidFill>
              <a:latin typeface="Harrington" pitchFamily="82" charset="0"/>
            </a:endParaRPr>
          </a:p>
        </p:txBody>
      </p:sp>
      <p:sp>
        <p:nvSpPr>
          <p:cNvPr id="52227" name="Content Placeholder 2"/>
          <p:cNvSpPr>
            <a:spLocks noGrp="1"/>
          </p:cNvSpPr>
          <p:nvPr>
            <p:ph idx="1"/>
          </p:nvPr>
        </p:nvSpPr>
        <p:spPr/>
        <p:txBody>
          <a:bodyPr/>
          <a:lstStyle/>
          <a:p>
            <a:pPr eaLnBrk="1" hangingPunct="1"/>
            <a:r>
              <a:rPr lang="en-US" altLang="en-US" smtClean="0"/>
              <a:t>Nosegays more popular—conveyed sentiments</a:t>
            </a:r>
          </a:p>
          <a:p>
            <a:pPr lvl="1" eaLnBrk="1" hangingPunct="1"/>
            <a:r>
              <a:rPr lang="en-US" altLang="en-US" smtClean="0"/>
              <a:t>silent messages depending on what went into them</a:t>
            </a:r>
          </a:p>
          <a:p>
            <a:pPr eaLnBrk="1" hangingPunct="1"/>
            <a:r>
              <a:rPr lang="en-US" altLang="en-US" smtClean="0"/>
              <a:t>Posey holders—small container to hold nosegay</a:t>
            </a:r>
          </a:p>
          <a:p>
            <a:pPr lvl="1" eaLnBrk="1" hangingPunct="1"/>
            <a:r>
              <a:rPr lang="en-US" altLang="en-US" smtClean="0"/>
              <a:t>made of metals, steel, and alloy, ivory, glass, painted porcelain, amber, tortoiseshell, and mother of pearl, inlaid with jewels, pearls, and small mirrors</a:t>
            </a:r>
          </a:p>
          <a:p>
            <a:pPr lvl="1" eaLnBrk="1" hangingPunct="1"/>
            <a:r>
              <a:rPr lang="en-US" altLang="en-US" smtClean="0"/>
              <a:t>Included two small chains—one with ring for finger, other pin attached to secure flowers</a:t>
            </a:r>
          </a:p>
          <a:p>
            <a:pPr eaLnBrk="1" hangingPunct="1"/>
            <a:endParaRPr lang="en-US" altLang="en-US" smtClean="0"/>
          </a:p>
          <a:p>
            <a:pPr eaLnBrk="1" hangingPunct="1"/>
            <a:endParaRPr lang="en-US"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chemeClr val="tx1"/>
                </a:solidFill>
                <a:latin typeface="Harrington" pitchFamily="82" charset="0"/>
              </a:rPr>
              <a:t>Victorian Period 1820-1901:</a:t>
            </a:r>
            <a:endParaRPr lang="en-US" dirty="0"/>
          </a:p>
        </p:txBody>
      </p:sp>
      <p:sp>
        <p:nvSpPr>
          <p:cNvPr id="53251" name="Content Placeholder 2"/>
          <p:cNvSpPr>
            <a:spLocks noGrp="1"/>
          </p:cNvSpPr>
          <p:nvPr>
            <p:ph idx="1"/>
          </p:nvPr>
        </p:nvSpPr>
        <p:spPr/>
        <p:txBody>
          <a:bodyPr/>
          <a:lstStyle/>
          <a:p>
            <a:pPr eaLnBrk="1" hangingPunct="1"/>
            <a:r>
              <a:rPr lang="en-US" altLang="en-US" smtClean="0"/>
              <a:t>Bosom bottles—small container to hold flowers used as an accent for clothing</a:t>
            </a:r>
          </a:p>
          <a:p>
            <a:pPr lvl="1" eaLnBrk="1" hangingPunct="1"/>
            <a:r>
              <a:rPr lang="en-US" altLang="en-US" smtClean="0"/>
              <a:t>worn at decolletage</a:t>
            </a:r>
          </a:p>
          <a:p>
            <a:pPr eaLnBrk="1" hangingPunct="1"/>
            <a:r>
              <a:rPr lang="en-US" altLang="en-US" smtClean="0"/>
              <a:t>Complementary color schemes—blue next to orange and so on</a:t>
            </a:r>
          </a:p>
          <a:p>
            <a:pPr eaLnBrk="1" hangingPunct="1"/>
            <a:r>
              <a:rPr lang="en-US" altLang="en-US" smtClean="0"/>
              <a:t>Sand used to place flowers into</a:t>
            </a:r>
          </a:p>
          <a:p>
            <a:pPr eaLnBrk="1" hangingPunct="1"/>
            <a:endParaRPr lang="en-US" alt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loral Design History 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6050"/>
            <a:ext cx="67056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ChangeArrowheads="1"/>
          </p:cNvSpPr>
          <p:nvPr/>
        </p:nvSpPr>
        <p:spPr bwMode="auto">
          <a:xfrm>
            <a:off x="1524000" y="57912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bosom bottles also made to go in hair or waist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loral Design History 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37338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ChangeArrowheads="1"/>
          </p:cNvSpPr>
          <p:nvPr/>
        </p:nvSpPr>
        <p:spPr bwMode="auto">
          <a:xfrm>
            <a:off x="762000" y="57912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Elaborate hand-painted porcelain, metal and ceramic containers </a:t>
            </a:r>
          </a:p>
          <a:p>
            <a:pPr algn="ctr" eaLnBrk="1" hangingPunct="1"/>
            <a:r>
              <a:rPr lang="en-US" altLang="en-US"/>
              <a:t>typify the entire Victorian period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loral Design History 0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5488" y="0"/>
            <a:ext cx="516731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228600" y="5410200"/>
            <a:ext cx="8763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a:p>
            <a:endParaRPr lang="en-US" altLang="en-US"/>
          </a:p>
          <a:p>
            <a:endParaRPr lang="en-US" altLang="en-US"/>
          </a:p>
          <a:p>
            <a:pPr algn="ctr"/>
            <a:r>
              <a:rPr lang="en-US" altLang="en-US"/>
              <a:t>Stone relief from the old Kingdom tomb of Perneb </a:t>
            </a:r>
          </a:p>
          <a:p>
            <a:pPr algn="ctr"/>
            <a:r>
              <a:rPr lang="en-US" altLang="en-US"/>
              <a:t>showing a bowl filled with lotus blossoms and buds.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loral Design History 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76200"/>
            <a:ext cx="47196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ChangeArrowheads="1"/>
          </p:cNvSpPr>
          <p:nvPr/>
        </p:nvSpPr>
        <p:spPr bwMode="auto">
          <a:xfrm>
            <a:off x="1219200" y="5629275"/>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“Children of Israel and Sarah Ann Griffith”</a:t>
            </a:r>
          </a:p>
          <a:p>
            <a:pPr algn="ctr"/>
            <a:r>
              <a:rPr kumimoji="1" lang="en-US" altLang="en-US"/>
              <a:t>Compactness of the bouquets and nosegay-outlines softened by delicate green foliage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0" y="1528763"/>
            <a:ext cx="7772400" cy="1624012"/>
          </a:xfrm>
        </p:spPr>
        <p:txBody>
          <a:bodyPr>
            <a:normAutofit fontScale="90000"/>
          </a:bodyPr>
          <a:lstStyle/>
          <a:p>
            <a:pPr algn="r" eaLnBrk="1" fontAlgn="auto" hangingPunct="1">
              <a:spcAft>
                <a:spcPts val="0"/>
              </a:spcAft>
              <a:defRPr/>
            </a:pPr>
            <a:r>
              <a:rPr lang="en-US" sz="6800" dirty="0">
                <a:solidFill>
                  <a:schemeClr val="tx1"/>
                </a:solidFill>
                <a:latin typeface="Kristen ITC" pitchFamily="66" charset="0"/>
                <a:cs typeface="Times New Roman" pitchFamily="18" charset="0"/>
              </a:rPr>
              <a:t>EARLY AMERICAN PERIODS:</a:t>
            </a:r>
          </a:p>
        </p:txBody>
      </p:sp>
      <p:sp>
        <p:nvSpPr>
          <p:cNvPr id="57347" name="Rectangle 3"/>
          <p:cNvSpPr>
            <a:spLocks noGrp="1" noChangeArrowheads="1"/>
          </p:cNvSpPr>
          <p:nvPr>
            <p:ph type="subTitle" idx="4294967295"/>
          </p:nvPr>
        </p:nvSpPr>
        <p:spPr>
          <a:xfrm>
            <a:off x="2743200" y="3505200"/>
            <a:ext cx="6400800" cy="1752600"/>
          </a:xfrm>
        </p:spPr>
        <p:txBody>
          <a:bodyPr/>
          <a:lstStyle/>
          <a:p>
            <a:pPr marL="0" indent="0" algn="r" eaLnBrk="1" hangingPunct="1">
              <a:buFont typeface="Wingdings" pitchFamily="2" charset="2"/>
              <a:buNone/>
            </a:pPr>
            <a:r>
              <a:rPr lang="en-US" altLang="en-US" smtClean="0">
                <a:cs typeface="Times New Roman" pitchFamily="18" charset="0"/>
              </a:rPr>
              <a:t>(Closely correlated with the simultaneous periods in Europe)</a:t>
            </a:r>
            <a:br>
              <a:rPr lang="en-US" altLang="en-US" smtClean="0">
                <a:cs typeface="Times New Roman" pitchFamily="18" charset="0"/>
              </a:rPr>
            </a:br>
            <a:endParaRPr lang="en-US" altLang="en-US" smtClean="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dirty="0">
                <a:solidFill>
                  <a:schemeClr val="tx1"/>
                </a:solidFill>
                <a:latin typeface="Freestyle Script" pitchFamily="66" charset="0"/>
                <a:cs typeface="Times New Roman" pitchFamily="18" charset="0"/>
              </a:rPr>
              <a:t>Early American Period </a:t>
            </a:r>
            <a:r>
              <a:rPr lang="en-US" dirty="0" smtClean="0">
                <a:solidFill>
                  <a:schemeClr val="tx1"/>
                </a:solidFill>
                <a:latin typeface="Freestyle Script" pitchFamily="66" charset="0"/>
                <a:cs typeface="Times New Roman" pitchFamily="18" charset="0"/>
              </a:rPr>
              <a:t>1620-1720</a:t>
            </a:r>
            <a:r>
              <a:rPr lang="en-US" dirty="0">
                <a:solidFill>
                  <a:schemeClr val="tx1"/>
                </a:solidFill>
                <a:latin typeface="Freestyle Script" pitchFamily="66" charset="0"/>
                <a:cs typeface="Times New Roman" pitchFamily="18" charset="0"/>
              </a:rPr>
              <a:t>:</a:t>
            </a:r>
            <a:r>
              <a:rPr lang="en-US" dirty="0">
                <a:solidFill>
                  <a:schemeClr val="tx1"/>
                </a:solidFill>
                <a:latin typeface="Freestyle Script" pitchFamily="66" charset="0"/>
              </a:rPr>
              <a:t> </a:t>
            </a:r>
          </a:p>
        </p:txBody>
      </p:sp>
      <p:sp>
        <p:nvSpPr>
          <p:cNvPr id="46083" name="Rectangle 3"/>
          <p:cNvSpPr>
            <a:spLocks noGrp="1" noChangeArrowheads="1"/>
          </p:cNvSpPr>
          <p:nvPr>
            <p:ph type="body" idx="4294967295"/>
          </p:nvPr>
        </p:nvSpPr>
        <p:spPr>
          <a:xfrm>
            <a:off x="0" y="1600200"/>
            <a:ext cx="8229600" cy="4530725"/>
          </a:xfrm>
        </p:spPr>
        <p:txBody>
          <a:bodyPr/>
          <a:lstStyle/>
          <a:p>
            <a:pPr eaLnBrk="1" hangingPunct="1">
              <a:lnSpc>
                <a:spcPct val="90000"/>
              </a:lnSpc>
            </a:pPr>
            <a:r>
              <a:rPr lang="en-US" altLang="en-US" smtClean="0">
                <a:cs typeface="Times New Roman" pitchFamily="18" charset="0"/>
              </a:rPr>
              <a:t>Simplified versions of the European designs  </a:t>
            </a:r>
          </a:p>
          <a:p>
            <a:pPr eaLnBrk="1" hangingPunct="1">
              <a:lnSpc>
                <a:spcPct val="90000"/>
              </a:lnSpc>
            </a:pPr>
            <a:r>
              <a:rPr lang="en-US" altLang="en-US" smtClean="0">
                <a:cs typeface="Times New Roman" pitchFamily="18" charset="0"/>
              </a:rPr>
              <a:t>Colonists were avid gardeners</a:t>
            </a:r>
          </a:p>
          <a:p>
            <a:pPr eaLnBrk="1" hangingPunct="1">
              <a:lnSpc>
                <a:spcPct val="90000"/>
              </a:lnSpc>
            </a:pPr>
            <a:r>
              <a:rPr lang="en-US" altLang="en-US" smtClean="0">
                <a:cs typeface="Times New Roman" pitchFamily="18" charset="0"/>
              </a:rPr>
              <a:t>Common people who lived a “puritan” existence</a:t>
            </a:r>
          </a:p>
          <a:p>
            <a:pPr eaLnBrk="1" hangingPunct="1">
              <a:lnSpc>
                <a:spcPct val="90000"/>
              </a:lnSpc>
            </a:pPr>
            <a:r>
              <a:rPr lang="en-US" altLang="en-US" smtClean="0">
                <a:cs typeface="Times New Roman" pitchFamily="18" charset="0"/>
              </a:rPr>
              <a:t>Common household containers</a:t>
            </a:r>
          </a:p>
          <a:p>
            <a:pPr eaLnBrk="1" hangingPunct="1">
              <a:lnSpc>
                <a:spcPct val="90000"/>
              </a:lnSpc>
            </a:pPr>
            <a:r>
              <a:rPr lang="en-US" altLang="en-US" smtClean="0">
                <a:cs typeface="Times New Roman" pitchFamily="18" charset="0"/>
              </a:rPr>
              <a:t>Bouquets made of wildflowers, often including dried materials.</a:t>
            </a:r>
          </a:p>
          <a:p>
            <a:pPr eaLnBrk="1" hangingPunct="1">
              <a:lnSpc>
                <a:spcPct val="90000"/>
              </a:lnSpc>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loral Design History 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352800" cy="567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ChangeArrowheads="1"/>
          </p:cNvSpPr>
          <p:nvPr/>
        </p:nvSpPr>
        <p:spPr bwMode="auto">
          <a:xfrm>
            <a:off x="457200" y="5907088"/>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Simple and charming containers, pitchers, jugs, cups</a:t>
            </a:r>
          </a:p>
          <a:p>
            <a:pPr algn="ctr" eaLnBrk="1" hangingPunct="1"/>
            <a:r>
              <a:rPr lang="en-US" altLang="en-US"/>
              <a:t> and kettles made from pottery, copper, and pewter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dirty="0">
                <a:solidFill>
                  <a:schemeClr val="tx1"/>
                </a:solidFill>
                <a:latin typeface="Angsana New" pitchFamily="18" charset="-34"/>
                <a:cs typeface="Angsana New" pitchFamily="18" charset="-34"/>
              </a:rPr>
              <a:t>Colonial </a:t>
            </a:r>
            <a:r>
              <a:rPr lang="en-US" dirty="0" smtClean="0">
                <a:solidFill>
                  <a:schemeClr val="tx1"/>
                </a:solidFill>
                <a:latin typeface="Angsana New" pitchFamily="18" charset="-34"/>
                <a:cs typeface="Angsana New" pitchFamily="18" charset="-34"/>
              </a:rPr>
              <a:t>Williamsburg </a:t>
            </a:r>
            <a:r>
              <a:rPr lang="en-US" dirty="0">
                <a:solidFill>
                  <a:schemeClr val="tx1"/>
                </a:solidFill>
                <a:latin typeface="Angsana New" pitchFamily="18" charset="-34"/>
                <a:cs typeface="Angsana New" pitchFamily="18" charset="-34"/>
              </a:rPr>
              <a:t>Period </a:t>
            </a:r>
            <a:r>
              <a:rPr lang="en-US" dirty="0" smtClean="0">
                <a:solidFill>
                  <a:schemeClr val="tx1"/>
                </a:solidFill>
                <a:latin typeface="Angsana New" pitchFamily="18" charset="-34"/>
                <a:cs typeface="Angsana New" pitchFamily="18" charset="-34"/>
              </a:rPr>
              <a:t>1714-1780</a:t>
            </a:r>
            <a:r>
              <a:rPr lang="en-US" dirty="0">
                <a:solidFill>
                  <a:schemeClr val="tx1"/>
                </a:solidFill>
                <a:latin typeface="Angsana New" pitchFamily="18" charset="-34"/>
                <a:cs typeface="Angsana New" pitchFamily="18" charset="-34"/>
              </a:rPr>
              <a:t>: </a:t>
            </a:r>
          </a:p>
        </p:txBody>
      </p:sp>
      <p:sp>
        <p:nvSpPr>
          <p:cNvPr id="47107" name="Rectangle 3"/>
          <p:cNvSpPr>
            <a:spLocks noGrp="1" noChangeArrowheads="1"/>
          </p:cNvSpPr>
          <p:nvPr>
            <p:ph type="body" idx="4294967295"/>
          </p:nvPr>
        </p:nvSpPr>
        <p:spPr>
          <a:xfrm>
            <a:off x="0" y="1600200"/>
            <a:ext cx="8229600" cy="4530725"/>
          </a:xfrm>
        </p:spPr>
        <p:txBody>
          <a:bodyPr/>
          <a:lstStyle/>
          <a:p>
            <a:pPr eaLnBrk="1" hangingPunct="1">
              <a:lnSpc>
                <a:spcPct val="90000"/>
              </a:lnSpc>
            </a:pPr>
            <a:r>
              <a:rPr lang="en-US" altLang="en-US" smtClean="0">
                <a:cs typeface="Times New Roman" pitchFamily="18" charset="0"/>
              </a:rPr>
              <a:t>Life more sophisticated</a:t>
            </a:r>
          </a:p>
          <a:p>
            <a:pPr eaLnBrk="1" hangingPunct="1">
              <a:lnSpc>
                <a:spcPct val="90000"/>
              </a:lnSpc>
            </a:pPr>
            <a:r>
              <a:rPr lang="en-US" altLang="en-US" smtClean="0">
                <a:cs typeface="Times New Roman" pitchFamily="18" charset="0"/>
              </a:rPr>
              <a:t>Trade provided a richer choice of containers and materials</a:t>
            </a:r>
          </a:p>
          <a:p>
            <a:pPr eaLnBrk="1" hangingPunct="1">
              <a:lnSpc>
                <a:spcPct val="90000"/>
              </a:lnSpc>
            </a:pPr>
            <a:r>
              <a:rPr lang="en-US" altLang="en-US" smtClean="0">
                <a:cs typeface="Times New Roman" pitchFamily="18" charset="0"/>
              </a:rPr>
              <a:t>Designs copied from floral prints and tapestries </a:t>
            </a:r>
          </a:p>
          <a:p>
            <a:pPr eaLnBrk="1" hangingPunct="1">
              <a:lnSpc>
                <a:spcPct val="90000"/>
              </a:lnSpc>
            </a:pPr>
            <a:r>
              <a:rPr lang="en-US" altLang="en-US" smtClean="0">
                <a:cs typeface="Times New Roman" pitchFamily="18" charset="0"/>
              </a:rPr>
              <a:t>Designs were fan-shaped or mounded</a:t>
            </a:r>
          </a:p>
          <a:p>
            <a:pPr eaLnBrk="1" hangingPunct="1">
              <a:lnSpc>
                <a:spcPct val="90000"/>
              </a:lnSpc>
            </a:pPr>
            <a:r>
              <a:rPr lang="en-US" altLang="en-US" smtClean="0">
                <a:cs typeface="Times New Roman" pitchFamily="18" charset="0"/>
              </a:rPr>
              <a:t>Fruit and flowers placed for centerpiece</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loral Design History 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28638"/>
            <a:ext cx="817562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ChangeArrowheads="1"/>
          </p:cNvSpPr>
          <p:nvPr/>
        </p:nvSpPr>
        <p:spPr bwMode="auto">
          <a:xfrm>
            <a:off x="1981200" y="5915025"/>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“fruit and flowers”</a:t>
            </a:r>
          </a:p>
          <a:p>
            <a:pPr algn="ctr"/>
            <a:r>
              <a:rPr kumimoji="1" lang="en-US" altLang="en-US"/>
              <a:t>American artist 1835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Chiller" pitchFamily="82" charset="0"/>
                <a:cs typeface="Times New Roman" pitchFamily="18" charset="0"/>
              </a:rPr>
              <a:t>American Federal Period  1780-1820:</a:t>
            </a:r>
            <a:r>
              <a:rPr lang="en-US" sz="3400" dirty="0">
                <a:solidFill>
                  <a:schemeClr val="tx1"/>
                </a:solidFill>
                <a:latin typeface="Chiller" pitchFamily="82" charset="0"/>
              </a:rPr>
              <a:t> </a:t>
            </a:r>
          </a:p>
        </p:txBody>
      </p:sp>
      <p:sp>
        <p:nvSpPr>
          <p:cNvPr id="48131"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The neoclassical, Empire </a:t>
            </a:r>
          </a:p>
          <a:p>
            <a:pPr eaLnBrk="1" hangingPunct="1"/>
            <a:r>
              <a:rPr lang="en-US" altLang="en-US" smtClean="0">
                <a:cs typeface="Times New Roman" pitchFamily="18" charset="0"/>
              </a:rPr>
              <a:t>New freedom and independence</a:t>
            </a:r>
          </a:p>
          <a:p>
            <a:pPr eaLnBrk="1" hangingPunct="1"/>
            <a:r>
              <a:rPr lang="en-US" altLang="en-US" smtClean="0">
                <a:cs typeface="Times New Roman" pitchFamily="18" charset="0"/>
              </a:rPr>
              <a:t>Designs were influenced by the delicate French, the masculine French, and an emphasis on the individual merits of each flower.  </a:t>
            </a:r>
          </a:p>
          <a:p>
            <a:pPr eaLnBrk="1" hangingPunct="1">
              <a:buFont typeface="Wingdings" pitchFamily="2" charset="2"/>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Harrington" pitchFamily="82" charset="0"/>
              </a:rPr>
              <a:t>American Victorian </a:t>
            </a:r>
            <a:r>
              <a:rPr lang="en-US" sz="3400" dirty="0" smtClean="0">
                <a:solidFill>
                  <a:schemeClr val="tx1"/>
                </a:solidFill>
                <a:latin typeface="Harrington" pitchFamily="82" charset="0"/>
              </a:rPr>
              <a:t>1845-1900</a:t>
            </a:r>
            <a:r>
              <a:rPr lang="en-US" sz="3400" dirty="0">
                <a:solidFill>
                  <a:schemeClr val="tx1"/>
                </a:solidFill>
                <a:latin typeface="Harrington" pitchFamily="82" charset="0"/>
              </a:rPr>
              <a:t>:</a:t>
            </a:r>
          </a:p>
        </p:txBody>
      </p:sp>
      <p:sp>
        <p:nvSpPr>
          <p:cNvPr id="76803"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t>Romantic era</a:t>
            </a:r>
          </a:p>
          <a:p>
            <a:pPr eaLnBrk="1" hangingPunct="1"/>
            <a:r>
              <a:rPr lang="en-US" altLang="en-US" smtClean="0"/>
              <a:t>Copied European Victorian</a:t>
            </a:r>
          </a:p>
          <a:p>
            <a:pPr eaLnBrk="1" hangingPunct="1"/>
            <a:r>
              <a:rPr lang="en-US" altLang="en-US" smtClean="0"/>
              <a:t>Epergne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loral Design History 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7313"/>
            <a:ext cx="44196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ChangeArrowheads="1"/>
          </p:cNvSpPr>
          <p:nvPr/>
        </p:nvSpPr>
        <p:spPr bwMode="auto">
          <a:xfrm>
            <a:off x="914400" y="5791200"/>
            <a:ext cx="731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Epernge</a:t>
            </a:r>
          </a:p>
          <a:p>
            <a:pPr algn="ctr" eaLnBrk="1" hangingPunct="1"/>
            <a:r>
              <a:rPr lang="en-US" altLang="en-US"/>
              <a:t>Fruit and flowers used for centerpieces in </a:t>
            </a:r>
          </a:p>
          <a:p>
            <a:pPr algn="ctr" eaLnBrk="1" hangingPunct="1"/>
            <a:r>
              <a:rPr lang="en-US" altLang="en-US"/>
              <a:t>Victorian Europe and America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loral Design History 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47879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loral Design History 03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0"/>
            <a:ext cx="74676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304800" y="5791200"/>
            <a:ext cx="883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Elaborately designed metal vases, one of which holds lotus blossoms-</a:t>
            </a:r>
          </a:p>
          <a:p>
            <a:pPr algn="ctr"/>
            <a:r>
              <a:rPr lang="en-US" altLang="en-US"/>
              <a:t>originals probably had inset fragments of colorful stones  </a:t>
            </a:r>
          </a:p>
          <a:p>
            <a:pPr algn="ctr"/>
            <a:r>
              <a:rPr lang="en-US" altLang="en-US"/>
              <a:t>Used for ceremonial tribute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loral Design History 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152400"/>
            <a:ext cx="4375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ChangeArrowheads="1"/>
          </p:cNvSpPr>
          <p:nvPr/>
        </p:nvSpPr>
        <p:spPr bwMode="auto">
          <a:xfrm>
            <a:off x="3562350" y="6096000"/>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kumimoji="1" lang="en-US" altLang="en-US"/>
              <a:t>“The flower girl”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idx="4294967295"/>
          </p:nvPr>
        </p:nvSpPr>
        <p:spPr>
          <a:xfrm>
            <a:off x="0" y="2146300"/>
            <a:ext cx="7772400" cy="1006475"/>
          </a:xfrm>
        </p:spPr>
        <p:txBody>
          <a:bodyPr>
            <a:normAutofit fontScale="90000"/>
          </a:bodyPr>
          <a:lstStyle/>
          <a:p>
            <a:pPr algn="r" eaLnBrk="1" fontAlgn="auto" hangingPunct="1">
              <a:spcAft>
                <a:spcPts val="0"/>
              </a:spcAft>
              <a:defRPr/>
            </a:pPr>
            <a:r>
              <a:rPr lang="en-US" sz="6800" dirty="0">
                <a:solidFill>
                  <a:schemeClr val="tx1"/>
                </a:solidFill>
                <a:latin typeface="Juice ITC" pitchFamily="82" charset="0"/>
                <a:cs typeface="Times New Roman" pitchFamily="18" charset="0"/>
              </a:rPr>
              <a:t>ORIENTAL INFLUENCE:</a:t>
            </a:r>
            <a:r>
              <a:rPr lang="en-US" sz="4500" dirty="0">
                <a:solidFill>
                  <a:schemeClr val="tx1"/>
                </a:solidFill>
                <a:latin typeface="Juice ITC" pitchFamily="82" charset="0"/>
              </a:rPr>
              <a:t> </a:t>
            </a:r>
          </a:p>
        </p:txBody>
      </p:sp>
      <p:sp>
        <p:nvSpPr>
          <p:cNvPr id="67587" name="Rectangle 3"/>
          <p:cNvSpPr>
            <a:spLocks noGrp="1" noChangeArrowheads="1"/>
          </p:cNvSpPr>
          <p:nvPr>
            <p:ph type="subTitle" idx="4294967295"/>
          </p:nvPr>
        </p:nvSpPr>
        <p:spPr>
          <a:xfrm>
            <a:off x="2743200" y="3505200"/>
            <a:ext cx="6400800" cy="1752600"/>
          </a:xfrm>
        </p:spPr>
        <p:txBody>
          <a:bodyPr/>
          <a:lstStyle/>
          <a:p>
            <a:pPr marL="0" indent="0" eaLnBrk="1" hangingPunct="1"/>
            <a:r>
              <a:rPr lang="en-US" altLang="en-US" smtClean="0"/>
              <a:t>place emphasis on individual form, texture, and color of plant material</a:t>
            </a:r>
          </a:p>
          <a:p>
            <a:pPr marL="0" indent="0" eaLnBrk="1" hangingPunct="1"/>
            <a:r>
              <a:rPr lang="en-US" altLang="en-US" smtClean="0"/>
              <a:t>Great attention to negative space and line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6000" dirty="0">
                <a:solidFill>
                  <a:schemeClr val="tx1"/>
                </a:solidFill>
                <a:latin typeface="Berlin Sans FB" pitchFamily="34" charset="0"/>
                <a:cs typeface="Times New Roman" pitchFamily="18" charset="0"/>
              </a:rPr>
              <a:t>Chinese </a:t>
            </a:r>
            <a:r>
              <a:rPr lang="en-US" sz="6000" dirty="0" smtClean="0">
                <a:solidFill>
                  <a:schemeClr val="tx1"/>
                </a:solidFill>
                <a:latin typeface="Berlin Sans FB" pitchFamily="34" charset="0"/>
                <a:cs typeface="Times New Roman" pitchFamily="18" charset="0"/>
              </a:rPr>
              <a:t>Style:</a:t>
            </a:r>
            <a:r>
              <a:rPr lang="en-US" sz="6000" dirty="0" smtClean="0">
                <a:solidFill>
                  <a:schemeClr val="tx1"/>
                </a:solidFill>
                <a:latin typeface="Berlin Sans FB" pitchFamily="34" charset="0"/>
              </a:rPr>
              <a:t> </a:t>
            </a:r>
            <a:endParaRPr lang="en-US" sz="6000" dirty="0">
              <a:solidFill>
                <a:schemeClr val="tx1"/>
              </a:solidFill>
              <a:latin typeface="Berlin Sans FB" pitchFamily="34" charset="0"/>
            </a:endParaRPr>
          </a:p>
        </p:txBody>
      </p:sp>
      <p:sp>
        <p:nvSpPr>
          <p:cNvPr id="51203" name="Rectangle 3"/>
          <p:cNvSpPr>
            <a:spLocks noGrp="1" noChangeArrowheads="1"/>
          </p:cNvSpPr>
          <p:nvPr>
            <p:ph type="body" idx="4294967295"/>
          </p:nvPr>
        </p:nvSpPr>
        <p:spPr>
          <a:xfrm>
            <a:off x="0" y="1600200"/>
            <a:ext cx="8229600" cy="4530725"/>
          </a:xfrm>
        </p:spPr>
        <p:txBody>
          <a:bodyPr>
            <a:normAutofit fontScale="92500" lnSpcReduction="10000"/>
          </a:bodyPr>
          <a:lstStyle/>
          <a:p>
            <a:pPr marL="274320" indent="-274320" eaLnBrk="1" fontAlgn="auto" hangingPunct="1">
              <a:lnSpc>
                <a:spcPct val="80000"/>
              </a:lnSpc>
              <a:spcAft>
                <a:spcPts val="0"/>
              </a:spcAft>
              <a:buFont typeface="Wingdings 2"/>
              <a:buChar char=""/>
              <a:defRPr/>
            </a:pPr>
            <a:r>
              <a:rPr lang="en-US" sz="2800" dirty="0">
                <a:cs typeface="Times New Roman" pitchFamily="18" charset="0"/>
              </a:rPr>
              <a:t>China known as “The Flowery Kingdom.”  </a:t>
            </a:r>
          </a:p>
          <a:p>
            <a:pPr marL="274320" indent="-274320" eaLnBrk="1" fontAlgn="auto" hangingPunct="1">
              <a:lnSpc>
                <a:spcPct val="80000"/>
              </a:lnSpc>
              <a:spcAft>
                <a:spcPts val="0"/>
              </a:spcAft>
              <a:buFont typeface="Wingdings 2"/>
              <a:buChar char=""/>
              <a:defRPr/>
            </a:pPr>
            <a:r>
              <a:rPr lang="en-US" sz="2800" dirty="0">
                <a:cs typeface="Times New Roman" pitchFamily="18" charset="0"/>
              </a:rPr>
              <a:t>Unstructured and naturalistic, but require careful thought and planning.</a:t>
            </a:r>
          </a:p>
          <a:p>
            <a:pPr marL="274320" indent="-274320" eaLnBrk="1" fontAlgn="auto" hangingPunct="1">
              <a:lnSpc>
                <a:spcPct val="80000"/>
              </a:lnSpc>
              <a:spcAft>
                <a:spcPts val="0"/>
              </a:spcAft>
              <a:buFont typeface="Wingdings 2"/>
              <a:buChar char=""/>
              <a:defRPr/>
            </a:pPr>
            <a:r>
              <a:rPr lang="en-US" sz="2800" dirty="0"/>
              <a:t>1.art of </a:t>
            </a:r>
            <a:r>
              <a:rPr lang="en-US" sz="2800" dirty="0" smtClean="0"/>
              <a:t>contemplation—Confucius</a:t>
            </a:r>
          </a:p>
          <a:p>
            <a:pPr marL="521970" lvl="1" indent="-274320" eaLnBrk="1" fontAlgn="auto" hangingPunct="1">
              <a:lnSpc>
                <a:spcPct val="80000"/>
              </a:lnSpc>
              <a:spcAft>
                <a:spcPts val="0"/>
              </a:spcAft>
              <a:buFont typeface="Wingdings 2"/>
              <a:buChar char=""/>
              <a:defRPr/>
            </a:pPr>
            <a:r>
              <a:rPr lang="en-US" sz="2800" dirty="0" smtClean="0"/>
              <a:t>Confucius—real enjoyment consists in simplicity</a:t>
            </a:r>
          </a:p>
          <a:p>
            <a:pPr marL="760095" lvl="2" indent="-274320" eaLnBrk="1" fontAlgn="auto" hangingPunct="1">
              <a:lnSpc>
                <a:spcPct val="80000"/>
              </a:lnSpc>
              <a:spcAft>
                <a:spcPts val="0"/>
              </a:spcAft>
              <a:buFont typeface="Wingdings 2"/>
              <a:buChar char=""/>
              <a:defRPr/>
            </a:pPr>
            <a:r>
              <a:rPr lang="en-US" sz="2800" dirty="0" smtClean="0"/>
              <a:t>there is a distraction that comes from viewing too much beauty</a:t>
            </a:r>
          </a:p>
          <a:p>
            <a:pPr marL="760095" lvl="2" indent="-274320" eaLnBrk="1" fontAlgn="auto" hangingPunct="1">
              <a:lnSpc>
                <a:spcPct val="80000"/>
              </a:lnSpc>
              <a:spcAft>
                <a:spcPts val="0"/>
              </a:spcAft>
              <a:buFont typeface="Wingdings 2"/>
              <a:buChar char=""/>
              <a:defRPr/>
            </a:pPr>
            <a:r>
              <a:rPr lang="en-US" sz="2800" dirty="0" smtClean="0"/>
              <a:t>serenity to be gained from savoring one thing at a time</a:t>
            </a:r>
          </a:p>
          <a:p>
            <a:pPr marL="760095" lvl="2" indent="-274320" eaLnBrk="1" fontAlgn="auto" hangingPunct="1">
              <a:lnSpc>
                <a:spcPct val="80000"/>
              </a:lnSpc>
              <a:spcAft>
                <a:spcPts val="0"/>
              </a:spcAft>
              <a:buFont typeface="Wingdings 2"/>
              <a:buChar char=""/>
              <a:defRPr/>
            </a:pPr>
            <a:r>
              <a:rPr lang="en-US" sz="2800" dirty="0" smtClean="0"/>
              <a:t>shadow of a tree on a pond—structure, seasons, strength</a:t>
            </a:r>
          </a:p>
          <a:p>
            <a:pPr marL="760095" lvl="2" indent="-274320" eaLnBrk="1" fontAlgn="auto" hangingPunct="1">
              <a:lnSpc>
                <a:spcPct val="80000"/>
              </a:lnSpc>
              <a:spcAft>
                <a:spcPts val="0"/>
              </a:spcAft>
              <a:buFont typeface="Wingdings 2"/>
              <a:buChar char=""/>
              <a:defRPr/>
            </a:pPr>
            <a:r>
              <a:rPr lang="en-US" sz="2800" dirty="0" smtClean="0"/>
              <a:t>a few flowers in a vase can conjure up the whole life-history of a plant, as well as display the beauty of perfect blooms</a:t>
            </a:r>
          </a:p>
          <a:p>
            <a:pPr marL="274320" indent="-274320" eaLnBrk="1" fontAlgn="auto" hangingPunct="1">
              <a:lnSpc>
                <a:spcPct val="80000"/>
              </a:lnSpc>
              <a:spcAft>
                <a:spcPts val="0"/>
              </a:spcAft>
              <a:buFont typeface="Wingdings 2"/>
              <a:buChar char=""/>
              <a:defRPr/>
            </a:pPr>
            <a:endParaRPr lang="en-US" sz="1600" dirty="0"/>
          </a:p>
          <a:p>
            <a:pPr marL="274320" indent="-274320" eaLnBrk="1" fontAlgn="auto" hangingPunct="1">
              <a:lnSpc>
                <a:spcPct val="80000"/>
              </a:lnSpc>
              <a:spcAft>
                <a:spcPts val="0"/>
              </a:spcAft>
              <a:buFont typeface="Wingdings 2"/>
              <a:buChar char=""/>
              <a:defRPr/>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203">
                                            <p:txEl>
                                              <p:pRg st="3" end="3"/>
                                            </p:txEl>
                                          </p:spTgt>
                                        </p:tgtEl>
                                        <p:attrNameLst>
                                          <p:attrName>style.visibility</p:attrName>
                                        </p:attrNameLst>
                                      </p:cBhvr>
                                      <p:to>
                                        <p:strVal val="visible"/>
                                      </p:to>
                                    </p:set>
                                    <p:anim calcmode="lin" valueType="num">
                                      <p:cBhvr additive="base">
                                        <p:cTn id="23"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20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 calcmode="lin" valueType="num">
                                      <p:cBhvr additive="base">
                                        <p:cTn id="27"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0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203">
                                            <p:txEl>
                                              <p:pRg st="5" end="5"/>
                                            </p:txEl>
                                          </p:spTgt>
                                        </p:tgtEl>
                                        <p:attrNameLst>
                                          <p:attrName>style.visibility</p:attrName>
                                        </p:attrNameLst>
                                      </p:cBhvr>
                                      <p:to>
                                        <p:strVal val="visible"/>
                                      </p:to>
                                    </p:set>
                                    <p:anim calcmode="lin" valueType="num">
                                      <p:cBhvr additive="base">
                                        <p:cTn id="31"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203">
                                            <p:txEl>
                                              <p:pRg st="6" end="6"/>
                                            </p:txEl>
                                          </p:spTgt>
                                        </p:tgtEl>
                                        <p:attrNameLst>
                                          <p:attrName>style.visibility</p:attrName>
                                        </p:attrNameLst>
                                      </p:cBhvr>
                                      <p:to>
                                        <p:strVal val="visible"/>
                                      </p:to>
                                    </p:set>
                                    <p:anim calcmode="lin" valueType="num">
                                      <p:cBhvr additive="base">
                                        <p:cTn id="35"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0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203">
                                            <p:txEl>
                                              <p:pRg st="7" end="7"/>
                                            </p:txEl>
                                          </p:spTgt>
                                        </p:tgtEl>
                                        <p:attrNameLst>
                                          <p:attrName>style.visibility</p:attrName>
                                        </p:attrNameLst>
                                      </p:cBhvr>
                                      <p:to>
                                        <p:strVal val="visible"/>
                                      </p:to>
                                    </p:set>
                                    <p:anim calcmode="lin" valueType="num">
                                      <p:cBhvr additive="base">
                                        <p:cTn id="39" dur="500" fill="hold"/>
                                        <p:tgtEl>
                                          <p:spTgt spid="5120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sz="6000" dirty="0" smtClean="0">
                <a:solidFill>
                  <a:schemeClr val="tx1"/>
                </a:solidFill>
                <a:latin typeface="Berlin Sans FB" pitchFamily="34" charset="0"/>
                <a:cs typeface="Times New Roman" pitchFamily="18" charset="0"/>
              </a:rPr>
              <a:t>Chinese Style:</a:t>
            </a:r>
            <a:r>
              <a:rPr lang="en-US" sz="6000" dirty="0" smtClean="0">
                <a:solidFill>
                  <a:schemeClr val="tx1"/>
                </a:solidFill>
                <a:latin typeface="Berlin Sans FB" pitchFamily="34" charset="0"/>
              </a:rPr>
              <a:t> </a:t>
            </a:r>
            <a:endParaRPr lang="en-US" sz="6000" dirty="0"/>
          </a:p>
        </p:txBody>
      </p:sp>
      <p:sp>
        <p:nvSpPr>
          <p:cNvPr id="3" name="Content Placeholder 2"/>
          <p:cNvSpPr>
            <a:spLocks noGrp="1"/>
          </p:cNvSpPr>
          <p:nvPr>
            <p:ph idx="1"/>
          </p:nvPr>
        </p:nvSpPr>
        <p:spPr/>
        <p:txBody>
          <a:bodyPr/>
          <a:lstStyle/>
          <a:p>
            <a:pPr marL="274320" indent="-274320" eaLnBrk="1" fontAlgn="auto" hangingPunct="1">
              <a:lnSpc>
                <a:spcPct val="80000"/>
              </a:lnSpc>
              <a:spcAft>
                <a:spcPts val="0"/>
              </a:spcAft>
              <a:buFont typeface="Wingdings 2"/>
              <a:buChar char=""/>
              <a:defRPr/>
            </a:pPr>
            <a:r>
              <a:rPr lang="en-US" sz="2800" dirty="0" smtClean="0"/>
              <a:t>2.preservation of life-Buddhism</a:t>
            </a:r>
          </a:p>
          <a:p>
            <a:pPr marL="521970" lvl="1" indent="-274320" eaLnBrk="1" fontAlgn="auto" hangingPunct="1">
              <a:lnSpc>
                <a:spcPct val="80000"/>
              </a:lnSpc>
              <a:spcAft>
                <a:spcPts val="0"/>
              </a:spcAft>
              <a:buFont typeface="Wingdings 2"/>
              <a:buChar char=""/>
              <a:defRPr/>
            </a:pPr>
            <a:r>
              <a:rPr lang="en-US" sz="2500" dirty="0" smtClean="0"/>
              <a:t>prohibits taking of life—cut flowers sparingly</a:t>
            </a:r>
          </a:p>
          <a:p>
            <a:pPr marL="760095" lvl="2" indent="-274320" eaLnBrk="1" fontAlgn="auto" hangingPunct="1">
              <a:lnSpc>
                <a:spcPct val="80000"/>
              </a:lnSpc>
              <a:spcAft>
                <a:spcPts val="0"/>
              </a:spcAft>
              <a:buFont typeface="Wingdings 2"/>
              <a:buChar char=""/>
              <a:defRPr/>
            </a:pPr>
            <a:r>
              <a:rPr lang="en-US" sz="2200" dirty="0" smtClean="0"/>
              <a:t>Not conquering nature, following it.  </a:t>
            </a:r>
          </a:p>
          <a:p>
            <a:pPr marL="521970" lvl="1" indent="-274320" eaLnBrk="1" fontAlgn="auto" hangingPunct="1">
              <a:lnSpc>
                <a:spcPct val="80000"/>
              </a:lnSpc>
              <a:spcAft>
                <a:spcPts val="0"/>
              </a:spcAft>
              <a:buFont typeface="Wingdings 2"/>
              <a:buChar char=""/>
              <a:defRPr/>
            </a:pPr>
            <a:r>
              <a:rPr lang="en-US" sz="2500" dirty="0" smtClean="0"/>
              <a:t>Gardens have strategic flowering plants instead of masses—areas for contemplation</a:t>
            </a:r>
            <a:endParaRPr lang="en-US" sz="2800" dirty="0" smtClean="0"/>
          </a:p>
          <a:p>
            <a:pPr marL="274320" indent="-274320" eaLnBrk="1" fontAlgn="auto" hangingPunct="1">
              <a:lnSpc>
                <a:spcPct val="80000"/>
              </a:lnSpc>
              <a:spcAft>
                <a:spcPts val="0"/>
              </a:spcAft>
              <a:buFont typeface="Wingdings 2"/>
              <a:buChar char=""/>
              <a:defRPr/>
            </a:pPr>
            <a:r>
              <a:rPr lang="en-US" sz="2800" dirty="0" smtClean="0"/>
              <a:t>3.floral symbolism-folklore</a:t>
            </a:r>
          </a:p>
          <a:p>
            <a:pPr marL="521970" lvl="1" indent="-274320" eaLnBrk="1" fontAlgn="auto" hangingPunct="1">
              <a:lnSpc>
                <a:spcPct val="80000"/>
              </a:lnSpc>
              <a:spcAft>
                <a:spcPts val="0"/>
              </a:spcAft>
              <a:buFont typeface="Wingdings 2"/>
              <a:buChar char=""/>
              <a:defRPr/>
            </a:pPr>
            <a:r>
              <a:rPr lang="en-US" sz="2500" dirty="0" smtClean="0"/>
              <a:t>all flowers are feminine because of fragile beauty and are given women’s names</a:t>
            </a:r>
          </a:p>
          <a:p>
            <a:pPr marL="521970" lvl="1" indent="-274320" eaLnBrk="1" fontAlgn="auto" hangingPunct="1">
              <a:lnSpc>
                <a:spcPct val="80000"/>
              </a:lnSpc>
              <a:spcAft>
                <a:spcPts val="0"/>
              </a:spcAft>
              <a:buFont typeface="Wingdings 2"/>
              <a:buChar char=""/>
              <a:defRPr/>
            </a:pPr>
            <a:r>
              <a:rPr lang="en-US" sz="2500" dirty="0" smtClean="0"/>
              <a:t>tree peony most revered of all flowers</a:t>
            </a:r>
          </a:p>
          <a:p>
            <a:pPr marL="521970" lvl="1" indent="-274320" eaLnBrk="1" fontAlgn="auto" hangingPunct="1">
              <a:lnSpc>
                <a:spcPct val="80000"/>
              </a:lnSpc>
              <a:spcAft>
                <a:spcPts val="0"/>
              </a:spcAft>
              <a:buFont typeface="Wingdings 2"/>
              <a:buChar char=""/>
              <a:defRPr/>
            </a:pPr>
            <a:r>
              <a:rPr lang="en-US" sz="2500" dirty="0" smtClean="0"/>
              <a:t>liked to depict the seasons</a:t>
            </a:r>
          </a:p>
          <a:p>
            <a:pPr eaLnBrk="1" hangingPunct="1">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loral Design History 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39624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p:cNvSpPr>
            <a:spLocks noChangeArrowheads="1"/>
          </p:cNvSpPr>
          <p:nvPr/>
        </p:nvSpPr>
        <p:spPr bwMode="auto">
          <a:xfrm>
            <a:off x="457200" y="55626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Appears unstructured and naturalistic but requires careful thought and planning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loral Design History 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20494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990600" y="50292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Tree peony—most revered of all flowers</a:t>
            </a:r>
          </a:p>
          <a:p>
            <a:pPr algn="ctr"/>
            <a:r>
              <a:rPr kumimoji="1" lang="en-US" altLang="en-US"/>
              <a:t>  coupled with early flowering plum</a:t>
            </a:r>
          </a:p>
          <a:p>
            <a:pPr algn="ctr"/>
            <a:r>
              <a:rPr kumimoji="1" lang="en-US" altLang="en-US"/>
              <a:t>Paper-white narcissus symbolic of the new year and </a:t>
            </a:r>
          </a:p>
          <a:p>
            <a:pPr algn="ctr"/>
            <a:r>
              <a:rPr kumimoji="1" lang="en-US" altLang="en-US"/>
              <a:t>fungus, symbolic of longevity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dirty="0">
                <a:solidFill>
                  <a:schemeClr val="tx1"/>
                </a:solidFill>
                <a:latin typeface="Informal Roman" pitchFamily="66" charset="0"/>
                <a:cs typeface="Times New Roman" pitchFamily="18" charset="0"/>
              </a:rPr>
              <a:t>Japanese Style </a:t>
            </a:r>
            <a:br>
              <a:rPr lang="en-US" dirty="0">
                <a:solidFill>
                  <a:schemeClr val="tx1"/>
                </a:solidFill>
                <a:latin typeface="Informal Roman" pitchFamily="66" charset="0"/>
                <a:cs typeface="Times New Roman" pitchFamily="18" charset="0"/>
              </a:rPr>
            </a:br>
            <a:r>
              <a:rPr lang="en-US" sz="3000" dirty="0">
                <a:solidFill>
                  <a:schemeClr val="tx1"/>
                </a:solidFill>
                <a:latin typeface="Informal Roman" pitchFamily="66" charset="0"/>
                <a:cs typeface="Times New Roman" pitchFamily="18" charset="0"/>
              </a:rPr>
              <a:t>a.k.a. Ikebana</a:t>
            </a:r>
          </a:p>
        </p:txBody>
      </p:sp>
      <p:sp>
        <p:nvSpPr>
          <p:cNvPr id="52227" name="Rectangle 3"/>
          <p:cNvSpPr>
            <a:spLocks noGrp="1" noChangeArrowheads="1"/>
          </p:cNvSpPr>
          <p:nvPr>
            <p:ph type="body" idx="4294967295"/>
          </p:nvPr>
        </p:nvSpPr>
        <p:spPr>
          <a:xfrm>
            <a:off x="0" y="1600200"/>
            <a:ext cx="8229600" cy="4530725"/>
          </a:xfrm>
        </p:spPr>
        <p:txBody>
          <a:bodyPr/>
          <a:lstStyle/>
          <a:p>
            <a:pPr eaLnBrk="1" hangingPunct="1"/>
            <a:r>
              <a:rPr lang="en-US" altLang="en-US" sz="2800" smtClean="0">
                <a:cs typeface="Times New Roman" pitchFamily="18" charset="0"/>
              </a:rPr>
              <a:t>Highly formalized and follows strict rules of construction--Ikenobo</a:t>
            </a:r>
          </a:p>
          <a:p>
            <a:pPr eaLnBrk="1" hangingPunct="1"/>
            <a:r>
              <a:rPr lang="en-US" altLang="en-US" sz="2800" smtClean="0">
                <a:cs typeface="Times New Roman" pitchFamily="18" charset="0"/>
              </a:rPr>
              <a:t>Adapted from ancient Chinese art and steeped in tradition and symbolism.</a:t>
            </a:r>
          </a:p>
          <a:p>
            <a:pPr eaLnBrk="1" hangingPunct="1"/>
            <a:r>
              <a:rPr lang="en-US" altLang="en-US" sz="2800" smtClean="0">
                <a:cs typeface="Times New Roman" pitchFamily="18" charset="0"/>
              </a:rPr>
              <a:t> Materials placed in a manner reflecting how they are found in nature. </a:t>
            </a:r>
          </a:p>
          <a:p>
            <a:pPr eaLnBrk="1" hangingPunct="1"/>
            <a:r>
              <a:rPr lang="en-US" altLang="en-US" sz="2800" smtClean="0">
                <a:cs typeface="Times New Roman" pitchFamily="18" charset="0"/>
              </a:rPr>
              <a:t> Arrangements emphasize simplicity and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US" dirty="0" smtClean="0">
                <a:solidFill>
                  <a:schemeClr val="tx1"/>
                </a:solidFill>
                <a:latin typeface="Informal Roman" pitchFamily="66" charset="0"/>
                <a:cs typeface="Times New Roman" pitchFamily="18" charset="0"/>
              </a:rPr>
              <a:t>Japanese Style </a:t>
            </a:r>
            <a:br>
              <a:rPr lang="en-US" dirty="0" smtClean="0">
                <a:solidFill>
                  <a:schemeClr val="tx1"/>
                </a:solidFill>
                <a:latin typeface="Informal Roman" pitchFamily="66" charset="0"/>
                <a:cs typeface="Times New Roman" pitchFamily="18" charset="0"/>
              </a:rPr>
            </a:br>
            <a:r>
              <a:rPr lang="en-US" sz="3000" dirty="0" smtClean="0">
                <a:solidFill>
                  <a:schemeClr val="tx1"/>
                </a:solidFill>
                <a:latin typeface="Informal Roman" pitchFamily="66" charset="0"/>
                <a:cs typeface="Times New Roman" pitchFamily="18" charset="0"/>
              </a:rPr>
              <a:t>a.k.a. Ikebana</a:t>
            </a:r>
            <a:endParaRPr lang="en-US" dirty="0"/>
          </a:p>
        </p:txBody>
      </p:sp>
      <p:sp>
        <p:nvSpPr>
          <p:cNvPr id="65539" name="Content Placeholder 2"/>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US" dirty="0"/>
              <a:t>Ono-no-</a:t>
            </a:r>
            <a:r>
              <a:rPr lang="en-US" dirty="0" err="1"/>
              <a:t>Imoko</a:t>
            </a:r>
            <a:r>
              <a:rPr lang="en-US" dirty="0"/>
              <a:t>—founded </a:t>
            </a:r>
            <a:r>
              <a:rPr lang="en-US" dirty="0" err="1"/>
              <a:t>Ikenobo</a:t>
            </a:r>
            <a:r>
              <a:rPr lang="en-US" dirty="0"/>
              <a:t>—flower arranging school</a:t>
            </a:r>
          </a:p>
          <a:p>
            <a:pPr marL="274320" indent="-274320" eaLnBrk="1" fontAlgn="auto" hangingPunct="1">
              <a:spcAft>
                <a:spcPts val="0"/>
              </a:spcAft>
              <a:buFont typeface="Wingdings 2"/>
              <a:buChar char=""/>
              <a:defRPr/>
            </a:pPr>
            <a:r>
              <a:rPr lang="en-US" dirty="0"/>
              <a:t>Items found in nature would complement the flowers, rocks, pine, bamboo, cypress, cedar water</a:t>
            </a:r>
          </a:p>
          <a:p>
            <a:pPr marL="274320" indent="-274320" eaLnBrk="1" fontAlgn="auto" hangingPunct="1">
              <a:spcAft>
                <a:spcPts val="0"/>
              </a:spcAft>
              <a:buFont typeface="Wingdings 2"/>
              <a:buChar char=""/>
              <a:defRPr/>
            </a:pPr>
            <a:r>
              <a:rPr lang="en-US" dirty="0"/>
              <a:t>Exclusively by men at first—priest then nobility and warrior class to find tranquility of mind and relief from life’s tension in the handling and observation of flowers </a:t>
            </a:r>
          </a:p>
          <a:p>
            <a:pPr marL="274320" indent="-274320" eaLnBrk="1" fontAlgn="auto" hangingPunct="1">
              <a:spcAft>
                <a:spcPts val="0"/>
              </a:spcAft>
              <a:buFont typeface="Wingdings 2"/>
              <a:buChar char=""/>
              <a:defRPr/>
            </a:pPr>
            <a:r>
              <a:rPr lang="en-US" dirty="0"/>
              <a:t>In the doing not it the decorating</a:t>
            </a:r>
          </a:p>
          <a:p>
            <a:pPr marL="274320" indent="-274320" eaLnBrk="1" fontAlgn="auto" hangingPunct="1">
              <a:spcAft>
                <a:spcPts val="0"/>
              </a:spcAft>
              <a:buFont typeface="Wingdings 2"/>
              <a:buChar char=""/>
              <a:defRPr/>
            </a:pPr>
            <a:r>
              <a:rPr lang="en-US" dirty="0"/>
              <a:t>Contests and books of instruction</a:t>
            </a:r>
          </a:p>
          <a:p>
            <a:pPr marL="274320" indent="-274320" eaLnBrk="1" fontAlgn="auto" hangingPunct="1">
              <a:spcAft>
                <a:spcPts val="0"/>
              </a:spcAft>
              <a:buFont typeface="Wingdings 2"/>
              <a:buChar char=""/>
              <a:defRPr/>
            </a:pPr>
            <a:r>
              <a:rPr lang="en-US" dirty="0"/>
              <a:t>Flowers never used out of season—water, branches</a:t>
            </a:r>
          </a:p>
          <a:p>
            <a:pPr marL="274320" indent="-274320" eaLnBrk="1" fontAlgn="auto" hangingPunct="1">
              <a:spcAft>
                <a:spcPts val="0"/>
              </a:spcAft>
              <a:buFont typeface="Wingdings 2"/>
              <a:buChar char=""/>
              <a:defRPr/>
            </a:pPr>
            <a:r>
              <a:rPr lang="en-US" dirty="0" smtClean="0"/>
              <a:t>Elements </a:t>
            </a:r>
            <a:r>
              <a:rPr lang="en-US" dirty="0"/>
              <a:t>of a design face each other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chemeClr val="tx1"/>
                </a:solidFill>
                <a:latin typeface="Informal Roman" pitchFamily="66" charset="0"/>
                <a:cs typeface="Times New Roman" pitchFamily="18" charset="0"/>
              </a:rPr>
              <a:t>Japanese Style </a:t>
            </a:r>
            <a:br>
              <a:rPr lang="en-US" dirty="0" smtClean="0">
                <a:solidFill>
                  <a:schemeClr val="tx1"/>
                </a:solidFill>
                <a:latin typeface="Informal Roman" pitchFamily="66" charset="0"/>
                <a:cs typeface="Times New Roman" pitchFamily="18" charset="0"/>
              </a:rPr>
            </a:br>
            <a:r>
              <a:rPr lang="en-US" sz="3000" dirty="0" smtClean="0">
                <a:solidFill>
                  <a:schemeClr val="tx1"/>
                </a:solidFill>
                <a:latin typeface="Informal Roman" pitchFamily="66" charset="0"/>
                <a:cs typeface="Times New Roman" pitchFamily="18" charset="0"/>
              </a:rPr>
              <a:t>a.k.a. Ikebana</a:t>
            </a:r>
            <a:endParaRPr lang="en-US" dirty="0"/>
          </a:p>
        </p:txBody>
      </p:sp>
      <p:sp>
        <p:nvSpPr>
          <p:cNvPr id="3" name="Content Placeholder 2"/>
          <p:cNvSpPr>
            <a:spLocks noGrp="1"/>
          </p:cNvSpPr>
          <p:nvPr>
            <p:ph idx="1"/>
          </p:nvPr>
        </p:nvSpPr>
        <p:spPr/>
        <p:txBody>
          <a:bodyPr/>
          <a:lstStyle/>
          <a:p>
            <a:pPr marL="274320" indent="-274320" eaLnBrk="1" fontAlgn="auto" hangingPunct="1">
              <a:spcAft>
                <a:spcPts val="0"/>
              </a:spcAft>
              <a:buFont typeface="Wingdings 2"/>
              <a:buChar char=""/>
              <a:defRPr/>
            </a:pPr>
            <a:r>
              <a:rPr lang="en-US" sz="2400" dirty="0" smtClean="0">
                <a:cs typeface="Times New Roman" pitchFamily="18" charset="0"/>
              </a:rPr>
              <a:t>Heaven, man, earth (shin, </a:t>
            </a:r>
            <a:r>
              <a:rPr lang="en-US" sz="2400" dirty="0" err="1" smtClean="0">
                <a:cs typeface="Times New Roman" pitchFamily="18" charset="0"/>
              </a:rPr>
              <a:t>soe</a:t>
            </a:r>
            <a:r>
              <a:rPr lang="en-US" sz="2400" dirty="0" smtClean="0">
                <a:cs typeface="Times New Roman" pitchFamily="18" charset="0"/>
              </a:rPr>
              <a:t>, tai)</a:t>
            </a:r>
            <a:endParaRPr lang="en-US" sz="2400" dirty="0" smtClean="0"/>
          </a:p>
          <a:p>
            <a:pPr marL="521970" lvl="1" indent="-274320" eaLnBrk="1" fontAlgn="auto" hangingPunct="1">
              <a:spcAft>
                <a:spcPts val="0"/>
              </a:spcAft>
              <a:buFont typeface="Wingdings 2"/>
              <a:buChar char=""/>
              <a:defRPr/>
            </a:pPr>
            <a:r>
              <a:rPr lang="en-US" dirty="0" smtClean="0"/>
              <a:t>Shin one and one half times the height of the container</a:t>
            </a:r>
          </a:p>
          <a:p>
            <a:pPr marL="521970" lvl="1" indent="-274320" eaLnBrk="1" fontAlgn="auto" hangingPunct="1">
              <a:spcAft>
                <a:spcPts val="0"/>
              </a:spcAft>
              <a:buFont typeface="Wingdings 2"/>
              <a:buChar char=""/>
              <a:defRPr/>
            </a:pPr>
            <a:r>
              <a:rPr lang="en-US" dirty="0" err="1" smtClean="0"/>
              <a:t>Soe</a:t>
            </a:r>
            <a:r>
              <a:rPr lang="en-US" dirty="0" smtClean="0"/>
              <a:t> two thirds the length of Shin</a:t>
            </a:r>
          </a:p>
          <a:p>
            <a:pPr marL="521970" lvl="1" indent="-274320" eaLnBrk="1" fontAlgn="auto" hangingPunct="1">
              <a:spcAft>
                <a:spcPts val="0"/>
              </a:spcAft>
              <a:buFont typeface="Wingdings 2"/>
              <a:buChar char=""/>
              <a:defRPr/>
            </a:pPr>
            <a:r>
              <a:rPr lang="en-US" dirty="0" smtClean="0"/>
              <a:t>Tai is two thirds the length of </a:t>
            </a:r>
            <a:r>
              <a:rPr lang="en-US" dirty="0" err="1" smtClean="0"/>
              <a:t>soe</a:t>
            </a:r>
            <a:r>
              <a:rPr lang="en-US" dirty="0" smtClean="0"/>
              <a:t> line</a:t>
            </a:r>
          </a:p>
          <a:p>
            <a:pPr eaLnBrk="1" hangingPunct="1">
              <a:defRPr/>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loral Design History 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76200"/>
            <a:ext cx="41370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ChangeArrowheads="1"/>
          </p:cNvSpPr>
          <p:nvPr/>
        </p:nvSpPr>
        <p:spPr bwMode="auto">
          <a:xfrm>
            <a:off x="2895600" y="5791200"/>
            <a:ext cx="319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Emphasize simplicity and 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8229600" cy="1143000"/>
          </a:xfrm>
        </p:spPr>
        <p:txBody>
          <a:bodyPr>
            <a:noAutofit/>
          </a:bodyPr>
          <a:lstStyle/>
          <a:p>
            <a:pPr algn="ctr" eaLnBrk="1" fontAlgn="auto" hangingPunct="1">
              <a:spcAft>
                <a:spcPts val="0"/>
              </a:spcAft>
              <a:defRPr/>
            </a:pPr>
            <a:r>
              <a:rPr lang="en-US" sz="6000" dirty="0" smtClean="0">
                <a:solidFill>
                  <a:schemeClr val="tx1"/>
                </a:solidFill>
                <a:latin typeface="Berlin Sans FB" pitchFamily="34" charset="0"/>
                <a:cs typeface="Times New Roman" pitchFamily="18" charset="0"/>
              </a:rPr>
              <a:t/>
            </a:r>
            <a:br>
              <a:rPr lang="en-US" sz="6000" dirty="0" smtClean="0">
                <a:solidFill>
                  <a:schemeClr val="tx1"/>
                </a:solidFill>
                <a:latin typeface="Berlin Sans FB" pitchFamily="34" charset="0"/>
                <a:cs typeface="Times New Roman" pitchFamily="18" charset="0"/>
              </a:rPr>
            </a:br>
            <a:r>
              <a:rPr lang="en-US" sz="6000" dirty="0" smtClean="0">
                <a:solidFill>
                  <a:schemeClr val="tx1"/>
                </a:solidFill>
                <a:latin typeface="Berlin Sans FB" pitchFamily="34" charset="0"/>
                <a:cs typeface="Times New Roman" pitchFamily="18" charset="0"/>
              </a:rPr>
              <a:t/>
            </a:r>
            <a:br>
              <a:rPr lang="en-US" sz="6000" dirty="0" smtClean="0">
                <a:solidFill>
                  <a:schemeClr val="tx1"/>
                </a:solidFill>
                <a:latin typeface="Berlin Sans FB" pitchFamily="34" charset="0"/>
                <a:cs typeface="Times New Roman" pitchFamily="18" charset="0"/>
              </a:rPr>
            </a:br>
            <a:r>
              <a:rPr lang="en-US" sz="4400" dirty="0" smtClean="0">
                <a:solidFill>
                  <a:schemeClr val="tx1"/>
                </a:solidFill>
                <a:latin typeface="Aharoni" pitchFamily="2" charset="-79"/>
                <a:cs typeface="Aharoni" pitchFamily="2" charset="-79"/>
              </a:rPr>
              <a:t>Greek </a:t>
            </a:r>
            <a:r>
              <a:rPr lang="en-US" sz="4400" dirty="0">
                <a:solidFill>
                  <a:schemeClr val="tx1"/>
                </a:solidFill>
                <a:latin typeface="Aharoni" pitchFamily="2" charset="-79"/>
                <a:cs typeface="Aharoni" pitchFamily="2" charset="-79"/>
              </a:rPr>
              <a:t>(Classical) </a:t>
            </a:r>
            <a:r>
              <a:rPr lang="en-US" sz="4400" dirty="0" smtClean="0">
                <a:solidFill>
                  <a:schemeClr val="tx1"/>
                </a:solidFill>
                <a:latin typeface="Aharoni" pitchFamily="2" charset="-79"/>
                <a:cs typeface="Aharoni" pitchFamily="2" charset="-79"/>
              </a:rPr>
              <a:t>600-146 </a:t>
            </a:r>
            <a:r>
              <a:rPr lang="en-US" sz="4400" dirty="0">
                <a:solidFill>
                  <a:schemeClr val="tx1"/>
                </a:solidFill>
                <a:latin typeface="Aharoni" pitchFamily="2" charset="-79"/>
                <a:cs typeface="Aharoni" pitchFamily="2" charset="-79"/>
              </a:rPr>
              <a:t>BC: </a:t>
            </a:r>
          </a:p>
        </p:txBody>
      </p:sp>
      <p:sp>
        <p:nvSpPr>
          <p:cNvPr id="26627" name="Rectangle 3"/>
          <p:cNvSpPr>
            <a:spLocks noGrp="1" noChangeArrowheads="1"/>
          </p:cNvSpPr>
          <p:nvPr>
            <p:ph type="body" sz="half" idx="4294967295"/>
          </p:nvPr>
        </p:nvSpPr>
        <p:spPr>
          <a:xfrm>
            <a:off x="0" y="1600200"/>
            <a:ext cx="8229600" cy="4530725"/>
          </a:xfrm>
        </p:spPr>
        <p:txBody>
          <a:bodyPr>
            <a:normAutofit fontScale="92500"/>
          </a:bodyPr>
          <a:lstStyle/>
          <a:p>
            <a:pPr marL="274320" indent="-274320" eaLnBrk="1" fontAlgn="auto" hangingPunct="1">
              <a:spcAft>
                <a:spcPts val="0"/>
              </a:spcAft>
              <a:buFont typeface="Wingdings 2"/>
              <a:buChar char=""/>
              <a:defRPr/>
            </a:pPr>
            <a:r>
              <a:rPr lang="en-US" sz="2800" dirty="0">
                <a:cs typeface="Times New Roman" pitchFamily="18" charset="0"/>
              </a:rPr>
              <a:t>Garlands-</a:t>
            </a:r>
            <a:r>
              <a:rPr lang="en-US" sz="2800" dirty="0"/>
              <a:t>exchanged by lovers, worn at weddings and hung on door to denote the birth of a son</a:t>
            </a:r>
            <a:endParaRPr lang="en-US" sz="2800" dirty="0">
              <a:cs typeface="Times New Roman" pitchFamily="18" charset="0"/>
            </a:endParaRPr>
          </a:p>
          <a:p>
            <a:pPr marL="274320" indent="-274320" eaLnBrk="1" fontAlgn="auto" hangingPunct="1">
              <a:spcAft>
                <a:spcPts val="0"/>
              </a:spcAft>
              <a:buFont typeface="Wingdings 2"/>
              <a:buChar char=""/>
              <a:defRPr/>
            </a:pPr>
            <a:r>
              <a:rPr lang="en-US" sz="2800" dirty="0">
                <a:cs typeface="Times New Roman" pitchFamily="18" charset="0"/>
              </a:rPr>
              <a:t>Wreaths-</a:t>
            </a:r>
            <a:r>
              <a:rPr lang="en-US" sz="2800" dirty="0"/>
              <a:t>a symbol of allegiance and </a:t>
            </a:r>
            <a:r>
              <a:rPr lang="en-US" sz="2800" dirty="0" smtClean="0"/>
              <a:t>dedication</a:t>
            </a:r>
          </a:p>
          <a:p>
            <a:pPr marL="521970" lvl="1" indent="-274320" eaLnBrk="1" fontAlgn="auto" hangingPunct="1">
              <a:spcAft>
                <a:spcPts val="0"/>
              </a:spcAft>
              <a:buFont typeface="Wingdings 2"/>
              <a:buChar char=""/>
              <a:defRPr/>
            </a:pPr>
            <a:r>
              <a:rPr lang="en-US" sz="2500" dirty="0" smtClean="0"/>
              <a:t>rewarded to athletes, poets, civic leaders and victorious soldiers and sailors</a:t>
            </a:r>
            <a:r>
              <a:rPr lang="en-US" sz="2500" dirty="0" smtClean="0">
                <a:cs typeface="Times New Roman" pitchFamily="18" charset="0"/>
              </a:rPr>
              <a:t> </a:t>
            </a:r>
            <a:endParaRPr lang="en-US" sz="2500" dirty="0" smtClean="0"/>
          </a:p>
          <a:p>
            <a:pPr marL="274320" indent="-274320" eaLnBrk="1" fontAlgn="auto" hangingPunct="1">
              <a:spcAft>
                <a:spcPts val="0"/>
              </a:spcAft>
              <a:buFont typeface="Wingdings 2"/>
              <a:buChar char=""/>
              <a:defRPr/>
            </a:pPr>
            <a:r>
              <a:rPr lang="en-US" sz="2800" dirty="0" smtClean="0">
                <a:cs typeface="Times New Roman" pitchFamily="18" charset="0"/>
              </a:rPr>
              <a:t>Cornucopia </a:t>
            </a:r>
            <a:r>
              <a:rPr lang="en-US" sz="2800" dirty="0">
                <a:cs typeface="Times New Roman" pitchFamily="18" charset="0"/>
              </a:rPr>
              <a:t>--symbol of abundance </a:t>
            </a:r>
          </a:p>
          <a:p>
            <a:pPr marL="274320" indent="-274320" eaLnBrk="1" fontAlgn="auto" hangingPunct="1">
              <a:spcAft>
                <a:spcPts val="0"/>
              </a:spcAft>
              <a:buFont typeface="Wingdings 2"/>
              <a:buChar char=""/>
              <a:defRPr/>
            </a:pPr>
            <a:r>
              <a:rPr lang="en-US" sz="2800" dirty="0">
                <a:cs typeface="Times New Roman" pitchFamily="18" charset="0"/>
              </a:rPr>
              <a:t>Scattered petals</a:t>
            </a:r>
          </a:p>
          <a:p>
            <a:pPr marL="274320" indent="-274320" eaLnBrk="1" fontAlgn="auto" hangingPunct="1">
              <a:spcAft>
                <a:spcPts val="0"/>
              </a:spcAft>
              <a:buFont typeface="Wingdings 2"/>
              <a:buChar char=""/>
              <a:defRPr/>
            </a:pPr>
            <a:r>
              <a:rPr lang="en-US" sz="2800" dirty="0">
                <a:cs typeface="Times New Roman" pitchFamily="18" charset="0"/>
              </a:rPr>
              <a:t>Mythology</a:t>
            </a:r>
          </a:p>
          <a:p>
            <a:pPr marL="274320" indent="-274320" eaLnBrk="1" fontAlgn="auto" hangingPunct="1">
              <a:spcAft>
                <a:spcPts val="0"/>
              </a:spcAft>
              <a:buFont typeface="Wingdings 2"/>
              <a:buChar char=""/>
              <a:defRPr/>
            </a:pPr>
            <a:r>
              <a:rPr lang="en-US" sz="2800" dirty="0">
                <a:cs typeface="Times New Roman" pitchFamily="18" charset="0"/>
              </a:rPr>
              <a:t>Chaplet-head piece</a:t>
            </a:r>
          </a:p>
          <a:p>
            <a:pPr marL="274320" indent="-274320" eaLnBrk="1" fontAlgn="auto" hangingPunct="1">
              <a:spcAft>
                <a:spcPts val="0"/>
              </a:spcAft>
              <a:buFont typeface="Wingdings 2"/>
              <a:buChar char=""/>
              <a:defRPr/>
            </a:pPr>
            <a:r>
              <a:rPr lang="en-US" sz="2800" dirty="0"/>
              <a:t>Professional flower makers and sellers</a:t>
            </a:r>
            <a:endParaRPr lang="en-US" sz="2800" dirty="0">
              <a:cs typeface="Times New Roman" pitchFamily="18" charset="0"/>
            </a:endParaRPr>
          </a:p>
          <a:p>
            <a:pPr marL="274320" indent="-274320" eaLnBrk="1" fontAlgn="auto" hangingPunct="1">
              <a:spcAft>
                <a:spcPts val="0"/>
              </a:spcAft>
              <a:buFont typeface="Wingdings 2"/>
              <a:buChar char=""/>
              <a:defRPr/>
            </a:pPr>
            <a:endParaRPr lang="en-US" sz="28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additive="base">
                                        <p:cTn id="17"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 calcmode="lin" valueType="num">
                                      <p:cBhvr additive="base">
                                        <p:cTn id="23"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anim calcmode="lin" valueType="num">
                                      <p:cBhvr additive="base">
                                        <p:cTn id="29"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anim calcmode="lin" valueType="num">
                                      <p:cBhvr additive="base">
                                        <p:cTn id="35"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6627">
                                            <p:txEl>
                                              <p:pRg st="6" end="6"/>
                                            </p:txEl>
                                          </p:spTgt>
                                        </p:tgtEl>
                                        <p:attrNameLst>
                                          <p:attrName>style.visibility</p:attrName>
                                        </p:attrNameLst>
                                      </p:cBhvr>
                                      <p:to>
                                        <p:strVal val="visible"/>
                                      </p:to>
                                    </p:set>
                                    <p:anim calcmode="lin" valueType="num">
                                      <p:cBhvr additive="base">
                                        <p:cTn id="41"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6627">
                                            <p:txEl>
                                              <p:pRg st="7" end="7"/>
                                            </p:txEl>
                                          </p:spTgt>
                                        </p:tgtEl>
                                        <p:attrNameLst>
                                          <p:attrName>style.visibility</p:attrName>
                                        </p:attrNameLst>
                                      </p:cBhvr>
                                      <p:to>
                                        <p:strVal val="visible"/>
                                      </p:to>
                                    </p:set>
                                    <p:anim calcmode="lin" valueType="num">
                                      <p:cBhvr additive="base">
                                        <p:cTn id="47"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662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loral Design History 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1925"/>
            <a:ext cx="42672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ChangeArrowheads="1"/>
          </p:cNvSpPr>
          <p:nvPr/>
        </p:nvSpPr>
        <p:spPr bwMode="auto">
          <a:xfrm>
            <a:off x="2438400" y="6000750"/>
            <a:ext cx="437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pPr>
            <a:r>
              <a:rPr kumimoji="1" lang="en-US" altLang="en-US"/>
              <a:t>Informal So style of Ikenobo arrangement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loral Design History 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5563"/>
            <a:ext cx="3733800"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ChangeArrowheads="1"/>
          </p:cNvSpPr>
          <p:nvPr/>
        </p:nvSpPr>
        <p:spPr bwMode="auto">
          <a:xfrm>
            <a:off x="2209800" y="591185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kumimoji="1" lang="en-US" altLang="en-US"/>
              <a:t>Shoka arrangement</a:t>
            </a:r>
          </a:p>
          <a:p>
            <a:pPr algn="ctr"/>
            <a:r>
              <a:rPr kumimoji="1" lang="en-US" altLang="en-US"/>
              <a:t>Heaven man earth</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idx="4294967295"/>
          </p:nvPr>
        </p:nvSpPr>
        <p:spPr>
          <a:xfrm>
            <a:off x="0" y="1295400"/>
            <a:ext cx="7772400" cy="1857375"/>
          </a:xfrm>
        </p:spPr>
        <p:txBody>
          <a:bodyPr/>
          <a:lstStyle/>
          <a:p>
            <a:pPr algn="r" eaLnBrk="1" fontAlgn="auto" hangingPunct="1">
              <a:spcAft>
                <a:spcPts val="0"/>
              </a:spcAft>
              <a:defRPr/>
            </a:pPr>
            <a:r>
              <a:rPr lang="en-US" sz="6800" dirty="0">
                <a:solidFill>
                  <a:schemeClr val="tx1"/>
                </a:solidFill>
                <a:latin typeface="Juice ITC" pitchFamily="82" charset="0"/>
                <a:cs typeface="Times New Roman" pitchFamily="18" charset="0"/>
              </a:rPr>
              <a:t>MODERN FLORAL ARRANGING:</a:t>
            </a:r>
            <a:r>
              <a:rPr lang="en-US" sz="5100" dirty="0">
                <a:solidFill>
                  <a:schemeClr val="tx1"/>
                </a:solidFill>
                <a:latin typeface="Juice ITC" pitchFamily="82" charset="0"/>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1026"/>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Jokerman" pitchFamily="82" charset="0"/>
                <a:cs typeface="Times New Roman" pitchFamily="18" charset="0"/>
              </a:rPr>
              <a:t>Art Nouveau </a:t>
            </a:r>
            <a:r>
              <a:rPr lang="en-US" sz="3400" dirty="0" smtClean="0">
                <a:solidFill>
                  <a:schemeClr val="tx1"/>
                </a:solidFill>
                <a:latin typeface="Jokerman" pitchFamily="82" charset="0"/>
                <a:cs typeface="Times New Roman" pitchFamily="18" charset="0"/>
              </a:rPr>
              <a:t>1890-1910</a:t>
            </a:r>
            <a:r>
              <a:rPr lang="en-US" sz="3400" dirty="0">
                <a:solidFill>
                  <a:schemeClr val="tx1"/>
                </a:solidFill>
                <a:latin typeface="Jokerman" pitchFamily="82" charset="0"/>
                <a:cs typeface="Times New Roman" pitchFamily="18" charset="0"/>
              </a:rPr>
              <a:t>:</a:t>
            </a:r>
          </a:p>
        </p:txBody>
      </p:sp>
      <p:sp>
        <p:nvSpPr>
          <p:cNvPr id="54275" name="Rectangle 1027"/>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Curvilinear lines</a:t>
            </a:r>
          </a:p>
          <a:p>
            <a:pPr eaLnBrk="1" hangingPunct="1"/>
            <a:r>
              <a:rPr lang="en-US" altLang="en-US" smtClean="0">
                <a:cs typeface="Times New Roman" pitchFamily="18" charset="0"/>
              </a:rPr>
              <a:t>Patterned after nature</a:t>
            </a:r>
          </a:p>
          <a:p>
            <a:pPr eaLnBrk="1" hangingPunct="1"/>
            <a:r>
              <a:rPr lang="en-US" altLang="en-US" smtClean="0">
                <a:cs typeface="Times New Roman" pitchFamily="18" charset="0"/>
              </a:rPr>
              <a:t>Shape of plants or flowers as well as the human form</a:t>
            </a:r>
          </a:p>
          <a:p>
            <a:pPr eaLnBrk="1" hangingPunct="1"/>
            <a:r>
              <a:rPr lang="en-US" altLang="en-US" smtClean="0">
                <a:cs typeface="Times New Roman" pitchFamily="18" charset="0"/>
              </a:rPr>
              <a:t>Asymmetrical flower arrangement</a:t>
            </a:r>
            <a:r>
              <a:rPr lang="en-US" alt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loral Design History 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0963"/>
            <a:ext cx="4267200"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ChangeArrowheads="1"/>
          </p:cNvSpPr>
          <p:nvPr/>
        </p:nvSpPr>
        <p:spPr bwMode="auto">
          <a:xfrm>
            <a:off x="2286000" y="5562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Curving lines of nature, organic motifs</a:t>
            </a:r>
          </a:p>
          <a:p>
            <a:pPr algn="ctr" eaLnBrk="1" hangingPunct="1"/>
            <a:r>
              <a:rPr lang="en-US" altLang="en-US"/>
              <a:t>Animals, foliage, vines, flowers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loral Design History 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49530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p:cNvSpPr>
            <a:spLocks noChangeArrowheads="1"/>
          </p:cNvSpPr>
          <p:nvPr/>
        </p:nvSpPr>
        <p:spPr bwMode="auto">
          <a:xfrm>
            <a:off x="2514600" y="6172200"/>
            <a:ext cx="413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Asymmetrical cascading waterfall style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Kristen ITC" pitchFamily="66" charset="0"/>
                <a:cs typeface="Times New Roman" pitchFamily="18" charset="0"/>
              </a:rPr>
              <a:t>Art Deco </a:t>
            </a:r>
            <a:r>
              <a:rPr lang="en-US" sz="3400" dirty="0" smtClean="0">
                <a:solidFill>
                  <a:schemeClr val="tx1"/>
                </a:solidFill>
                <a:latin typeface="Kristen ITC" pitchFamily="66" charset="0"/>
                <a:cs typeface="Times New Roman" pitchFamily="18" charset="0"/>
              </a:rPr>
              <a:t>1925-1930</a:t>
            </a:r>
            <a:endParaRPr lang="en-US" sz="3400" dirty="0">
              <a:solidFill>
                <a:schemeClr val="tx1"/>
              </a:solidFill>
              <a:latin typeface="Kristen ITC" pitchFamily="66" charset="0"/>
              <a:cs typeface="Times New Roman" pitchFamily="18" charset="0"/>
            </a:endParaRPr>
          </a:p>
        </p:txBody>
      </p:sp>
      <p:sp>
        <p:nvSpPr>
          <p:cNvPr id="55299"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Derived from 1925 Paris world’s Fair exhibition.  </a:t>
            </a:r>
          </a:p>
          <a:p>
            <a:pPr eaLnBrk="1" hangingPunct="1"/>
            <a:r>
              <a:rPr lang="en-US" altLang="en-US" smtClean="0">
                <a:cs typeface="Times New Roman" pitchFamily="18" charset="0"/>
              </a:rPr>
              <a:t>Characterized as strong, streamlined, geometric lines, forms and patterns, including zigzags, pyramids, and sunburst motifs</a:t>
            </a:r>
          </a:p>
          <a:p>
            <a:pPr eaLnBrk="1" hangingPunct="1"/>
            <a:r>
              <a:rPr lang="en-US" altLang="en-US" smtClean="0">
                <a:cs typeface="Times New Roman" pitchFamily="18" charset="0"/>
              </a:rPr>
              <a:t>Known as le style 25</a:t>
            </a:r>
            <a:r>
              <a:rPr lang="en-US" alt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loral Design History 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688" y="76200"/>
            <a:ext cx="29321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ChangeArrowheads="1"/>
          </p:cNvSpPr>
          <p:nvPr/>
        </p:nvSpPr>
        <p:spPr bwMode="auto">
          <a:xfrm>
            <a:off x="2362200" y="6019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Abstract, angular and unusual </a:t>
            </a:r>
          </a:p>
          <a:p>
            <a:pPr algn="ctr" eaLnBrk="1" hangingPunct="1"/>
            <a:r>
              <a:rPr lang="en-US" altLang="en-US"/>
              <a:t>Glass bricks popular in 1940’s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Floral Design History 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74613"/>
            <a:ext cx="297180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p:cNvSpPr>
            <a:spLocks noChangeArrowheads="1"/>
          </p:cNvSpPr>
          <p:nvPr/>
        </p:nvSpPr>
        <p:spPr bwMode="auto">
          <a:xfrm>
            <a:off x="457200" y="58674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Strong, streamline, geometric lines, forms and patterns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400" dirty="0">
                <a:solidFill>
                  <a:schemeClr val="tx1"/>
                </a:solidFill>
                <a:latin typeface="Lucida Handwriting" pitchFamily="66" charset="0"/>
                <a:cs typeface="Times New Roman" pitchFamily="18" charset="0"/>
              </a:rPr>
              <a:t>Free-Form Expression </a:t>
            </a:r>
            <a:r>
              <a:rPr lang="en-US" sz="3400" dirty="0" smtClean="0">
                <a:solidFill>
                  <a:schemeClr val="tx1"/>
                </a:solidFill>
                <a:latin typeface="Lucida Handwriting" pitchFamily="66" charset="0"/>
                <a:cs typeface="Times New Roman" pitchFamily="18" charset="0"/>
              </a:rPr>
              <a:t>1950’s</a:t>
            </a:r>
            <a:r>
              <a:rPr lang="en-US" sz="3400" dirty="0">
                <a:solidFill>
                  <a:schemeClr val="tx1"/>
                </a:solidFill>
                <a:latin typeface="Lucida Handwriting" pitchFamily="66" charset="0"/>
                <a:cs typeface="Times New Roman" pitchFamily="18" charset="0"/>
              </a:rPr>
              <a:t>:</a:t>
            </a:r>
          </a:p>
        </p:txBody>
      </p:sp>
      <p:sp>
        <p:nvSpPr>
          <p:cNvPr id="56323"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A modern, natural appearance. </a:t>
            </a:r>
          </a:p>
          <a:p>
            <a:pPr eaLnBrk="1" hangingPunct="1"/>
            <a:r>
              <a:rPr lang="en-US" altLang="en-US" smtClean="0">
                <a:cs typeface="Times New Roman" pitchFamily="18" charset="0"/>
              </a:rPr>
              <a:t>Expressive with both a feeling of movement and of freedom</a:t>
            </a:r>
          </a:p>
          <a:p>
            <a:pPr eaLnBrk="1" hangingPunct="1"/>
            <a:r>
              <a:rPr lang="en-US" altLang="en-US" smtClean="0">
                <a:cs typeface="Times New Roman" pitchFamily="18" charset="0"/>
              </a:rPr>
              <a:t>Use of driftwood and other figurines in designs </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loral Design History 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304800"/>
            <a:ext cx="3429000"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457200" y="57150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Wreaths and garlands worn for personal adornment or decoration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Floral Design History 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4102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ChangeArrowheads="1"/>
          </p:cNvSpPr>
          <p:nvPr/>
        </p:nvSpPr>
        <p:spPr bwMode="auto">
          <a:xfrm>
            <a:off x="2362200" y="60102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Freedom of expression</a:t>
            </a:r>
          </a:p>
          <a:p>
            <a:pPr algn="ctr" eaLnBrk="1" hangingPunct="1"/>
            <a:r>
              <a:rPr lang="en-US" altLang="en-US"/>
              <a:t>Bold foliage, oriental influence of line and use of driftwood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dirty="0">
                <a:solidFill>
                  <a:schemeClr val="tx1"/>
                </a:solidFill>
                <a:latin typeface="Mistral" pitchFamily="66" charset="0"/>
                <a:cs typeface="Times New Roman" pitchFamily="18" charset="0"/>
              </a:rPr>
              <a:t>Geometric Mass Design </a:t>
            </a:r>
            <a:r>
              <a:rPr lang="en-US" dirty="0" smtClean="0">
                <a:solidFill>
                  <a:schemeClr val="tx1"/>
                </a:solidFill>
                <a:latin typeface="Mistral" pitchFamily="66" charset="0"/>
                <a:cs typeface="Times New Roman" pitchFamily="18" charset="0"/>
              </a:rPr>
              <a:t>1960-1970’s</a:t>
            </a:r>
            <a:r>
              <a:rPr lang="en-US" dirty="0">
                <a:solidFill>
                  <a:schemeClr val="tx1"/>
                </a:solidFill>
                <a:latin typeface="Mistral" pitchFamily="66" charset="0"/>
                <a:cs typeface="Times New Roman" pitchFamily="18" charset="0"/>
              </a:rPr>
              <a:t>:</a:t>
            </a:r>
            <a:endParaRPr lang="en-US" dirty="0">
              <a:solidFill>
                <a:schemeClr val="tx1"/>
              </a:solidFill>
              <a:latin typeface="Mistral" pitchFamily="66" charset="0"/>
            </a:endParaRPr>
          </a:p>
        </p:txBody>
      </p:sp>
      <p:sp>
        <p:nvSpPr>
          <p:cNvPr id="57347"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Tight geometric bouquets. </a:t>
            </a:r>
          </a:p>
          <a:p>
            <a:pPr eaLnBrk="1" hangingPunct="1"/>
            <a:r>
              <a:rPr lang="en-US" altLang="en-US" smtClean="0">
                <a:cs typeface="Times New Roman" pitchFamily="18" charset="0"/>
              </a:rPr>
              <a:t> Include mass and line.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loral Design History 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152400"/>
            <a:ext cx="305276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2"/>
          <p:cNvSpPr>
            <a:spLocks noChangeArrowheads="1"/>
          </p:cNvSpPr>
          <p:nvPr/>
        </p:nvSpPr>
        <p:spPr bwMode="auto">
          <a:xfrm>
            <a:off x="1371600" y="58674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Tight geometric designs symmetrical and asymmetrical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dirty="0">
                <a:solidFill>
                  <a:schemeClr val="tx1"/>
                </a:solidFill>
                <a:latin typeface="Papyrus" pitchFamily="66" charset="0"/>
                <a:cs typeface="Times New Roman" pitchFamily="18" charset="0"/>
              </a:rPr>
              <a:t>Contemporary</a:t>
            </a:r>
            <a:r>
              <a:rPr lang="en-US" dirty="0">
                <a:solidFill>
                  <a:schemeClr val="tx1"/>
                </a:solidFill>
                <a:latin typeface="Papyrus" pitchFamily="66" charset="0"/>
              </a:rPr>
              <a:t> </a:t>
            </a:r>
          </a:p>
        </p:txBody>
      </p:sp>
      <p:sp>
        <p:nvSpPr>
          <p:cNvPr id="58371"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Contemporary refers to the time of the present or of recent times  </a:t>
            </a:r>
          </a:p>
          <a:p>
            <a:pPr eaLnBrk="1" hangingPunct="1"/>
            <a:r>
              <a:rPr lang="en-US" altLang="en-US" smtClean="0">
                <a:cs typeface="Times New Roman" pitchFamily="18" charset="0"/>
              </a:rPr>
              <a:t>Called modern because they generally are different than whatever style was previously popular</a:t>
            </a:r>
            <a:r>
              <a:rPr lang="en-US" alt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0" y="274638"/>
            <a:ext cx="8229600" cy="1143000"/>
          </a:xfrm>
        </p:spPr>
        <p:txBody>
          <a:bodyPr/>
          <a:lstStyle/>
          <a:p>
            <a:pPr algn="ctr" eaLnBrk="1" fontAlgn="auto" hangingPunct="1">
              <a:spcAft>
                <a:spcPts val="0"/>
              </a:spcAft>
              <a:defRPr/>
            </a:pPr>
            <a:r>
              <a:rPr lang="en-US" sz="3000" dirty="0">
                <a:solidFill>
                  <a:schemeClr val="tx1"/>
                </a:solidFill>
                <a:cs typeface="Times New Roman" pitchFamily="18" charset="0"/>
              </a:rPr>
              <a:t>Cultures that have had the greatest influence in today’s design:</a:t>
            </a:r>
          </a:p>
        </p:txBody>
      </p:sp>
      <p:sp>
        <p:nvSpPr>
          <p:cNvPr id="91139" name="Rectangle 3"/>
          <p:cNvSpPr>
            <a:spLocks noGrp="1" noChangeArrowheads="1"/>
          </p:cNvSpPr>
          <p:nvPr>
            <p:ph type="body" idx="4294967295"/>
          </p:nvPr>
        </p:nvSpPr>
        <p:spPr>
          <a:xfrm>
            <a:off x="533400" y="1600200"/>
            <a:ext cx="8229600" cy="4530725"/>
          </a:xfrm>
        </p:spPr>
        <p:txBody>
          <a:bodyPr/>
          <a:lstStyle/>
          <a:p>
            <a:pPr eaLnBrk="1" hangingPunct="1"/>
            <a:r>
              <a:rPr lang="en-US" altLang="en-US" smtClean="0">
                <a:cs typeface="Times New Roman" pitchFamily="18" charset="0"/>
              </a:rPr>
              <a:t> </a:t>
            </a:r>
          </a:p>
          <a:p>
            <a:pPr eaLnBrk="1" hangingPunct="1"/>
            <a:r>
              <a:rPr lang="en-US" altLang="en-US" smtClean="0">
                <a:cs typeface="Times New Roman" pitchFamily="18" charset="0"/>
              </a:rPr>
              <a:t>Oriental				European </a:t>
            </a:r>
          </a:p>
          <a:p>
            <a:pPr eaLnBrk="1" hangingPunct="1"/>
            <a:r>
              <a:rPr lang="en-US" altLang="en-US" b="1" smtClean="0">
                <a:cs typeface="Times New Roman" pitchFamily="18" charset="0"/>
              </a:rPr>
              <a:t>Line				 Mass</a:t>
            </a:r>
          </a:p>
          <a:p>
            <a:pPr eaLnBrk="1" hangingPunct="1"/>
            <a:r>
              <a:rPr lang="en-US" altLang="en-US" smtClean="0">
                <a:cs typeface="Times New Roman" pitchFamily="18" charset="0"/>
              </a:rPr>
              <a:t> </a:t>
            </a:r>
          </a:p>
          <a:p>
            <a:pPr eaLnBrk="1" hangingPunct="1"/>
            <a:r>
              <a:rPr lang="en-US" altLang="en-US" smtClean="0">
                <a:cs typeface="Times New Roman" pitchFamily="18" charset="0"/>
              </a:rPr>
              <a:t>		   Line-Mass</a:t>
            </a:r>
          </a:p>
          <a:p>
            <a:pPr eaLnBrk="1" hangingPunct="1"/>
            <a:r>
              <a:rPr lang="en-US" altLang="en-US" smtClean="0">
                <a:cs typeface="Times New Roman" pitchFamily="18" charset="0"/>
              </a:rPr>
              <a:t>	“American,” or “Western Style”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prin and el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1534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eaLnBrk="1" hangingPunct="1">
              <a:defRPr/>
            </a:pPr>
            <a:r>
              <a:rPr lang="en-US" dirty="0" smtClean="0">
                <a:solidFill>
                  <a:schemeClr val="tx1"/>
                </a:solidFill>
              </a:rPr>
              <a:t>   European             Oriental</a:t>
            </a:r>
            <a:endParaRPr lang="en-US"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Examples of Student activities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Period floral design</a:t>
            </a:r>
            <a:endParaRPr lang="en-US" dirty="0"/>
          </a:p>
        </p:txBody>
      </p:sp>
      <p:pic>
        <p:nvPicPr>
          <p:cNvPr id="94211" name="Picture 2" descr="F:\photos\Floral Curriculum\Mar 09\0007\P1050683.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4800" y="1981200"/>
            <a:ext cx="1828800" cy="2438400"/>
          </a:xfrm>
          <a:noFill/>
        </p:spPr>
      </p:pic>
      <p:pic>
        <p:nvPicPr>
          <p:cNvPr id="94212" name="Picture 3" descr="F:\photos\Floral Curriculum\Mar 09\0007\P1050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descr="F:\photos\Floral Curriculum\Mar 09\0007\P10506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26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5" descr="F:\photos\Floral Curriculum\Mar 09\0007\P105069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657600"/>
            <a:ext cx="1981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6" descr="F:\photos\Floral Curriculum\Mar 09\0007\P105069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724400"/>
            <a:ext cx="1200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7" descr="F:\photos\Floral Curriculum\Mar 09\0007\P10507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953000"/>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8" descr="F:\photos\curriculum 09\0012\P106053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0292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Chaplet</a:t>
            </a:r>
            <a:endParaRPr lang="en-US" dirty="0"/>
          </a:p>
        </p:txBody>
      </p:sp>
      <p:pic>
        <p:nvPicPr>
          <p:cNvPr id="95235" name="Picture 2" descr="F:\P10600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74638"/>
            <a:ext cx="8229600" cy="1143000"/>
          </a:xfrm>
        </p:spPr>
        <p:txBody>
          <a:bodyPr>
            <a:normAutofit fontScale="90000"/>
          </a:bodyPr>
          <a:lstStyle/>
          <a:p>
            <a:pPr algn="ctr" eaLnBrk="1" fontAlgn="auto" hangingPunct="1">
              <a:spcAft>
                <a:spcPts val="0"/>
              </a:spcAft>
              <a:defRPr/>
            </a:pPr>
            <a:r>
              <a:rPr lang="en-US" sz="6000" dirty="0">
                <a:solidFill>
                  <a:schemeClr val="tx1"/>
                </a:solidFill>
                <a:latin typeface="Iskoola Pota" pitchFamily="18" charset="0"/>
                <a:cs typeface="Iskoola Pota" pitchFamily="18" charset="0"/>
              </a:rPr>
              <a:t>Roman </a:t>
            </a:r>
            <a:r>
              <a:rPr lang="en-US" sz="6000" dirty="0" smtClean="0">
                <a:solidFill>
                  <a:schemeClr val="tx1"/>
                </a:solidFill>
                <a:latin typeface="Iskoola Pota" pitchFamily="18" charset="0"/>
                <a:cs typeface="Iskoola Pota" pitchFamily="18" charset="0"/>
              </a:rPr>
              <a:t>28 </a:t>
            </a:r>
            <a:r>
              <a:rPr lang="en-US" sz="6000" dirty="0">
                <a:solidFill>
                  <a:schemeClr val="tx1"/>
                </a:solidFill>
                <a:latin typeface="Iskoola Pota" pitchFamily="18" charset="0"/>
                <a:cs typeface="Iskoola Pota" pitchFamily="18" charset="0"/>
              </a:rPr>
              <a:t>BC-AD 325:</a:t>
            </a:r>
          </a:p>
        </p:txBody>
      </p:sp>
      <p:sp>
        <p:nvSpPr>
          <p:cNvPr id="27651" name="Rectangle 3"/>
          <p:cNvSpPr>
            <a:spLocks noGrp="1" noChangeArrowheads="1"/>
          </p:cNvSpPr>
          <p:nvPr>
            <p:ph type="body" idx="4294967295"/>
          </p:nvPr>
        </p:nvSpPr>
        <p:spPr>
          <a:xfrm>
            <a:off x="0" y="1600200"/>
            <a:ext cx="8229600" cy="4530725"/>
          </a:xfrm>
        </p:spPr>
        <p:txBody>
          <a:bodyPr/>
          <a:lstStyle/>
          <a:p>
            <a:pPr eaLnBrk="1" hangingPunct="1"/>
            <a:r>
              <a:rPr lang="en-US" altLang="en-US" smtClean="0">
                <a:cs typeface="Times New Roman" pitchFamily="18" charset="0"/>
              </a:rPr>
              <a:t>Continued the use of garlands and wreaths (fuller, wider)</a:t>
            </a:r>
          </a:p>
          <a:p>
            <a:pPr eaLnBrk="1" hangingPunct="1"/>
            <a:r>
              <a:rPr lang="en-US" altLang="en-US" smtClean="0">
                <a:cs typeface="Times New Roman" pitchFamily="18" charset="0"/>
              </a:rPr>
              <a:t>Day to day life and celebrations</a:t>
            </a:r>
          </a:p>
          <a:p>
            <a:pPr eaLnBrk="1" hangingPunct="1"/>
            <a:r>
              <a:rPr lang="en-US" altLang="en-US" smtClean="0">
                <a:cs typeface="Times New Roman" pitchFamily="18" charset="0"/>
              </a:rPr>
              <a:t>Rose petals piled on floor </a:t>
            </a:r>
          </a:p>
          <a:p>
            <a:pPr marL="511175" lvl="2" indent="-273050" eaLnBrk="1" hangingPunct="1">
              <a:spcBef>
                <a:spcPts val="600"/>
              </a:spcBef>
              <a:buClr>
                <a:schemeClr val="tx2"/>
              </a:buClr>
              <a:buSzPct val="73000"/>
              <a:buFont typeface="Wingdings 2" pitchFamily="18" charset="2"/>
              <a:buChar char=""/>
            </a:pPr>
            <a:r>
              <a:rPr lang="en-US" altLang="en-US" smtClean="0"/>
              <a:t>Nero and Cleopatra used them extravagantly</a:t>
            </a:r>
            <a:endParaRPr lang="en-US" altLang="en-US" smtClean="0">
              <a:cs typeface="Times New Roman" pitchFamily="18" charset="0"/>
            </a:endParaRPr>
          </a:p>
          <a:p>
            <a:pPr marL="511175" lvl="2" indent="-273050" eaLnBrk="1" hangingPunct="1">
              <a:spcBef>
                <a:spcPts val="600"/>
              </a:spcBef>
              <a:buClr>
                <a:schemeClr val="tx2"/>
              </a:buClr>
              <a:buSzPct val="73000"/>
              <a:buFont typeface="Wingdings 2" pitchFamily="18" charset="2"/>
              <a:buChar char=""/>
            </a:pPr>
            <a:r>
              <a:rPr lang="en-US" altLang="en-US" smtClean="0"/>
              <a:t>during festivities lavish and fantastic strewn on banquet tables and couches, streets and lakes</a:t>
            </a:r>
          </a:p>
          <a:p>
            <a:pPr marL="511175" lvl="2" indent="-273050" eaLnBrk="1" hangingPunct="1">
              <a:spcBef>
                <a:spcPts val="600"/>
              </a:spcBef>
              <a:buClr>
                <a:schemeClr val="tx2"/>
              </a:buClr>
              <a:buSzPct val="73000"/>
              <a:buFont typeface="Wingdings 2" pitchFamily="18" charset="2"/>
              <a:buChar char=""/>
            </a:pPr>
            <a:r>
              <a:rPr lang="en-US" altLang="en-US" smtClean="0"/>
              <a:t>Grew roses among hot water pipes to supply all demand</a:t>
            </a:r>
            <a:endParaRPr lang="en-US" altLang="en-US" smtClean="0">
              <a:cs typeface="Times New Roman" pitchFamily="18" charset="0"/>
            </a:endParaRPr>
          </a:p>
          <a:p>
            <a:pPr eaLnBrk="1" hangingPunct="1"/>
            <a:r>
              <a:rPr lang="en-US" altLang="en-US" smtClean="0">
                <a:cs typeface="Times New Roman" pitchFamily="18" charset="0"/>
              </a:rPr>
              <a:t>Sachet</a:t>
            </a:r>
          </a:p>
          <a:p>
            <a:pPr eaLnBrk="1" hangingPunct="1"/>
            <a:r>
              <a:rPr lang="en-US" altLang="en-US" smtClean="0">
                <a:cs typeface="Times New Roman" pitchFamily="18" charset="0"/>
              </a:rPr>
              <a:t>Fragrance</a:t>
            </a:r>
          </a:p>
          <a:p>
            <a:pPr eaLnBrk="1" hangingPunct="1"/>
            <a:endParaRPr lang="en-US" altLang="en-US" smtClean="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651">
                                            <p:txEl>
                                              <p:pRg st="3" end="3"/>
                                            </p:txEl>
                                          </p:spTgt>
                                        </p:tgtEl>
                                        <p:attrNameLst>
                                          <p:attrName>style.visibility</p:attrName>
                                        </p:attrNameLst>
                                      </p:cBhvr>
                                      <p:to>
                                        <p:strVal val="visible"/>
                                      </p:to>
                                    </p:set>
                                    <p:anim calcmode="lin" valueType="num">
                                      <p:cBhvr additive="base">
                                        <p:cTn id="23"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7651">
                                            <p:txEl>
                                              <p:pRg st="5" end="5"/>
                                            </p:txEl>
                                          </p:spTgt>
                                        </p:tgtEl>
                                        <p:attrNameLst>
                                          <p:attrName>style.visibility</p:attrName>
                                        </p:attrNameLst>
                                      </p:cBhvr>
                                      <p:to>
                                        <p:strVal val="visible"/>
                                      </p:to>
                                    </p:set>
                                    <p:anim calcmode="lin" valueType="num">
                                      <p:cBhvr additive="base">
                                        <p:cTn id="31"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7" end="7"/>
                                            </p:txEl>
                                          </p:spTgt>
                                        </p:tgtEl>
                                        <p:attrNameLst>
                                          <p:attrName>style.visibility</p:attrName>
                                        </p:attrNameLst>
                                      </p:cBhvr>
                                      <p:to>
                                        <p:strVal val="visible"/>
                                      </p:to>
                                    </p:set>
                                    <p:anim calcmode="lin" valueType="num">
                                      <p:cBhvr additive="base">
                                        <p:cTn id="43"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8">
      <a:dk1>
        <a:sysClr val="windowText" lastClr="000000"/>
      </a:dk1>
      <a:lt1>
        <a:srgbClr val="B1C97D"/>
      </a:lt1>
      <a:dk2>
        <a:srgbClr val="76923C"/>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rgbClr val="B1C97D"/>
    </a:lt1>
    <a:dk2>
      <a:srgbClr val="76923C"/>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Opulent</Template>
  <TotalTime>835</TotalTime>
  <Words>3882</Words>
  <Application>Microsoft Office PowerPoint</Application>
  <PresentationFormat>On-screen Show (4:3)</PresentationFormat>
  <Paragraphs>608</Paragraphs>
  <Slides>88</Slides>
  <Notes>85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Trebuchet MS</vt:lpstr>
      <vt:lpstr>Wingdings 2</vt:lpstr>
      <vt:lpstr>Wingdings</vt:lpstr>
      <vt:lpstr>Times New Roman</vt:lpstr>
      <vt:lpstr>Opulent</vt:lpstr>
      <vt:lpstr>Floral Design History</vt:lpstr>
      <vt:lpstr>Historical periods:</vt:lpstr>
      <vt:lpstr>Egyptian 2800-28 BC:</vt:lpstr>
      <vt:lpstr>PowerPoint Presentation</vt:lpstr>
      <vt:lpstr>PowerPoint Presentation</vt:lpstr>
      <vt:lpstr>PowerPoint Presentation</vt:lpstr>
      <vt:lpstr>  Greek (Classical) 600-146 BC: </vt:lpstr>
      <vt:lpstr>PowerPoint Presentation</vt:lpstr>
      <vt:lpstr>Roman 28 BC-AD 325:</vt:lpstr>
      <vt:lpstr>PowerPoint Presentation</vt:lpstr>
      <vt:lpstr>PowerPoint Presentation</vt:lpstr>
      <vt:lpstr>PowerPoint Presentation</vt:lpstr>
      <vt:lpstr>Byzantine 320-600 AD: </vt:lpstr>
      <vt:lpstr>PowerPoint Presentation</vt:lpstr>
      <vt:lpstr>Middle Ages 476-1400 AD: </vt:lpstr>
      <vt:lpstr>Renaissance 1400-1600 AD: </vt:lpstr>
      <vt:lpstr>Renaissance 1400-1600 AD: </vt:lpstr>
      <vt:lpstr>PowerPoint Presentation</vt:lpstr>
      <vt:lpstr>PowerPoint Presentation</vt:lpstr>
      <vt:lpstr>Baroque 1600-1775 AD: </vt:lpstr>
      <vt:lpstr>PowerPoint Presentation</vt:lpstr>
      <vt:lpstr>Dutch-Flemish 1550-1760 AD: </vt:lpstr>
      <vt:lpstr>PowerPoint Presentation</vt:lpstr>
      <vt:lpstr>PowerPoint Presentation</vt:lpstr>
      <vt:lpstr>PowerPoint Presentation</vt:lpstr>
      <vt:lpstr>FRENCH PERIODS:</vt:lpstr>
      <vt:lpstr>French Baroque 1600’s:</vt:lpstr>
      <vt:lpstr>PowerPoint Presentation</vt:lpstr>
      <vt:lpstr>French Rococo 1700’s: </vt:lpstr>
      <vt:lpstr>PowerPoint Presentation</vt:lpstr>
      <vt:lpstr>PowerPoint Presentation</vt:lpstr>
      <vt:lpstr>Louis XVI late 1700’s:</vt:lpstr>
      <vt:lpstr>PowerPoint Presentation</vt:lpstr>
      <vt:lpstr>Empire 1804-1814:</vt:lpstr>
      <vt:lpstr>  ENGLISH PERIODS:</vt:lpstr>
      <vt:lpstr>English-Georgian Period 1714-1760: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Victorian Period 1820-1901:</vt:lpstr>
      <vt:lpstr>Victorian Period 1820-1901:</vt:lpstr>
      <vt:lpstr>Victorian Period 1820-1901:</vt:lpstr>
      <vt:lpstr>Victorian Period 1820-1901:</vt:lpstr>
      <vt:lpstr>PowerPoint Presentation</vt:lpstr>
      <vt:lpstr>PowerPoint Presentation</vt:lpstr>
      <vt:lpstr>PowerPoint Presentation</vt:lpstr>
      <vt:lpstr>EARLY AMERICAN PERIODS:</vt:lpstr>
      <vt:lpstr>Early American Period 1620-1720: </vt:lpstr>
      <vt:lpstr>PowerPoint Presentation</vt:lpstr>
      <vt:lpstr>Colonial Williamsburg Period 1714-1780: </vt:lpstr>
      <vt:lpstr>PowerPoint Presentation</vt:lpstr>
      <vt:lpstr>American Federal Period  1780-1820: </vt:lpstr>
      <vt:lpstr>American Victorian 1845-1900:</vt:lpstr>
      <vt:lpstr>PowerPoint Presentation</vt:lpstr>
      <vt:lpstr>PowerPoint Presentation</vt:lpstr>
      <vt:lpstr>PowerPoint Presentation</vt:lpstr>
      <vt:lpstr>ORIENTAL INFLUENCE: </vt:lpstr>
      <vt:lpstr>Chinese Style: </vt:lpstr>
      <vt:lpstr>Chinese Style: </vt:lpstr>
      <vt:lpstr>PowerPoint Presentation</vt:lpstr>
      <vt:lpstr>PowerPoint Presentation</vt:lpstr>
      <vt:lpstr>Japanese Style  a.k.a. Ikebana</vt:lpstr>
      <vt:lpstr>Japanese Style  a.k.a. Ikebana</vt:lpstr>
      <vt:lpstr>Japanese Style  a.k.a. Ikebana</vt:lpstr>
      <vt:lpstr>PowerPoint Presentation</vt:lpstr>
      <vt:lpstr>PowerPoint Presentation</vt:lpstr>
      <vt:lpstr>PowerPoint Presentation</vt:lpstr>
      <vt:lpstr>MODERN FLORAL ARRANGING: </vt:lpstr>
      <vt:lpstr>Art Nouveau 1890-1910:</vt:lpstr>
      <vt:lpstr>PowerPoint Presentation</vt:lpstr>
      <vt:lpstr>PowerPoint Presentation</vt:lpstr>
      <vt:lpstr>Art Deco 1925-1930</vt:lpstr>
      <vt:lpstr>PowerPoint Presentation</vt:lpstr>
      <vt:lpstr>PowerPoint Presentation</vt:lpstr>
      <vt:lpstr>Free-Form Expression 1950’s:</vt:lpstr>
      <vt:lpstr>PowerPoint Presentation</vt:lpstr>
      <vt:lpstr>Geometric Mass Design 1960-1970’s:</vt:lpstr>
      <vt:lpstr>PowerPoint Presentation</vt:lpstr>
      <vt:lpstr>Contemporary </vt:lpstr>
      <vt:lpstr>Cultures that have had the greatest influence in today’s design:</vt:lpstr>
      <vt:lpstr>   European             Oriental</vt:lpstr>
      <vt:lpstr>Examples of Student activities</vt:lpstr>
      <vt:lpstr>Period floral design</vt:lpstr>
      <vt:lpstr>Chaplet</vt:lpstr>
    </vt:vector>
  </TitlesOfParts>
  <Company>School Dist #52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Design History</dc:title>
  <dc:creator>Justin Patten</dc:creator>
  <cp:lastModifiedBy>Debra Rumford</cp:lastModifiedBy>
  <cp:revision>125</cp:revision>
  <cp:lastPrinted>1601-01-01T00:00:00Z</cp:lastPrinted>
  <dcterms:created xsi:type="dcterms:W3CDTF">2004-12-29T19:26:42Z</dcterms:created>
  <dcterms:modified xsi:type="dcterms:W3CDTF">2015-09-03T22:21:01Z</dcterms:modified>
</cp:coreProperties>
</file>