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5"/>
  </p:notesMasterIdLst>
  <p:sldIdLst>
    <p:sldId id="256" r:id="rId2"/>
    <p:sldId id="344" r:id="rId3"/>
    <p:sldId id="257" r:id="rId4"/>
    <p:sldId id="346" r:id="rId5"/>
    <p:sldId id="347" r:id="rId6"/>
    <p:sldId id="281" r:id="rId7"/>
    <p:sldId id="282" r:id="rId8"/>
    <p:sldId id="283" r:id="rId9"/>
    <p:sldId id="284" r:id="rId10"/>
    <p:sldId id="285" r:id="rId11"/>
    <p:sldId id="286" r:id="rId12"/>
    <p:sldId id="258" r:id="rId13"/>
    <p:sldId id="339" r:id="rId14"/>
    <p:sldId id="289" r:id="rId15"/>
    <p:sldId id="260" r:id="rId16"/>
    <p:sldId id="293" r:id="rId17"/>
    <p:sldId id="295" r:id="rId18"/>
    <p:sldId id="296" r:id="rId19"/>
    <p:sldId id="354" r:id="rId20"/>
    <p:sldId id="355" r:id="rId21"/>
    <p:sldId id="356" r:id="rId22"/>
    <p:sldId id="352" r:id="rId23"/>
    <p:sldId id="353" r:id="rId24"/>
    <p:sldId id="261" r:id="rId25"/>
    <p:sldId id="263" r:id="rId26"/>
    <p:sldId id="312" r:id="rId27"/>
    <p:sldId id="314" r:id="rId28"/>
    <p:sldId id="315" r:id="rId29"/>
    <p:sldId id="316" r:id="rId30"/>
    <p:sldId id="327" r:id="rId31"/>
    <p:sldId id="329" r:id="rId32"/>
    <p:sldId id="330" r:id="rId33"/>
    <p:sldId id="331" r:id="rId34"/>
    <p:sldId id="332" r:id="rId35"/>
    <p:sldId id="264" r:id="rId36"/>
    <p:sldId id="335" r:id="rId37"/>
    <p:sldId id="338" r:id="rId38"/>
    <p:sldId id="337" r:id="rId39"/>
    <p:sldId id="348" r:id="rId40"/>
    <p:sldId id="342" r:id="rId41"/>
    <p:sldId id="350" r:id="rId42"/>
    <p:sldId id="349" r:id="rId43"/>
    <p:sldId id="351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78245" autoAdjust="0"/>
  </p:normalViewPr>
  <p:slideViewPr>
    <p:cSldViewPr>
      <p:cViewPr>
        <p:scale>
          <a:sx n="96" d="100"/>
          <a:sy n="96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6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A377B7-DBE0-4A2A-B205-AA3560EF4C88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B25234-B495-4AD0-AB00-0AE73E205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American Institute of Floral Designers, The</a:t>
            </a:r>
            <a:r>
              <a:rPr lang="en-US" altLang="en-US" u="sng" smtClean="0"/>
              <a:t> AIFD Guide to Floral Design: Terms, Techniques, and Traditions</a:t>
            </a:r>
            <a:r>
              <a:rPr lang="en-US" altLang="en-US" smtClean="0"/>
              <a:t>.  Intelvid Group 2005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DC027-6EAD-4EDE-8DE5-789C061A7CA6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A4CBA6-A3B1-4A29-BBF5-F87ADB63191A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A1E8B4-1760-4CE0-A022-9D0D3C32EA68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0D8F72-5D4C-434C-977B-D6869DA2DF8E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128F9E-F6FD-4642-A380-99F3C19C2A48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C99E6D-AFB5-4C6B-B0BD-BF85100177C2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C520B0-0F34-444F-894E-B1A13CAB87DC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243F29-2304-4880-820D-8E6C0FD519FD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965DBB-481B-4559-BC35-F3732359BB9D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D889B3-C8FF-4992-AEDA-924758B57771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43D1351-7435-496D-B0D9-DEBEF8BCF7D6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American Institute of Floral Designers, The</a:t>
            </a:r>
            <a:r>
              <a:rPr lang="en-US" altLang="en-US" u="sng" smtClean="0"/>
              <a:t> AIFD Guide to Floral Design: Terms, Techniques, and Traditions</a:t>
            </a:r>
            <a:r>
              <a:rPr lang="en-US" altLang="en-US" smtClean="0"/>
              <a:t>.  Intelvid Group 2005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6A4CB5-3B97-403F-BD30-7D1A2F22D8EC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CB8598-5F53-41D9-AFD9-BE11E4965AB4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C43B82-404B-409D-A651-7C384A037FAD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00C0DD-C27B-4531-9557-1ECA7749AC1F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American Institute of Floral Designers, The</a:t>
            </a:r>
            <a:r>
              <a:rPr lang="en-US" altLang="en-US" u="sng" smtClean="0"/>
              <a:t> AIFD Guide to Floral Design: Terms, Techniques, and Traditions</a:t>
            </a:r>
            <a:r>
              <a:rPr lang="en-US" altLang="en-US" smtClean="0"/>
              <a:t>.  Intelvid Group 2005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A333E9-1F20-4D3D-AD11-A05DE34784BA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American Institute of Floral Designers, The</a:t>
            </a:r>
            <a:r>
              <a:rPr lang="en-US" altLang="en-US" u="sng" smtClean="0"/>
              <a:t> AIFD Guide to Floral Design: Terms, Techniques, and Traditions</a:t>
            </a:r>
            <a:r>
              <a:rPr lang="en-US" altLang="en-US" smtClean="0"/>
              <a:t>.  Intelvid Group 2005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F5A613-9ECD-4421-B390-F8A457E79ABD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American Institute of Floral Designers, The</a:t>
            </a:r>
            <a:r>
              <a:rPr lang="en-US" altLang="en-US" u="sng" smtClean="0"/>
              <a:t> AIFD Guide to Floral Design: Terms, Techniques, and Traditions</a:t>
            </a:r>
            <a:r>
              <a:rPr lang="en-US" altLang="en-US" smtClean="0"/>
              <a:t>.  Intelvid Group 2005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4418C6-6DDD-431A-BCB0-F179478E8A12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American Institute of Floral Designers, The</a:t>
            </a:r>
            <a:r>
              <a:rPr lang="en-US" altLang="en-US" u="sng" smtClean="0"/>
              <a:t> AIFD Guide to Floral Design: Terms, Techniques, and Traditions</a:t>
            </a:r>
            <a:r>
              <a:rPr lang="en-US" altLang="en-US" smtClean="0"/>
              <a:t>.  Intelvid Group 2005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AB370F-1168-44D7-A8C8-9FE73B03BB60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751999-2B3C-4CB2-9C8D-C10480CA4304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880B39-8BAC-49DE-B7F8-A9F5998B273C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E84167-9B8A-42DB-8A23-7ED4AE198E3F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61906E-D76D-4DE6-BD80-B5CA5B2B5546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8E420D-5A7B-4A5A-8D6E-C752C0F405DA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6714C4-0E6B-41C5-8DFE-408A6D832E73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B93A5E0-7668-4C24-8F82-C1847F31E4E6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Hunter, Norah T., </a:t>
            </a:r>
            <a:r>
              <a:rPr lang="en-US" altLang="en-US" u="sng" smtClean="0"/>
              <a:t>The Art of Floral Design Second Edition</a:t>
            </a:r>
            <a:r>
              <a:rPr lang="en-US" altLang="en-US" smtClean="0"/>
              <a:t> Delmar 2000.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7744D3-2E49-4A8E-BA1C-9ED3E043AE2A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696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C72F-3099-4244-9113-1428F5BC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2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2917-E4AE-49EE-A729-4DF257880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9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F8677-D023-4A1A-ABCB-39BA0B9E2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6D139-C04B-435A-A381-E3CFCC8A6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819-8404-4F3B-946C-272760AB1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AC93F-9E60-4C72-9227-82402F7C7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7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2F237-0BC4-4480-AC3D-1FABC1F51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9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2C4D2-D2FE-4E2A-98DA-9E42BEE7B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30C-472D-493B-A39E-049264A66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C14A8-387D-4A1F-B861-D28C7B892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2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8201-3EC5-436C-90D9-5330E49AF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6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6861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861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DBFCF43-8A11-4F70-A889-1F6619A41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Flower &amp; Foliage Morphology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smtClean="0">
                <a:solidFill>
                  <a:srgbClr val="000000"/>
                </a:solidFill>
              </a:rPr>
              <a:t/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Petals-flower’s showpiece positioned between the sepals and inner flower parts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752600" y="1752600"/>
            <a:ext cx="6046788" cy="4667250"/>
            <a:chOff x="105529380" y="106652377"/>
            <a:chExt cx="7341870" cy="5506403"/>
          </a:xfrm>
        </p:grpSpPr>
        <p:pic>
          <p:nvPicPr>
            <p:cNvPr id="12292" name="Picture 4" descr="P105030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29380" y="106652377"/>
              <a:ext cx="7341870" cy="550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110928150" y="107613450"/>
              <a:ext cx="18288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Petal</a:t>
              </a:r>
              <a:endParaRPr lang="en-US" alt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H="1">
              <a:off x="109785150" y="107784900"/>
              <a:ext cx="1143000" cy="11430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smtClean="0">
                <a:solidFill>
                  <a:srgbClr val="000000"/>
                </a:solidFill>
              </a:rPr>
              <a:t/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Corolla-collective term of all petals in a flower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>
              <a:solidFill>
                <a:schemeClr val="bg2"/>
              </a:solidFill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990600" y="1350963"/>
            <a:ext cx="7342188" cy="5507037"/>
            <a:chOff x="105177359" y="106742384"/>
            <a:chExt cx="7341870" cy="5506403"/>
          </a:xfrm>
        </p:grpSpPr>
        <p:pic>
          <p:nvPicPr>
            <p:cNvPr id="13316" name="Picture 4" descr="P105030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77359" y="106742384"/>
              <a:ext cx="7341870" cy="550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09270800" y="107727750"/>
              <a:ext cx="9715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All Petals       </a:t>
              </a:r>
              <a:endParaRPr lang="en-US" altLang="en-US"/>
            </a:p>
          </p:txBody>
        </p:sp>
        <p:sp>
          <p:nvSpPr>
            <p:cNvPr id="13318" name="AutoShape 6"/>
            <p:cNvSpPr>
              <a:spLocks/>
            </p:cNvSpPr>
            <p:nvPr/>
          </p:nvSpPr>
          <p:spPr bwMode="auto">
            <a:xfrm>
              <a:off x="109899445" y="107499154"/>
              <a:ext cx="971550" cy="3371850"/>
            </a:xfrm>
            <a:prstGeom prst="rightBrace">
              <a:avLst>
                <a:gd name="adj1" fmla="val 28922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10871000" y="10898505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Corolla</a:t>
              </a:r>
              <a:endParaRPr lang="en-US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flipH="1">
              <a:off x="108527850" y="107899200"/>
              <a:ext cx="742950" cy="1143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109327950" y="108070650"/>
              <a:ext cx="0" cy="10287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09956600" y="108013500"/>
              <a:ext cx="0" cy="13144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H="1">
              <a:off x="109442250" y="108013500"/>
              <a:ext cx="228600" cy="18859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Flower Nomenclature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smtClean="0"/>
              <a:t>Stamens-male reproductive parts of the flower</a:t>
            </a:r>
          </a:p>
          <a:p>
            <a:pPr lvl="2" eaLnBrk="1" hangingPunct="1"/>
            <a:r>
              <a:rPr lang="en-US" altLang="en-US" smtClean="0"/>
              <a:t>Androecium-collective term of all male parts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mtClean="0"/>
              <a:t>		“meaning house of man”</a:t>
            </a:r>
          </a:p>
          <a:p>
            <a:pPr lvl="3" eaLnBrk="1" hangingPunct="1"/>
            <a:r>
              <a:rPr lang="en-US" altLang="en-US" smtClean="0"/>
              <a:t>Anther-pollen-bearing portion of the stamen</a:t>
            </a:r>
          </a:p>
          <a:p>
            <a:pPr lvl="3" eaLnBrk="1" hangingPunct="1"/>
            <a:r>
              <a:rPr lang="en-US" altLang="en-US" smtClean="0"/>
              <a:t>Filament-stalk of the stamen bearing the anther</a:t>
            </a:r>
          </a:p>
          <a:p>
            <a:pPr lvl="3" eaLnBrk="1" hangingPunct="1"/>
            <a:endParaRPr lang="en-US" altLang="en-US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mtClean="0"/>
              <a:t>		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Stamen=Anther + Filament</a:t>
            </a:r>
          </a:p>
        </p:txBody>
      </p:sp>
      <p:grpSp>
        <p:nvGrpSpPr>
          <p:cNvPr id="15363" name="Group 24"/>
          <p:cNvGrpSpPr>
            <a:grpSpLocks/>
          </p:cNvGrpSpPr>
          <p:nvPr/>
        </p:nvGrpSpPr>
        <p:grpSpPr bwMode="auto">
          <a:xfrm>
            <a:off x="1219200" y="1371600"/>
            <a:ext cx="6804025" cy="5103813"/>
            <a:chOff x="106664760" y="107541060"/>
            <a:chExt cx="6804000" cy="5103000"/>
          </a:xfrm>
        </p:grpSpPr>
        <p:pic>
          <p:nvPicPr>
            <p:cNvPr id="15364" name="Picture 25" descr="P105087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4760" y="107541060"/>
              <a:ext cx="6804000" cy="510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Line 26"/>
            <p:cNvSpPr>
              <a:spLocks noChangeShapeType="1"/>
            </p:cNvSpPr>
            <p:nvPr/>
          </p:nvSpPr>
          <p:spPr bwMode="auto">
            <a:xfrm>
              <a:off x="108173610" y="10808961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5366" name="Line 27"/>
            <p:cNvSpPr>
              <a:spLocks noChangeShapeType="1"/>
            </p:cNvSpPr>
            <p:nvPr/>
          </p:nvSpPr>
          <p:spPr bwMode="auto">
            <a:xfrm>
              <a:off x="108464985" y="108369735"/>
              <a:ext cx="1028700" cy="88582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5367" name="Text Box 28"/>
            <p:cNvSpPr txBox="1">
              <a:spLocks noChangeArrowheads="1"/>
            </p:cNvSpPr>
            <p:nvPr/>
          </p:nvSpPr>
          <p:spPr bwMode="auto">
            <a:xfrm>
              <a:off x="108007785" y="108079540"/>
              <a:ext cx="12573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99CCFF"/>
                  </a:solidFill>
                  <a:latin typeface="Times New Roman" pitchFamily="18" charset="0"/>
                </a:rPr>
                <a:t>Filament</a:t>
              </a:r>
              <a:endParaRPr lang="en-US" altLang="en-US"/>
            </a:p>
          </p:txBody>
        </p:sp>
        <p:sp>
          <p:nvSpPr>
            <p:cNvPr id="15368" name="Line 29"/>
            <p:cNvSpPr>
              <a:spLocks noChangeShapeType="1"/>
            </p:cNvSpPr>
            <p:nvPr/>
          </p:nvSpPr>
          <p:spPr bwMode="auto">
            <a:xfrm>
              <a:off x="107379135" y="109112685"/>
              <a:ext cx="1685925" cy="20002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5369" name="Text Box 30"/>
            <p:cNvSpPr txBox="1">
              <a:spLocks noChangeArrowheads="1"/>
            </p:cNvSpPr>
            <p:nvPr/>
          </p:nvSpPr>
          <p:spPr bwMode="auto">
            <a:xfrm>
              <a:off x="106979085" y="108795820"/>
              <a:ext cx="19145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99CCFF"/>
                  </a:solidFill>
                  <a:latin typeface="Times New Roman" pitchFamily="18" charset="0"/>
                </a:rPr>
                <a:t>Anther</a:t>
              </a:r>
              <a:endParaRPr lang="en-US" altLang="en-US"/>
            </a:p>
          </p:txBody>
        </p:sp>
        <p:sp>
          <p:nvSpPr>
            <p:cNvPr id="15370" name="AutoShape 31"/>
            <p:cNvSpPr>
              <a:spLocks/>
            </p:cNvSpPr>
            <p:nvPr/>
          </p:nvSpPr>
          <p:spPr bwMode="auto">
            <a:xfrm>
              <a:off x="109179360" y="107998260"/>
              <a:ext cx="800100" cy="1400175"/>
            </a:xfrm>
            <a:prstGeom prst="rightBrace">
              <a:avLst>
                <a:gd name="adj1" fmla="val 14583"/>
                <a:gd name="adj2" fmla="val 50000"/>
              </a:avLst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1" name="Text Box 32"/>
            <p:cNvSpPr txBox="1">
              <a:spLocks noChangeArrowheads="1"/>
            </p:cNvSpPr>
            <p:nvPr/>
          </p:nvSpPr>
          <p:spPr bwMode="auto">
            <a:xfrm>
              <a:off x="110001685" y="108481495"/>
              <a:ext cx="1771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99CCFF"/>
                  </a:solidFill>
                  <a:latin typeface="Times New Roman" pitchFamily="18" charset="0"/>
                </a:rPr>
                <a:t>Stamen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Stamen=Anther + Filament </a:t>
            </a:r>
          </a:p>
        </p:txBody>
      </p:sp>
      <p:grpSp>
        <p:nvGrpSpPr>
          <p:cNvPr id="16387" name="Group 16"/>
          <p:cNvGrpSpPr>
            <a:grpSpLocks/>
          </p:cNvGrpSpPr>
          <p:nvPr/>
        </p:nvGrpSpPr>
        <p:grpSpPr bwMode="auto">
          <a:xfrm>
            <a:off x="762000" y="1295400"/>
            <a:ext cx="7620000" cy="5257800"/>
            <a:chOff x="107213400" y="107004677"/>
            <a:chExt cx="5804452" cy="4353339"/>
          </a:xfrm>
        </p:grpSpPr>
        <p:grpSp>
          <p:nvGrpSpPr>
            <p:cNvPr id="16388" name="Group 17"/>
            <p:cNvGrpSpPr>
              <a:grpSpLocks/>
            </p:cNvGrpSpPr>
            <p:nvPr/>
          </p:nvGrpSpPr>
          <p:grpSpPr bwMode="auto">
            <a:xfrm>
              <a:off x="107213400" y="107004677"/>
              <a:ext cx="5804452" cy="4353339"/>
              <a:chOff x="107213400" y="107004677"/>
              <a:chExt cx="5804452" cy="4353339"/>
            </a:xfrm>
          </p:grpSpPr>
          <p:pic>
            <p:nvPicPr>
              <p:cNvPr id="16391" name="Picture 18" descr="P1050281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213400" y="107004677"/>
                <a:ext cx="5804452" cy="435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" name="Line 19"/>
              <p:cNvSpPr>
                <a:spLocks noChangeShapeType="1"/>
              </p:cNvSpPr>
              <p:nvPr/>
            </p:nvSpPr>
            <p:spPr bwMode="auto">
              <a:xfrm flipH="1">
                <a:off x="111065641" y="108424593"/>
                <a:ext cx="1331844" cy="103367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6393" name="Text Box 20"/>
              <p:cNvSpPr txBox="1">
                <a:spLocks noChangeArrowheads="1"/>
              </p:cNvSpPr>
              <p:nvPr/>
            </p:nvSpPr>
            <p:spPr bwMode="auto">
              <a:xfrm>
                <a:off x="110115350" y="110604300"/>
                <a:ext cx="1085850" cy="387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CC00"/>
                    </a:solidFill>
                    <a:latin typeface="Times New Roman" pitchFamily="18" charset="0"/>
                  </a:rPr>
                  <a:t>Filament</a:t>
                </a:r>
                <a:endParaRPr lang="en-US" altLang="en-US"/>
              </a:p>
            </p:txBody>
          </p:sp>
          <p:sp>
            <p:nvSpPr>
              <p:cNvPr id="16394" name="Line 21"/>
              <p:cNvSpPr>
                <a:spLocks noChangeShapeType="1"/>
              </p:cNvSpPr>
              <p:nvPr/>
            </p:nvSpPr>
            <p:spPr bwMode="auto">
              <a:xfrm flipV="1">
                <a:off x="110140750" y="109524800"/>
                <a:ext cx="482600" cy="111125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6395" name="Text Box 22"/>
              <p:cNvSpPr txBox="1">
                <a:spLocks noChangeArrowheads="1"/>
              </p:cNvSpPr>
              <p:nvPr/>
            </p:nvSpPr>
            <p:spPr bwMode="auto">
              <a:xfrm>
                <a:off x="112039400" y="108083350"/>
                <a:ext cx="83185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CC00"/>
                    </a:solidFill>
                    <a:latin typeface="Times New Roman" pitchFamily="18" charset="0"/>
                  </a:rPr>
                  <a:t>Anther</a:t>
                </a:r>
                <a:endParaRPr lang="en-US" altLang="en-US"/>
              </a:p>
            </p:txBody>
          </p:sp>
        </p:grpSp>
        <p:sp>
          <p:nvSpPr>
            <p:cNvPr id="16389" name="AutoShape 23"/>
            <p:cNvSpPr>
              <a:spLocks/>
            </p:cNvSpPr>
            <p:nvPr/>
          </p:nvSpPr>
          <p:spPr bwMode="auto">
            <a:xfrm>
              <a:off x="109366050" y="107937300"/>
              <a:ext cx="1009650" cy="3295650"/>
            </a:xfrm>
            <a:prstGeom prst="leftBrace">
              <a:avLst>
                <a:gd name="adj1" fmla="val 27201"/>
                <a:gd name="adj2" fmla="val 50000"/>
              </a:avLst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0" name="Text Box 24"/>
            <p:cNvSpPr txBox="1">
              <a:spLocks noChangeArrowheads="1"/>
            </p:cNvSpPr>
            <p:nvPr/>
          </p:nvSpPr>
          <p:spPr bwMode="auto">
            <a:xfrm>
              <a:off x="108413550" y="109366050"/>
              <a:ext cx="8953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olidFill>
                    <a:srgbClr val="FFCC00"/>
                  </a:solidFill>
                  <a:latin typeface="Times New Roman" pitchFamily="18" charset="0"/>
                </a:rPr>
                <a:t>Stamen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Flower Nomenclature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Pistils-female reproductive parts of the flower</a:t>
            </a:r>
          </a:p>
          <a:p>
            <a:pPr lvl="2" eaLnBrk="1" hangingPunct="1">
              <a:defRPr/>
            </a:pPr>
            <a:r>
              <a:rPr lang="en-US" dirty="0" err="1" smtClean="0"/>
              <a:t>Gynoecium</a:t>
            </a:r>
            <a:r>
              <a:rPr lang="en-US" dirty="0" smtClean="0"/>
              <a:t>-collective term of all female parts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		</a:t>
            </a:r>
            <a:r>
              <a:rPr lang="en-US" sz="2300" dirty="0" smtClean="0"/>
              <a:t>“meaning house of woman”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Stigma-pollen receptive part of the top of the pistil</a:t>
            </a:r>
          </a:p>
          <a:p>
            <a:pPr lvl="3" eaLnBrk="1" hangingPunct="1">
              <a:defRPr/>
            </a:pPr>
            <a:r>
              <a:rPr lang="en-US" dirty="0" smtClean="0"/>
              <a:t>Style-the slender column of tissue that arises from the top of the ovary</a:t>
            </a:r>
          </a:p>
          <a:p>
            <a:pPr lvl="3" eaLnBrk="1" hangingPunct="1">
              <a:defRPr/>
            </a:pPr>
            <a:r>
              <a:rPr lang="en-US" dirty="0" smtClean="0"/>
              <a:t>Ovary-enlarged basal portion of a pistil.  It becomes the fruit</a:t>
            </a:r>
          </a:p>
          <a:p>
            <a:pPr lvl="3" eaLnBrk="1" hangingPunct="1">
              <a:defRPr/>
            </a:pPr>
            <a:r>
              <a:rPr lang="en-US" dirty="0" smtClean="0"/>
              <a:t>Ovules-the structure that becomes a seed after fertilization</a:t>
            </a:r>
          </a:p>
          <a:p>
            <a:pPr marL="342900" lvl="2" indent="-342900" eaLnBrk="1" hangingPunct="1">
              <a:defRPr/>
            </a:pPr>
            <a:r>
              <a:rPr lang="en-US" dirty="0" smtClean="0"/>
              <a:t>Receptacle-stem tip bearing all flower parts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Pistil=Stigma + Style + Ovary</a:t>
            </a:r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1600200" y="1409700"/>
            <a:ext cx="6743700" cy="5143500"/>
            <a:chOff x="106150410" y="107398185"/>
            <a:chExt cx="6804000" cy="5103000"/>
          </a:xfrm>
        </p:grpSpPr>
        <p:pic>
          <p:nvPicPr>
            <p:cNvPr id="18436" name="Picture 6" descr="P105087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50410" y="107398185"/>
              <a:ext cx="6804000" cy="510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Line 7"/>
            <p:cNvSpPr>
              <a:spLocks noChangeShapeType="1"/>
            </p:cNvSpPr>
            <p:nvPr/>
          </p:nvSpPr>
          <p:spPr bwMode="auto">
            <a:xfrm>
              <a:off x="108173610" y="10808961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38" name="Text Box 8"/>
            <p:cNvSpPr txBox="1">
              <a:spLocks noChangeArrowheads="1"/>
            </p:cNvSpPr>
            <p:nvPr/>
          </p:nvSpPr>
          <p:spPr bwMode="auto">
            <a:xfrm>
              <a:off x="107722035" y="108398310"/>
              <a:ext cx="857250" cy="40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Ovary</a:t>
              </a:r>
              <a:endParaRPr lang="en-US" altLang="en-US"/>
            </a:p>
          </p:txBody>
        </p:sp>
        <p:sp>
          <p:nvSpPr>
            <p:cNvPr id="18439" name="Text Box 9"/>
            <p:cNvSpPr txBox="1">
              <a:spLocks noChangeArrowheads="1"/>
            </p:cNvSpPr>
            <p:nvPr/>
          </p:nvSpPr>
          <p:spPr bwMode="auto">
            <a:xfrm>
              <a:off x="110408085" y="108398310"/>
              <a:ext cx="828675" cy="40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Stigma</a:t>
              </a:r>
              <a:endParaRPr lang="en-US" altLang="en-US"/>
            </a:p>
          </p:txBody>
        </p:sp>
        <p:sp>
          <p:nvSpPr>
            <p:cNvPr id="18440" name="Text Box 10"/>
            <p:cNvSpPr txBox="1">
              <a:spLocks noChangeArrowheads="1"/>
            </p:cNvSpPr>
            <p:nvPr/>
          </p:nvSpPr>
          <p:spPr bwMode="auto">
            <a:xfrm>
              <a:off x="109367320" y="110171230"/>
              <a:ext cx="61214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Pistil</a:t>
              </a:r>
              <a:endParaRPr lang="en-US" altLang="en-US"/>
            </a:p>
          </p:txBody>
        </p:sp>
        <p:sp>
          <p:nvSpPr>
            <p:cNvPr id="18441" name="Text Box 11"/>
            <p:cNvSpPr txBox="1">
              <a:spLocks noChangeArrowheads="1"/>
            </p:cNvSpPr>
            <p:nvPr/>
          </p:nvSpPr>
          <p:spPr bwMode="auto">
            <a:xfrm>
              <a:off x="109379385" y="108598335"/>
              <a:ext cx="7715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Style</a:t>
              </a:r>
              <a:endParaRPr lang="en-US" altLang="en-US"/>
            </a:p>
          </p:txBody>
        </p:sp>
        <p:sp>
          <p:nvSpPr>
            <p:cNvPr id="18442" name="AutoShape 12"/>
            <p:cNvSpPr>
              <a:spLocks/>
            </p:cNvSpPr>
            <p:nvPr/>
          </p:nvSpPr>
          <p:spPr bwMode="auto">
            <a:xfrm rot="5400000" flipH="1">
              <a:off x="109227620" y="108498640"/>
              <a:ext cx="885825" cy="2514600"/>
            </a:xfrm>
            <a:prstGeom prst="leftBrace">
              <a:avLst>
                <a:gd name="adj1" fmla="val 23656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3" name="Line 13"/>
            <p:cNvSpPr>
              <a:spLocks noChangeShapeType="1"/>
            </p:cNvSpPr>
            <p:nvPr/>
          </p:nvSpPr>
          <p:spPr bwMode="auto">
            <a:xfrm flipH="1">
              <a:off x="110808135" y="108626910"/>
              <a:ext cx="28575" cy="51435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44" name="Line 14"/>
            <p:cNvSpPr>
              <a:spLocks noChangeShapeType="1"/>
            </p:cNvSpPr>
            <p:nvPr/>
          </p:nvSpPr>
          <p:spPr bwMode="auto">
            <a:xfrm>
              <a:off x="109693710" y="108826935"/>
              <a:ext cx="114300" cy="542925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8445" name="Line 15"/>
            <p:cNvSpPr>
              <a:spLocks noChangeShapeType="1"/>
            </p:cNvSpPr>
            <p:nvPr/>
          </p:nvSpPr>
          <p:spPr bwMode="auto">
            <a:xfrm>
              <a:off x="108198285" y="108722795"/>
              <a:ext cx="257175" cy="40005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"/>
          <p:cNvGrpSpPr>
            <a:grpSpLocks/>
          </p:cNvGrpSpPr>
          <p:nvPr/>
        </p:nvGrpSpPr>
        <p:grpSpPr bwMode="auto">
          <a:xfrm>
            <a:off x="1219200" y="931863"/>
            <a:ext cx="7596188" cy="5697537"/>
            <a:chOff x="106321858" y="107541064"/>
            <a:chExt cx="7596000" cy="5697000"/>
          </a:xfrm>
        </p:grpSpPr>
        <p:pic>
          <p:nvPicPr>
            <p:cNvPr id="19459" name="Picture 6" descr="P105087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21858" y="107541064"/>
              <a:ext cx="7596000" cy="569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Line 7"/>
            <p:cNvSpPr>
              <a:spLocks noChangeShapeType="1"/>
            </p:cNvSpPr>
            <p:nvPr/>
          </p:nvSpPr>
          <p:spPr bwMode="auto">
            <a:xfrm flipH="1" flipV="1">
              <a:off x="108036360" y="110642400"/>
              <a:ext cx="1257300" cy="182880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1" name="Line 8"/>
            <p:cNvSpPr>
              <a:spLocks noChangeShapeType="1"/>
            </p:cNvSpPr>
            <p:nvPr/>
          </p:nvSpPr>
          <p:spPr bwMode="auto">
            <a:xfrm flipH="1" flipV="1">
              <a:off x="112958880" y="109834680"/>
              <a:ext cx="114300" cy="228600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2" name="Line 9"/>
            <p:cNvSpPr>
              <a:spLocks noChangeShapeType="1"/>
            </p:cNvSpPr>
            <p:nvPr/>
          </p:nvSpPr>
          <p:spPr bwMode="auto">
            <a:xfrm flipH="1" flipV="1">
              <a:off x="110550960" y="110627160"/>
              <a:ext cx="685800" cy="137160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9463" name="AutoShape 10"/>
            <p:cNvSpPr>
              <a:spLocks/>
            </p:cNvSpPr>
            <p:nvPr/>
          </p:nvSpPr>
          <p:spPr bwMode="auto">
            <a:xfrm rot="-5400000">
              <a:off x="109122210" y="105898950"/>
              <a:ext cx="1371600" cy="6515100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4" name="Text Box 11"/>
            <p:cNvSpPr txBox="1">
              <a:spLocks noChangeArrowheads="1"/>
            </p:cNvSpPr>
            <p:nvPr/>
          </p:nvSpPr>
          <p:spPr bwMode="auto">
            <a:xfrm>
              <a:off x="112379760" y="111998760"/>
              <a:ext cx="13716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Stigma-sticky</a:t>
              </a:r>
              <a:endParaRPr lang="en-US" altLang="en-US"/>
            </a:p>
          </p:txBody>
        </p:sp>
        <p:sp>
          <p:nvSpPr>
            <p:cNvPr id="19465" name="Text Box 12"/>
            <p:cNvSpPr txBox="1">
              <a:spLocks noChangeArrowheads="1"/>
            </p:cNvSpPr>
            <p:nvPr/>
          </p:nvSpPr>
          <p:spPr bwMode="auto">
            <a:xfrm>
              <a:off x="106720640" y="112039400"/>
              <a:ext cx="2743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Ovary-develops into fruit</a:t>
              </a:r>
            </a:p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Ovule-develops into seed</a:t>
              </a:r>
            </a:p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(inside ovary)</a:t>
              </a:r>
              <a:endParaRPr lang="en-US" altLang="en-US"/>
            </a:p>
          </p:txBody>
        </p:sp>
        <p:sp>
          <p:nvSpPr>
            <p:cNvPr id="19466" name="Text Box 13"/>
            <p:cNvSpPr txBox="1">
              <a:spLocks noChangeArrowheads="1"/>
            </p:cNvSpPr>
            <p:nvPr/>
          </p:nvSpPr>
          <p:spPr bwMode="auto">
            <a:xfrm>
              <a:off x="108673900" y="108089065"/>
              <a:ext cx="24608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Pistil-female flower parts</a:t>
              </a:r>
              <a:endParaRPr lang="en-US" altLang="en-US"/>
            </a:p>
          </p:txBody>
        </p:sp>
        <p:sp>
          <p:nvSpPr>
            <p:cNvPr id="19467" name="Text Box 14"/>
            <p:cNvSpPr txBox="1">
              <a:spLocks noChangeArrowheads="1"/>
            </p:cNvSpPr>
            <p:nvPr/>
          </p:nvSpPr>
          <p:spPr bwMode="auto">
            <a:xfrm>
              <a:off x="110427770" y="111941610"/>
              <a:ext cx="1532965" cy="62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Style-long tube 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Stamen and Pistil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676400" y="1219200"/>
            <a:ext cx="6804025" cy="5103813"/>
            <a:chOff x="106207560" y="107426760"/>
            <a:chExt cx="6804000" cy="5103000"/>
          </a:xfrm>
        </p:grpSpPr>
        <p:pic>
          <p:nvPicPr>
            <p:cNvPr id="20484" name="Picture 4" descr="P105087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7560" y="107426760"/>
              <a:ext cx="6804000" cy="510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108173610" y="10808961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107722035" y="108398310"/>
              <a:ext cx="857250" cy="40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Ovary</a:t>
              </a:r>
              <a:endParaRPr lang="en-US" altLang="en-US"/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110408085" y="108398310"/>
              <a:ext cx="828675" cy="40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Stigma</a:t>
              </a:r>
              <a:endParaRPr lang="en-US" altLang="en-US"/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09367320" y="110171230"/>
              <a:ext cx="61214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Pistil</a:t>
              </a:r>
              <a:endParaRPr lang="en-US" altLang="en-US"/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109379385" y="108598335"/>
              <a:ext cx="7715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Style</a:t>
              </a:r>
              <a:endParaRPr lang="en-US" altLang="en-US"/>
            </a:p>
          </p:txBody>
        </p:sp>
        <p:sp>
          <p:nvSpPr>
            <p:cNvPr id="20490" name="AutoShape 10"/>
            <p:cNvSpPr>
              <a:spLocks/>
            </p:cNvSpPr>
            <p:nvPr/>
          </p:nvSpPr>
          <p:spPr bwMode="auto">
            <a:xfrm rot="5400000" flipH="1">
              <a:off x="109227620" y="108498640"/>
              <a:ext cx="885825" cy="2514600"/>
            </a:xfrm>
            <a:prstGeom prst="leftBrace">
              <a:avLst>
                <a:gd name="adj1" fmla="val 23656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H="1">
              <a:off x="110808135" y="108626910"/>
              <a:ext cx="28575" cy="51435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109693710" y="108826935"/>
              <a:ext cx="114300" cy="542925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108198285" y="108722795"/>
              <a:ext cx="257175" cy="40005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108145035" y="107918160"/>
              <a:ext cx="1" cy="1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108436410" y="108198285"/>
              <a:ext cx="1028700" cy="885825"/>
            </a:xfrm>
            <a:prstGeom prst="line">
              <a:avLst/>
            </a:prstGeom>
            <a:noFill/>
            <a:ln w="9525" algn="ctr">
              <a:solidFill>
                <a:srgbClr val="99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107979210" y="107908090"/>
              <a:ext cx="12573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99CCFF"/>
                  </a:solidFill>
                  <a:latin typeface="Times New Roman" pitchFamily="18" charset="0"/>
                </a:rPr>
                <a:t>Filament</a:t>
              </a:r>
              <a:endParaRPr lang="en-US" altLang="en-US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107350560" y="108941235"/>
              <a:ext cx="1685925" cy="200025"/>
            </a:xfrm>
            <a:prstGeom prst="line">
              <a:avLst/>
            </a:prstGeom>
            <a:noFill/>
            <a:ln w="9525" algn="ctr">
              <a:solidFill>
                <a:srgbClr val="99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106950510" y="108624370"/>
              <a:ext cx="19145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99CCFF"/>
                  </a:solidFill>
                  <a:latin typeface="Times New Roman" pitchFamily="18" charset="0"/>
                </a:rPr>
                <a:t>Anther</a:t>
              </a:r>
              <a:endParaRPr lang="en-US" altLang="en-US"/>
            </a:p>
          </p:txBody>
        </p:sp>
        <p:sp>
          <p:nvSpPr>
            <p:cNvPr id="20499" name="AutoShape 19"/>
            <p:cNvSpPr>
              <a:spLocks/>
            </p:cNvSpPr>
            <p:nvPr/>
          </p:nvSpPr>
          <p:spPr bwMode="auto">
            <a:xfrm>
              <a:off x="109150785" y="107826810"/>
              <a:ext cx="800100" cy="1400175"/>
            </a:xfrm>
            <a:prstGeom prst="rightBrace">
              <a:avLst>
                <a:gd name="adj1" fmla="val 14583"/>
                <a:gd name="adj2" fmla="val 50000"/>
              </a:avLst>
            </a:prstGeom>
            <a:noFill/>
            <a:ln w="9525" algn="ctr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109674660" y="108344970"/>
              <a:ext cx="1771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99CCFF"/>
                  </a:solidFill>
                  <a:latin typeface="Times New Roman" pitchFamily="18" charset="0"/>
                </a:rPr>
                <a:t>Stamen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Identify the Flower Parts</a:t>
            </a:r>
            <a:endParaRPr lang="en-US" altLang="en-US" smtClean="0"/>
          </a:p>
        </p:txBody>
      </p:sp>
      <p:pic>
        <p:nvPicPr>
          <p:cNvPr id="21507" name="Picture 2" descr="F:\floral pic spring 09\Plant Parts\P10603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19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Parts of the Flower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Identify the Flower Parts</a:t>
            </a:r>
            <a:endParaRPr lang="en-US" altLang="en-US" smtClean="0"/>
          </a:p>
        </p:txBody>
      </p:sp>
      <p:pic>
        <p:nvPicPr>
          <p:cNvPr id="22531" name="Picture 2" descr="F:\floral pic spring 09\Plant Parts\P10604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F:\floral pic spring 09\Plant Parts\P10604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Identify the Flower Parts</a:t>
            </a:r>
            <a:endParaRPr lang="en-US" altLang="en-US" smtClean="0"/>
          </a:p>
        </p:txBody>
      </p:sp>
      <p:pic>
        <p:nvPicPr>
          <p:cNvPr id="23555" name="Picture 2" descr="F:\floral pic spring 09\Plant Parts\P1060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447800"/>
            <a:ext cx="7213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Identify the Flower Parts</a:t>
            </a:r>
          </a:p>
        </p:txBody>
      </p:sp>
      <p:pic>
        <p:nvPicPr>
          <p:cNvPr id="24579" name="Picture 3" descr="F:\floral pic spring 09\Plant Parts\P1060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F:\floral pic spring 09\Plant Parts\P1060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Identify the Flower Parts</a:t>
            </a:r>
            <a:endParaRPr lang="en-US" altLang="en-US" smtClean="0"/>
          </a:p>
        </p:txBody>
      </p:sp>
      <p:pic>
        <p:nvPicPr>
          <p:cNvPr id="25603" name="Picture 5" descr="F:\floral pic spring 09\Plant Parts\P1060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F:\floral pic spring 09\Plant Parts\P1060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Flower Nomenclature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Solitary flowers-form singly on upright stalks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Perianth structural types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300" smtClean="0"/>
              <a:t>(collective term for the calyx and corolla)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Inflorescence-a flower made of several florets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Florets-one of the small flowers that make up the entire Solitary flowers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Peduncle-main supporting stalk of inflorescence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Pedicels-stalks supporting single flowers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Bracts-modified or reduced leaves from the axils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Axils-upper angle between a leaf where the flowers originate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Flower Nomenclature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Inflorescence patterns</a:t>
            </a:r>
          </a:p>
          <a:p>
            <a:pPr lvl="1" eaLnBrk="1" hangingPunct="1"/>
            <a:r>
              <a:rPr lang="en-US" altLang="en-US" sz="2300" smtClean="0"/>
              <a:t>Spike</a:t>
            </a:r>
            <a:endParaRPr lang="en-US" altLang="en-US" sz="2100" smtClean="0"/>
          </a:p>
          <a:p>
            <a:pPr lvl="1" eaLnBrk="1" hangingPunct="1"/>
            <a:r>
              <a:rPr lang="en-US" altLang="en-US" sz="2300" smtClean="0"/>
              <a:t>Raceme</a:t>
            </a:r>
          </a:p>
          <a:p>
            <a:pPr lvl="1" eaLnBrk="1" hangingPunct="1"/>
            <a:r>
              <a:rPr lang="en-US" altLang="en-US" sz="2300" smtClean="0"/>
              <a:t>Panicle</a:t>
            </a:r>
          </a:p>
          <a:p>
            <a:pPr lvl="1" eaLnBrk="1" hangingPunct="1"/>
            <a:r>
              <a:rPr lang="en-US" altLang="en-US" sz="2300" smtClean="0"/>
              <a:t>Corymb</a:t>
            </a:r>
          </a:p>
          <a:p>
            <a:pPr lvl="1" eaLnBrk="1" hangingPunct="1"/>
            <a:r>
              <a:rPr lang="en-US" altLang="en-US" sz="2300" smtClean="0"/>
              <a:t>Cyme</a:t>
            </a:r>
            <a:endParaRPr lang="en-US" altLang="en-US" sz="2100" smtClean="0"/>
          </a:p>
          <a:p>
            <a:pPr lvl="1" eaLnBrk="1" hangingPunct="1">
              <a:buFont typeface="Wingdings" pitchFamily="2" charset="2"/>
              <a:buNone/>
            </a:pPr>
            <a:endParaRPr lang="en-US" altLang="en-US" sz="230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/>
            <a:endParaRPr lang="en-US" altLang="en-US" sz="2300" smtClean="0"/>
          </a:p>
          <a:p>
            <a:pPr lvl="1" eaLnBrk="1" hangingPunct="1"/>
            <a:r>
              <a:rPr lang="en-US" altLang="en-US" sz="2300" smtClean="0"/>
              <a:t>Umbel</a:t>
            </a:r>
          </a:p>
          <a:p>
            <a:pPr lvl="1" eaLnBrk="1" hangingPunct="1"/>
            <a:r>
              <a:rPr lang="en-US" altLang="en-US" sz="2300" smtClean="0"/>
              <a:t>Spadix</a:t>
            </a:r>
          </a:p>
          <a:p>
            <a:pPr lvl="2" eaLnBrk="1" hangingPunct="1"/>
            <a:r>
              <a:rPr lang="en-US" altLang="en-US" sz="2100" smtClean="0"/>
              <a:t>spathe</a:t>
            </a:r>
          </a:p>
          <a:p>
            <a:pPr lvl="1" eaLnBrk="1" hangingPunct="1"/>
            <a:r>
              <a:rPr lang="en-US" altLang="en-US" sz="2300" smtClean="0"/>
              <a:t>Catkin</a:t>
            </a:r>
          </a:p>
          <a:p>
            <a:pPr lvl="1" eaLnBrk="1" hangingPunct="1"/>
            <a:r>
              <a:rPr lang="en-US" altLang="en-US" sz="2300" smtClean="0"/>
              <a:t>Head</a:t>
            </a:r>
          </a:p>
          <a:p>
            <a:pPr lvl="2" eaLnBrk="1" hangingPunct="1"/>
            <a:r>
              <a:rPr lang="en-US" altLang="en-US" sz="2100" smtClean="0"/>
              <a:t>ray florets</a:t>
            </a:r>
          </a:p>
          <a:p>
            <a:pPr lvl="2" eaLnBrk="1" hangingPunct="1"/>
            <a:r>
              <a:rPr lang="en-US" altLang="en-US" sz="2100" smtClean="0"/>
              <a:t>disc florets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/>
            </a:r>
            <a:br>
              <a:rPr lang="en-US" altLang="en-US" smtClean="0">
                <a:solidFill>
                  <a:schemeClr val="bg2"/>
                </a:solidFill>
              </a:rPr>
            </a:br>
            <a:r>
              <a:rPr lang="en-US" altLang="en-US" smtClean="0">
                <a:solidFill>
                  <a:schemeClr val="bg2"/>
                </a:solidFill>
              </a:rPr>
              <a:t>Spike—unbranched inflorescence form consisting of a main stalk with stemless florets attached along its length  liatris, gladiola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33400" y="2438400"/>
            <a:ext cx="1143000" cy="4267200"/>
            <a:chOff x="106723815" y="107756325"/>
            <a:chExt cx="803910" cy="3057525"/>
          </a:xfrm>
        </p:grpSpPr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107156250" y="107956350"/>
              <a:ext cx="0" cy="2857500"/>
            </a:xfrm>
            <a:prstGeom prst="line">
              <a:avLst/>
            </a:prstGeom>
            <a:noFill/>
            <a:ln w="7620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107013375" y="107756325"/>
              <a:ext cx="228600" cy="228600"/>
            </a:xfrm>
            <a:prstGeom prst="ellipse">
              <a:avLst/>
            </a:prstGeom>
            <a:solidFill>
              <a:srgbClr val="FF0066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>
              <a:off x="107184825" y="108103035"/>
              <a:ext cx="228600" cy="228600"/>
            </a:xfrm>
            <a:prstGeom prst="ellipse">
              <a:avLst/>
            </a:prstGeom>
            <a:solidFill>
              <a:srgbClr val="FF0066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79" name="Oval 7"/>
            <p:cNvSpPr>
              <a:spLocks noChangeArrowheads="1"/>
            </p:cNvSpPr>
            <p:nvPr/>
          </p:nvSpPr>
          <p:spPr bwMode="auto">
            <a:xfrm>
              <a:off x="107184825" y="108785025"/>
              <a:ext cx="285750" cy="285750"/>
            </a:xfrm>
            <a:prstGeom prst="ellipse">
              <a:avLst/>
            </a:prstGeom>
            <a:solidFill>
              <a:srgbClr val="FF0066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106813350" y="109156500"/>
              <a:ext cx="314325" cy="314325"/>
            </a:xfrm>
            <a:prstGeom prst="ellipse">
              <a:avLst/>
            </a:prstGeom>
            <a:solidFill>
              <a:srgbClr val="FF0066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107184825" y="109413675"/>
              <a:ext cx="342900" cy="342900"/>
            </a:xfrm>
            <a:prstGeom prst="ellipse">
              <a:avLst/>
            </a:prstGeom>
            <a:solidFill>
              <a:srgbClr val="FF0066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2" name="Oval 10"/>
            <p:cNvSpPr>
              <a:spLocks noChangeArrowheads="1"/>
            </p:cNvSpPr>
            <p:nvPr/>
          </p:nvSpPr>
          <p:spPr bwMode="auto">
            <a:xfrm>
              <a:off x="106836210" y="108470700"/>
              <a:ext cx="285750" cy="285750"/>
            </a:xfrm>
            <a:prstGeom prst="ellipse">
              <a:avLst/>
            </a:prstGeom>
            <a:solidFill>
              <a:srgbClr val="FF0066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3" name="Oval 11"/>
            <p:cNvSpPr>
              <a:spLocks noChangeArrowheads="1"/>
            </p:cNvSpPr>
            <p:nvPr/>
          </p:nvSpPr>
          <p:spPr bwMode="auto">
            <a:xfrm>
              <a:off x="106723815" y="109863255"/>
              <a:ext cx="400050" cy="371475"/>
            </a:xfrm>
            <a:prstGeom prst="ellipse">
              <a:avLst/>
            </a:prstGeom>
            <a:solidFill>
              <a:srgbClr val="FF0066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/>
            </a:r>
            <a:br>
              <a:rPr lang="en-US" altLang="en-US" smtClean="0">
                <a:solidFill>
                  <a:schemeClr val="bg2"/>
                </a:solidFill>
              </a:rPr>
            </a:br>
            <a:r>
              <a:rPr lang="en-US" altLang="en-US" smtClean="0">
                <a:solidFill>
                  <a:schemeClr val="bg2"/>
                </a:solidFill>
              </a:rPr>
              <a:t>Raceme—an unbranched inflorescence form consisting of a main stalk with florets attached along its length by short pedicels</a:t>
            </a: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533400" y="2209800"/>
            <a:ext cx="1676400" cy="4648200"/>
            <a:chOff x="107934125" y="108570395"/>
            <a:chExt cx="1022350" cy="3072130"/>
          </a:xfrm>
        </p:grpSpPr>
        <p:sp>
          <p:nvSpPr>
            <p:cNvPr id="29700" name="Line 5"/>
            <p:cNvSpPr>
              <a:spLocks noChangeShapeType="1"/>
            </p:cNvSpPr>
            <p:nvPr/>
          </p:nvSpPr>
          <p:spPr bwMode="auto">
            <a:xfrm>
              <a:off x="108413550" y="108785025"/>
              <a:ext cx="0" cy="2857500"/>
            </a:xfrm>
            <a:prstGeom prst="line">
              <a:avLst/>
            </a:prstGeom>
            <a:noFill/>
            <a:ln w="76200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9701" name="Oval 6"/>
            <p:cNvSpPr>
              <a:spLocks noChangeArrowheads="1"/>
            </p:cNvSpPr>
            <p:nvPr/>
          </p:nvSpPr>
          <p:spPr bwMode="auto">
            <a:xfrm>
              <a:off x="108296075" y="108570395"/>
              <a:ext cx="228600" cy="228600"/>
            </a:xfrm>
            <a:prstGeom prst="ellipse">
              <a:avLst/>
            </a:prstGeom>
            <a:solidFill>
              <a:srgbClr val="99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02" name="Line 7"/>
            <p:cNvSpPr>
              <a:spLocks noChangeShapeType="1"/>
            </p:cNvSpPr>
            <p:nvPr/>
          </p:nvSpPr>
          <p:spPr bwMode="auto">
            <a:xfrm flipV="1">
              <a:off x="108413550" y="108927900"/>
              <a:ext cx="114300" cy="8572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9703" name="Line 8"/>
            <p:cNvSpPr>
              <a:spLocks noChangeShapeType="1"/>
            </p:cNvSpPr>
            <p:nvPr/>
          </p:nvSpPr>
          <p:spPr bwMode="auto">
            <a:xfrm flipH="1" flipV="1">
              <a:off x="108299250" y="109270800"/>
              <a:ext cx="85725" cy="11430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9704" name="Line 9"/>
            <p:cNvSpPr>
              <a:spLocks noChangeShapeType="1"/>
            </p:cNvSpPr>
            <p:nvPr/>
          </p:nvSpPr>
          <p:spPr bwMode="auto">
            <a:xfrm flipV="1">
              <a:off x="108413550" y="109728000"/>
              <a:ext cx="171450" cy="17145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9705" name="Line 10"/>
            <p:cNvSpPr>
              <a:spLocks noChangeShapeType="1"/>
            </p:cNvSpPr>
            <p:nvPr/>
          </p:nvSpPr>
          <p:spPr bwMode="auto">
            <a:xfrm flipH="1" flipV="1">
              <a:off x="108242100" y="110185200"/>
              <a:ext cx="142875" cy="17145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9706" name="Line 11"/>
            <p:cNvSpPr>
              <a:spLocks noChangeShapeType="1"/>
            </p:cNvSpPr>
            <p:nvPr/>
          </p:nvSpPr>
          <p:spPr bwMode="auto">
            <a:xfrm flipV="1">
              <a:off x="108413550" y="110585250"/>
              <a:ext cx="257175" cy="17145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9707" name="Line 12"/>
            <p:cNvSpPr>
              <a:spLocks noChangeShapeType="1"/>
            </p:cNvSpPr>
            <p:nvPr/>
          </p:nvSpPr>
          <p:spPr bwMode="auto">
            <a:xfrm flipH="1" flipV="1">
              <a:off x="108184950" y="110928150"/>
              <a:ext cx="228600" cy="20002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9708" name="Oval 13"/>
            <p:cNvSpPr>
              <a:spLocks noChangeArrowheads="1"/>
            </p:cNvSpPr>
            <p:nvPr/>
          </p:nvSpPr>
          <p:spPr bwMode="auto">
            <a:xfrm>
              <a:off x="107998260" y="109917865"/>
              <a:ext cx="314325" cy="314325"/>
            </a:xfrm>
            <a:prstGeom prst="ellipse">
              <a:avLst/>
            </a:prstGeom>
            <a:solidFill>
              <a:srgbClr val="99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09" name="Oval 14"/>
            <p:cNvSpPr>
              <a:spLocks noChangeArrowheads="1"/>
            </p:cNvSpPr>
            <p:nvPr/>
          </p:nvSpPr>
          <p:spPr bwMode="auto">
            <a:xfrm>
              <a:off x="108556425" y="109499400"/>
              <a:ext cx="285750" cy="285750"/>
            </a:xfrm>
            <a:prstGeom prst="ellipse">
              <a:avLst/>
            </a:prstGeom>
            <a:solidFill>
              <a:srgbClr val="99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10" name="Oval 15"/>
            <p:cNvSpPr>
              <a:spLocks noChangeArrowheads="1"/>
            </p:cNvSpPr>
            <p:nvPr/>
          </p:nvSpPr>
          <p:spPr bwMode="auto">
            <a:xfrm>
              <a:off x="108642150" y="110356650"/>
              <a:ext cx="314325" cy="314325"/>
            </a:xfrm>
            <a:prstGeom prst="ellipse">
              <a:avLst/>
            </a:prstGeom>
            <a:solidFill>
              <a:srgbClr val="99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11" name="Oval 16"/>
            <p:cNvSpPr>
              <a:spLocks noChangeArrowheads="1"/>
            </p:cNvSpPr>
            <p:nvPr/>
          </p:nvSpPr>
          <p:spPr bwMode="auto">
            <a:xfrm>
              <a:off x="108042075" y="109042200"/>
              <a:ext cx="285750" cy="285750"/>
            </a:xfrm>
            <a:prstGeom prst="ellipse">
              <a:avLst/>
            </a:prstGeom>
            <a:solidFill>
              <a:srgbClr val="99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12" name="Oval 17"/>
            <p:cNvSpPr>
              <a:spLocks noChangeArrowheads="1"/>
            </p:cNvSpPr>
            <p:nvPr/>
          </p:nvSpPr>
          <p:spPr bwMode="auto">
            <a:xfrm>
              <a:off x="107934125" y="110670340"/>
              <a:ext cx="342900" cy="342900"/>
            </a:xfrm>
            <a:prstGeom prst="ellipse">
              <a:avLst/>
            </a:prstGeom>
            <a:solidFill>
              <a:srgbClr val="99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13" name="Oval 18"/>
            <p:cNvSpPr>
              <a:spLocks noChangeArrowheads="1"/>
            </p:cNvSpPr>
            <p:nvPr/>
          </p:nvSpPr>
          <p:spPr bwMode="auto">
            <a:xfrm>
              <a:off x="108499275" y="108785025"/>
              <a:ext cx="257175" cy="257175"/>
            </a:xfrm>
            <a:prstGeom prst="ellipse">
              <a:avLst/>
            </a:prstGeom>
            <a:solidFill>
              <a:srgbClr val="99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Panicle—a loosely branched, pyramidal inflorescence form</a:t>
            </a:r>
            <a:endParaRPr lang="en-US" altLang="en-US" smtClean="0"/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304800" y="1295400"/>
            <a:ext cx="1981200" cy="5334000"/>
            <a:chOff x="109541310" y="107556300"/>
            <a:chExt cx="1015365" cy="3057525"/>
          </a:xfrm>
        </p:grpSpPr>
        <p:sp>
          <p:nvSpPr>
            <p:cNvPr id="30724" name="Line 5"/>
            <p:cNvSpPr>
              <a:spLocks noChangeShapeType="1"/>
            </p:cNvSpPr>
            <p:nvPr/>
          </p:nvSpPr>
          <p:spPr bwMode="auto">
            <a:xfrm>
              <a:off x="110070900" y="107756325"/>
              <a:ext cx="0" cy="2857500"/>
            </a:xfrm>
            <a:prstGeom prst="line">
              <a:avLst/>
            </a:prstGeom>
            <a:noFill/>
            <a:ln w="76200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25" name="Line 6"/>
            <p:cNvSpPr>
              <a:spLocks noChangeShapeType="1"/>
            </p:cNvSpPr>
            <p:nvPr/>
          </p:nvSpPr>
          <p:spPr bwMode="auto">
            <a:xfrm flipH="1" flipV="1">
              <a:off x="109956600" y="107842050"/>
              <a:ext cx="85725" cy="17145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26" name="Line 7"/>
            <p:cNvSpPr>
              <a:spLocks noChangeShapeType="1"/>
            </p:cNvSpPr>
            <p:nvPr/>
          </p:nvSpPr>
          <p:spPr bwMode="auto">
            <a:xfrm flipV="1">
              <a:off x="110099475" y="107927775"/>
              <a:ext cx="85725" cy="14287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27" name="Line 8"/>
            <p:cNvSpPr>
              <a:spLocks noChangeShapeType="1"/>
            </p:cNvSpPr>
            <p:nvPr/>
          </p:nvSpPr>
          <p:spPr bwMode="auto">
            <a:xfrm flipH="1" flipV="1">
              <a:off x="109813725" y="108099225"/>
              <a:ext cx="228600" cy="31432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28" name="Line 9"/>
            <p:cNvSpPr>
              <a:spLocks noChangeShapeType="1"/>
            </p:cNvSpPr>
            <p:nvPr/>
          </p:nvSpPr>
          <p:spPr bwMode="auto">
            <a:xfrm flipV="1">
              <a:off x="109899450" y="108070650"/>
              <a:ext cx="0" cy="14287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29" name="Line 10"/>
            <p:cNvSpPr>
              <a:spLocks noChangeShapeType="1"/>
            </p:cNvSpPr>
            <p:nvPr/>
          </p:nvSpPr>
          <p:spPr bwMode="auto">
            <a:xfrm flipV="1">
              <a:off x="110070900" y="108213525"/>
              <a:ext cx="285750" cy="45720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30" name="Line 11"/>
            <p:cNvSpPr>
              <a:spLocks noChangeShapeType="1"/>
            </p:cNvSpPr>
            <p:nvPr/>
          </p:nvSpPr>
          <p:spPr bwMode="auto">
            <a:xfrm flipV="1">
              <a:off x="110213775" y="108213525"/>
              <a:ext cx="0" cy="22860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31" name="Line 12"/>
            <p:cNvSpPr>
              <a:spLocks noChangeShapeType="1"/>
            </p:cNvSpPr>
            <p:nvPr/>
          </p:nvSpPr>
          <p:spPr bwMode="auto">
            <a:xfrm flipV="1">
              <a:off x="110181390" y="108384975"/>
              <a:ext cx="200025" cy="11430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32" name="Line 13"/>
            <p:cNvSpPr>
              <a:spLocks noChangeShapeType="1"/>
            </p:cNvSpPr>
            <p:nvPr/>
          </p:nvSpPr>
          <p:spPr bwMode="auto">
            <a:xfrm flipH="1" flipV="1">
              <a:off x="109785150" y="108556425"/>
              <a:ext cx="285750" cy="40005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33" name="Line 14"/>
            <p:cNvSpPr>
              <a:spLocks noChangeShapeType="1"/>
            </p:cNvSpPr>
            <p:nvPr/>
          </p:nvSpPr>
          <p:spPr bwMode="auto">
            <a:xfrm flipV="1">
              <a:off x="109870875" y="108535470"/>
              <a:ext cx="0" cy="14287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34" name="Line 15"/>
            <p:cNvSpPr>
              <a:spLocks noChangeShapeType="1"/>
            </p:cNvSpPr>
            <p:nvPr/>
          </p:nvSpPr>
          <p:spPr bwMode="auto">
            <a:xfrm flipH="1" flipV="1">
              <a:off x="109756575" y="108699300"/>
              <a:ext cx="186690" cy="8572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35" name="Line 16"/>
            <p:cNvSpPr>
              <a:spLocks noChangeShapeType="1"/>
            </p:cNvSpPr>
            <p:nvPr/>
          </p:nvSpPr>
          <p:spPr bwMode="auto">
            <a:xfrm flipV="1">
              <a:off x="110099475" y="108813600"/>
              <a:ext cx="342900" cy="42862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36" name="Line 17"/>
            <p:cNvSpPr>
              <a:spLocks noChangeShapeType="1"/>
            </p:cNvSpPr>
            <p:nvPr/>
          </p:nvSpPr>
          <p:spPr bwMode="auto">
            <a:xfrm flipV="1">
              <a:off x="110185200" y="108985050"/>
              <a:ext cx="0" cy="14287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37" name="Line 18"/>
            <p:cNvSpPr>
              <a:spLocks noChangeShapeType="1"/>
            </p:cNvSpPr>
            <p:nvPr/>
          </p:nvSpPr>
          <p:spPr bwMode="auto">
            <a:xfrm flipV="1">
              <a:off x="110261400" y="108956475"/>
              <a:ext cx="171450" cy="8572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38" name="Line 19"/>
            <p:cNvSpPr>
              <a:spLocks noChangeShapeType="1"/>
            </p:cNvSpPr>
            <p:nvPr/>
          </p:nvSpPr>
          <p:spPr bwMode="auto">
            <a:xfrm flipV="1">
              <a:off x="110356650" y="108796455"/>
              <a:ext cx="0" cy="11430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39" name="Line 20"/>
            <p:cNvSpPr>
              <a:spLocks noChangeShapeType="1"/>
            </p:cNvSpPr>
            <p:nvPr/>
          </p:nvSpPr>
          <p:spPr bwMode="auto">
            <a:xfrm flipH="1" flipV="1">
              <a:off x="109670850" y="109185075"/>
              <a:ext cx="371475" cy="34290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40" name="Line 21"/>
            <p:cNvSpPr>
              <a:spLocks noChangeShapeType="1"/>
            </p:cNvSpPr>
            <p:nvPr/>
          </p:nvSpPr>
          <p:spPr bwMode="auto">
            <a:xfrm flipH="1" flipV="1">
              <a:off x="109956600" y="109299375"/>
              <a:ext cx="28575" cy="17145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41" name="Line 22"/>
            <p:cNvSpPr>
              <a:spLocks noChangeShapeType="1"/>
            </p:cNvSpPr>
            <p:nvPr/>
          </p:nvSpPr>
          <p:spPr bwMode="auto">
            <a:xfrm flipH="1" flipV="1">
              <a:off x="109785150" y="109177455"/>
              <a:ext cx="28575" cy="14287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42" name="Line 23"/>
            <p:cNvSpPr>
              <a:spLocks noChangeShapeType="1"/>
            </p:cNvSpPr>
            <p:nvPr/>
          </p:nvSpPr>
          <p:spPr bwMode="auto">
            <a:xfrm flipH="1">
              <a:off x="109838490" y="109499400"/>
              <a:ext cx="171450" cy="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43" name="Line 24"/>
            <p:cNvSpPr>
              <a:spLocks noChangeShapeType="1"/>
            </p:cNvSpPr>
            <p:nvPr/>
          </p:nvSpPr>
          <p:spPr bwMode="auto">
            <a:xfrm flipH="1" flipV="1">
              <a:off x="109684185" y="109327950"/>
              <a:ext cx="171450" cy="2857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44" name="Oval 25"/>
            <p:cNvSpPr>
              <a:spLocks noChangeArrowheads="1"/>
            </p:cNvSpPr>
            <p:nvPr/>
          </p:nvSpPr>
          <p:spPr bwMode="auto">
            <a:xfrm>
              <a:off x="110128050" y="107784900"/>
              <a:ext cx="142875" cy="14287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5" name="Line 26"/>
            <p:cNvSpPr>
              <a:spLocks noChangeShapeType="1"/>
            </p:cNvSpPr>
            <p:nvPr/>
          </p:nvSpPr>
          <p:spPr bwMode="auto">
            <a:xfrm flipV="1">
              <a:off x="110070900" y="107699175"/>
              <a:ext cx="0" cy="8572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0746" name="Oval 27"/>
            <p:cNvSpPr>
              <a:spLocks noChangeArrowheads="1"/>
            </p:cNvSpPr>
            <p:nvPr/>
          </p:nvSpPr>
          <p:spPr bwMode="auto">
            <a:xfrm>
              <a:off x="109998510" y="107556300"/>
              <a:ext cx="142875" cy="14287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7" name="Oval 28"/>
            <p:cNvSpPr>
              <a:spLocks noChangeArrowheads="1"/>
            </p:cNvSpPr>
            <p:nvPr/>
          </p:nvSpPr>
          <p:spPr bwMode="auto">
            <a:xfrm>
              <a:off x="109842300" y="107956350"/>
              <a:ext cx="142875" cy="14287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8" name="Oval 29"/>
            <p:cNvSpPr>
              <a:spLocks noChangeArrowheads="1"/>
            </p:cNvSpPr>
            <p:nvPr/>
          </p:nvSpPr>
          <p:spPr bwMode="auto">
            <a:xfrm>
              <a:off x="109613700" y="108621195"/>
              <a:ext cx="142875" cy="14287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49" name="Oval 30"/>
            <p:cNvSpPr>
              <a:spLocks noChangeArrowheads="1"/>
            </p:cNvSpPr>
            <p:nvPr/>
          </p:nvSpPr>
          <p:spPr bwMode="auto">
            <a:xfrm>
              <a:off x="110356650" y="108299250"/>
              <a:ext cx="142875" cy="14287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0" name="Oval 31"/>
            <p:cNvSpPr>
              <a:spLocks noChangeArrowheads="1"/>
            </p:cNvSpPr>
            <p:nvPr/>
          </p:nvSpPr>
          <p:spPr bwMode="auto">
            <a:xfrm>
              <a:off x="110112810" y="108863130"/>
              <a:ext cx="142875" cy="14287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1" name="Oval 32"/>
            <p:cNvSpPr>
              <a:spLocks noChangeArrowheads="1"/>
            </p:cNvSpPr>
            <p:nvPr/>
          </p:nvSpPr>
          <p:spPr bwMode="auto">
            <a:xfrm>
              <a:off x="110413800" y="108870750"/>
              <a:ext cx="142875" cy="14287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2" name="Oval 33"/>
            <p:cNvSpPr>
              <a:spLocks noChangeArrowheads="1"/>
            </p:cNvSpPr>
            <p:nvPr/>
          </p:nvSpPr>
          <p:spPr bwMode="auto">
            <a:xfrm>
              <a:off x="109865160" y="109156500"/>
              <a:ext cx="142875" cy="14287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3" name="Oval 34"/>
            <p:cNvSpPr>
              <a:spLocks noChangeArrowheads="1"/>
            </p:cNvSpPr>
            <p:nvPr/>
          </p:nvSpPr>
          <p:spPr bwMode="auto">
            <a:xfrm>
              <a:off x="109541310" y="109270800"/>
              <a:ext cx="142875" cy="14287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4" name="Oval 35"/>
            <p:cNvSpPr>
              <a:spLocks noChangeArrowheads="1"/>
            </p:cNvSpPr>
            <p:nvPr/>
          </p:nvSpPr>
          <p:spPr bwMode="auto">
            <a:xfrm>
              <a:off x="109728000" y="109442250"/>
              <a:ext cx="142875" cy="14287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5" name="Oval 36"/>
            <p:cNvSpPr>
              <a:spLocks noChangeArrowheads="1"/>
            </p:cNvSpPr>
            <p:nvPr/>
          </p:nvSpPr>
          <p:spPr bwMode="auto">
            <a:xfrm>
              <a:off x="109737525" y="109093635"/>
              <a:ext cx="85725" cy="8572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6" name="Oval 37"/>
            <p:cNvSpPr>
              <a:spLocks noChangeArrowheads="1"/>
            </p:cNvSpPr>
            <p:nvPr/>
          </p:nvSpPr>
          <p:spPr bwMode="auto">
            <a:xfrm>
              <a:off x="109815630" y="108419265"/>
              <a:ext cx="114300" cy="114300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7" name="Oval 38"/>
            <p:cNvSpPr>
              <a:spLocks noChangeArrowheads="1"/>
            </p:cNvSpPr>
            <p:nvPr/>
          </p:nvSpPr>
          <p:spPr bwMode="auto">
            <a:xfrm>
              <a:off x="110310930" y="108708825"/>
              <a:ext cx="85725" cy="8572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8" name="Oval 39"/>
            <p:cNvSpPr>
              <a:spLocks noChangeArrowheads="1"/>
            </p:cNvSpPr>
            <p:nvPr/>
          </p:nvSpPr>
          <p:spPr bwMode="auto">
            <a:xfrm>
              <a:off x="110335695" y="108154470"/>
              <a:ext cx="57150" cy="57150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59" name="Oval 40"/>
            <p:cNvSpPr>
              <a:spLocks noChangeArrowheads="1"/>
            </p:cNvSpPr>
            <p:nvPr/>
          </p:nvSpPr>
          <p:spPr bwMode="auto">
            <a:xfrm>
              <a:off x="110169960" y="108123990"/>
              <a:ext cx="85725" cy="8572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0" name="Oval 41"/>
            <p:cNvSpPr>
              <a:spLocks noChangeArrowheads="1"/>
            </p:cNvSpPr>
            <p:nvPr/>
          </p:nvSpPr>
          <p:spPr bwMode="auto">
            <a:xfrm>
              <a:off x="109680375" y="108470700"/>
              <a:ext cx="114300" cy="114300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1" name="Oval 42"/>
            <p:cNvSpPr>
              <a:spLocks noChangeArrowheads="1"/>
            </p:cNvSpPr>
            <p:nvPr/>
          </p:nvSpPr>
          <p:spPr bwMode="auto">
            <a:xfrm>
              <a:off x="109619415" y="109131735"/>
              <a:ext cx="85725" cy="8572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2" name="Oval 43"/>
            <p:cNvSpPr>
              <a:spLocks noChangeArrowheads="1"/>
            </p:cNvSpPr>
            <p:nvPr/>
          </p:nvSpPr>
          <p:spPr bwMode="auto">
            <a:xfrm>
              <a:off x="109743240" y="108023025"/>
              <a:ext cx="85725" cy="85725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3" name="Oval 44"/>
            <p:cNvSpPr>
              <a:spLocks noChangeArrowheads="1"/>
            </p:cNvSpPr>
            <p:nvPr/>
          </p:nvSpPr>
          <p:spPr bwMode="auto">
            <a:xfrm>
              <a:off x="109868970" y="107741085"/>
              <a:ext cx="114300" cy="114300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764" name="Oval 45"/>
            <p:cNvSpPr>
              <a:spLocks noChangeArrowheads="1"/>
            </p:cNvSpPr>
            <p:nvPr/>
          </p:nvSpPr>
          <p:spPr bwMode="auto">
            <a:xfrm>
              <a:off x="110421420" y="108754545"/>
              <a:ext cx="57150" cy="57150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Corymb—a flat-topped, open flower cluster, blooming from the outside edges in </a:t>
            </a:r>
          </a:p>
        </p:txBody>
      </p:sp>
      <p:grpSp>
        <p:nvGrpSpPr>
          <p:cNvPr id="31747" name="Group 20"/>
          <p:cNvGrpSpPr>
            <a:grpSpLocks/>
          </p:cNvGrpSpPr>
          <p:nvPr/>
        </p:nvGrpSpPr>
        <p:grpSpPr bwMode="auto">
          <a:xfrm>
            <a:off x="152400" y="1905000"/>
            <a:ext cx="3352800" cy="3962400"/>
            <a:chOff x="109270800" y="107739180"/>
            <a:chExt cx="2457450" cy="3017520"/>
          </a:xfrm>
        </p:grpSpPr>
        <p:sp>
          <p:nvSpPr>
            <p:cNvPr id="31748" name="Line 21"/>
            <p:cNvSpPr>
              <a:spLocks noChangeShapeType="1"/>
            </p:cNvSpPr>
            <p:nvPr/>
          </p:nvSpPr>
          <p:spPr bwMode="auto">
            <a:xfrm flipV="1">
              <a:off x="110528100" y="107899200"/>
              <a:ext cx="1028700" cy="91440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1749" name="Oval 22"/>
            <p:cNvSpPr>
              <a:spLocks noChangeArrowheads="1"/>
            </p:cNvSpPr>
            <p:nvPr/>
          </p:nvSpPr>
          <p:spPr bwMode="auto">
            <a:xfrm>
              <a:off x="111442500" y="107739180"/>
              <a:ext cx="285750" cy="285750"/>
            </a:xfrm>
            <a:prstGeom prst="ellipse">
              <a:avLst/>
            </a:prstGeom>
            <a:solidFill>
              <a:srgbClr val="FFCC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750" name="Group 23"/>
            <p:cNvGrpSpPr>
              <a:grpSpLocks/>
            </p:cNvGrpSpPr>
            <p:nvPr/>
          </p:nvGrpSpPr>
          <p:grpSpPr bwMode="auto">
            <a:xfrm>
              <a:off x="109270800" y="107739180"/>
              <a:ext cx="2057400" cy="3017520"/>
              <a:chOff x="109270800" y="107739180"/>
              <a:chExt cx="2057400" cy="3017520"/>
            </a:xfrm>
          </p:grpSpPr>
          <p:sp>
            <p:nvSpPr>
              <p:cNvPr id="31751" name="Line 24"/>
              <p:cNvSpPr>
                <a:spLocks noChangeShapeType="1"/>
              </p:cNvSpPr>
              <p:nvPr/>
            </p:nvSpPr>
            <p:spPr bwMode="auto">
              <a:xfrm>
                <a:off x="110528100" y="107899200"/>
                <a:ext cx="0" cy="2857500"/>
              </a:xfrm>
              <a:prstGeom prst="line">
                <a:avLst/>
              </a:prstGeom>
              <a:noFill/>
              <a:ln w="76200" algn="ctr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31752" name="Line 25"/>
              <p:cNvSpPr>
                <a:spLocks noChangeShapeType="1"/>
              </p:cNvSpPr>
              <p:nvPr/>
            </p:nvSpPr>
            <p:spPr bwMode="auto">
              <a:xfrm flipV="1">
                <a:off x="110528100" y="107899200"/>
                <a:ext cx="171450" cy="28575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31753" name="Line 26"/>
              <p:cNvSpPr>
                <a:spLocks noChangeShapeType="1"/>
              </p:cNvSpPr>
              <p:nvPr/>
            </p:nvSpPr>
            <p:spPr bwMode="auto">
              <a:xfrm flipH="1" flipV="1">
                <a:off x="110299500" y="107899200"/>
                <a:ext cx="228600" cy="34290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31754" name="Line 27"/>
              <p:cNvSpPr>
                <a:spLocks noChangeShapeType="1"/>
              </p:cNvSpPr>
              <p:nvPr/>
            </p:nvSpPr>
            <p:spPr bwMode="auto">
              <a:xfrm flipV="1">
                <a:off x="110547150" y="107899200"/>
                <a:ext cx="323850" cy="45720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31755" name="Line 28"/>
              <p:cNvSpPr>
                <a:spLocks noChangeShapeType="1"/>
              </p:cNvSpPr>
              <p:nvPr/>
            </p:nvSpPr>
            <p:spPr bwMode="auto">
              <a:xfrm flipH="1" flipV="1">
                <a:off x="110070900" y="107899200"/>
                <a:ext cx="457200" cy="57150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31756" name="Line 29"/>
              <p:cNvSpPr>
                <a:spLocks noChangeShapeType="1"/>
              </p:cNvSpPr>
              <p:nvPr/>
            </p:nvSpPr>
            <p:spPr bwMode="auto">
              <a:xfrm flipV="1">
                <a:off x="110528100" y="107899200"/>
                <a:ext cx="628650" cy="74295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31757" name="Line 30"/>
              <p:cNvSpPr>
                <a:spLocks noChangeShapeType="1"/>
              </p:cNvSpPr>
              <p:nvPr/>
            </p:nvSpPr>
            <p:spPr bwMode="auto">
              <a:xfrm flipH="1" flipV="1">
                <a:off x="109785150" y="107899200"/>
                <a:ext cx="742950" cy="74295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31758" name="Line 31"/>
              <p:cNvSpPr>
                <a:spLocks noChangeShapeType="1"/>
              </p:cNvSpPr>
              <p:nvPr/>
            </p:nvSpPr>
            <p:spPr bwMode="auto">
              <a:xfrm flipH="1" flipV="1">
                <a:off x="109442250" y="107899200"/>
                <a:ext cx="1085850" cy="102870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31759" name="Oval 32"/>
              <p:cNvSpPr>
                <a:spLocks noChangeArrowheads="1"/>
              </p:cNvSpPr>
              <p:nvPr/>
            </p:nvSpPr>
            <p:spPr bwMode="auto">
              <a:xfrm>
                <a:off x="110813850" y="107777280"/>
                <a:ext cx="171450" cy="171450"/>
              </a:xfrm>
              <a:prstGeom prst="ellipse">
                <a:avLst/>
              </a:prstGeom>
              <a:solidFill>
                <a:srgbClr val="FFCC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60" name="Oval 33"/>
              <p:cNvSpPr>
                <a:spLocks noChangeArrowheads="1"/>
              </p:cNvSpPr>
              <p:nvPr/>
            </p:nvSpPr>
            <p:spPr bwMode="auto">
              <a:xfrm>
                <a:off x="109270800" y="107739180"/>
                <a:ext cx="285750" cy="285750"/>
              </a:xfrm>
              <a:prstGeom prst="ellipse">
                <a:avLst/>
              </a:prstGeom>
              <a:solidFill>
                <a:srgbClr val="FFCC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61" name="Oval 34"/>
              <p:cNvSpPr>
                <a:spLocks noChangeArrowheads="1"/>
              </p:cNvSpPr>
              <p:nvPr/>
            </p:nvSpPr>
            <p:spPr bwMode="auto">
              <a:xfrm>
                <a:off x="109670850" y="107773470"/>
                <a:ext cx="228600" cy="228600"/>
              </a:xfrm>
              <a:prstGeom prst="ellipse">
                <a:avLst/>
              </a:prstGeom>
              <a:solidFill>
                <a:srgbClr val="FFCC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62" name="Oval 35"/>
              <p:cNvSpPr>
                <a:spLocks noChangeArrowheads="1"/>
              </p:cNvSpPr>
              <p:nvPr/>
            </p:nvSpPr>
            <p:spPr bwMode="auto">
              <a:xfrm>
                <a:off x="111099600" y="107765850"/>
                <a:ext cx="228600" cy="228600"/>
              </a:xfrm>
              <a:prstGeom prst="ellipse">
                <a:avLst/>
              </a:prstGeom>
              <a:solidFill>
                <a:srgbClr val="FFCC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63" name="Oval 36"/>
              <p:cNvSpPr>
                <a:spLocks noChangeArrowheads="1"/>
              </p:cNvSpPr>
              <p:nvPr/>
            </p:nvSpPr>
            <p:spPr bwMode="auto">
              <a:xfrm>
                <a:off x="109956600" y="107777280"/>
                <a:ext cx="171450" cy="171450"/>
              </a:xfrm>
              <a:prstGeom prst="ellipse">
                <a:avLst/>
              </a:prstGeom>
              <a:solidFill>
                <a:srgbClr val="FFCC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64" name="Oval 37"/>
              <p:cNvSpPr>
                <a:spLocks noChangeArrowheads="1"/>
              </p:cNvSpPr>
              <p:nvPr/>
            </p:nvSpPr>
            <p:spPr bwMode="auto">
              <a:xfrm>
                <a:off x="110617635" y="107769660"/>
                <a:ext cx="139065" cy="142875"/>
              </a:xfrm>
              <a:prstGeom prst="ellipse">
                <a:avLst/>
              </a:prstGeom>
              <a:solidFill>
                <a:srgbClr val="FFCC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65" name="Oval 38"/>
              <p:cNvSpPr>
                <a:spLocks noChangeArrowheads="1"/>
              </p:cNvSpPr>
              <p:nvPr/>
            </p:nvSpPr>
            <p:spPr bwMode="auto">
              <a:xfrm>
                <a:off x="110242350" y="107769660"/>
                <a:ext cx="142875" cy="142875"/>
              </a:xfrm>
              <a:prstGeom prst="ellipse">
                <a:avLst/>
              </a:prstGeom>
              <a:solidFill>
                <a:srgbClr val="FFCC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66" name="Oval 39"/>
              <p:cNvSpPr>
                <a:spLocks noChangeArrowheads="1"/>
              </p:cNvSpPr>
              <p:nvPr/>
            </p:nvSpPr>
            <p:spPr bwMode="auto">
              <a:xfrm flipH="1" flipV="1">
                <a:off x="110472855" y="107782995"/>
                <a:ext cx="114300" cy="114300"/>
              </a:xfrm>
              <a:prstGeom prst="ellipse">
                <a:avLst/>
              </a:prstGeom>
              <a:solidFill>
                <a:srgbClr val="FFCCFF"/>
              </a:solidFill>
              <a:ln w="9525" algn="in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Flower Nomenclature (name of parts)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Flower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Sepals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Calyx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Tepals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Perianth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Petals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Corolla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Stamen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Pistil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Receptacle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Cyme—a broad, usually flat-topped inflorescence with center flowers opening first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1000" y="2133600"/>
            <a:ext cx="2971800" cy="4191000"/>
            <a:chOff x="113128425" y="108870750"/>
            <a:chExt cx="1483757" cy="2200275"/>
          </a:xfrm>
        </p:grpSpPr>
        <p:sp>
          <p:nvSpPr>
            <p:cNvPr id="32772" name="Line 4"/>
            <p:cNvSpPr>
              <a:spLocks noChangeShapeType="1"/>
            </p:cNvSpPr>
            <p:nvPr/>
          </p:nvSpPr>
          <p:spPr bwMode="auto">
            <a:xfrm>
              <a:off x="113867293" y="109149357"/>
              <a:ext cx="4082" cy="1921668"/>
            </a:xfrm>
            <a:prstGeom prst="line">
              <a:avLst/>
            </a:prstGeom>
            <a:noFill/>
            <a:ln w="76200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 flipV="1">
              <a:off x="113867293" y="109127925"/>
              <a:ext cx="175532" cy="307182"/>
            </a:xfrm>
            <a:prstGeom prst="line">
              <a:avLst/>
            </a:prstGeom>
            <a:noFill/>
            <a:ln w="9525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 flipH="1" flipV="1">
              <a:off x="113638693" y="109149357"/>
              <a:ext cx="228600" cy="342900"/>
            </a:xfrm>
            <a:prstGeom prst="line">
              <a:avLst/>
            </a:prstGeom>
            <a:noFill/>
            <a:ln w="9525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 flipV="1">
              <a:off x="113886343" y="109213650"/>
              <a:ext cx="356507" cy="392907"/>
            </a:xfrm>
            <a:prstGeom prst="line">
              <a:avLst/>
            </a:prstGeom>
            <a:noFill/>
            <a:ln w="9525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 flipH="1" flipV="1">
              <a:off x="113410093" y="109149357"/>
              <a:ext cx="457200" cy="571500"/>
            </a:xfrm>
            <a:prstGeom prst="line">
              <a:avLst/>
            </a:prstGeom>
            <a:noFill/>
            <a:ln w="9525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V="1">
              <a:off x="113871375" y="109299375"/>
              <a:ext cx="542925" cy="628650"/>
            </a:xfrm>
            <a:prstGeom prst="line">
              <a:avLst/>
            </a:prstGeom>
            <a:noFill/>
            <a:ln w="9525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 flipH="1" flipV="1">
              <a:off x="113299875" y="109327950"/>
              <a:ext cx="567418" cy="564357"/>
            </a:xfrm>
            <a:prstGeom prst="line">
              <a:avLst/>
            </a:prstGeom>
            <a:noFill/>
            <a:ln w="9525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flipH="1" flipV="1">
              <a:off x="113214150" y="109413675"/>
              <a:ext cx="624568" cy="650082"/>
            </a:xfrm>
            <a:prstGeom prst="line">
              <a:avLst/>
            </a:prstGeom>
            <a:noFill/>
            <a:ln w="9525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2780" name="Oval 12"/>
            <p:cNvSpPr>
              <a:spLocks noChangeArrowheads="1"/>
            </p:cNvSpPr>
            <p:nvPr/>
          </p:nvSpPr>
          <p:spPr bwMode="auto">
            <a:xfrm>
              <a:off x="114214275" y="109099350"/>
              <a:ext cx="171450" cy="171450"/>
            </a:xfrm>
            <a:prstGeom prst="ellipse">
              <a:avLst/>
            </a:prstGeom>
            <a:solidFill>
              <a:srgbClr val="66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1" name="Oval 13"/>
            <p:cNvSpPr>
              <a:spLocks noChangeArrowheads="1"/>
            </p:cNvSpPr>
            <p:nvPr/>
          </p:nvSpPr>
          <p:spPr bwMode="auto">
            <a:xfrm>
              <a:off x="113718975" y="108870750"/>
              <a:ext cx="285750" cy="285750"/>
            </a:xfrm>
            <a:prstGeom prst="ellipse">
              <a:avLst/>
            </a:prstGeom>
            <a:solidFill>
              <a:srgbClr val="66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2" name="Oval 14"/>
            <p:cNvSpPr>
              <a:spLocks noChangeArrowheads="1"/>
            </p:cNvSpPr>
            <p:nvPr/>
          </p:nvSpPr>
          <p:spPr bwMode="auto">
            <a:xfrm>
              <a:off x="113488470" y="108956475"/>
              <a:ext cx="228600" cy="228600"/>
            </a:xfrm>
            <a:prstGeom prst="ellipse">
              <a:avLst/>
            </a:prstGeom>
            <a:solidFill>
              <a:srgbClr val="66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3" name="Oval 15"/>
            <p:cNvSpPr>
              <a:spLocks noChangeArrowheads="1"/>
            </p:cNvSpPr>
            <p:nvPr/>
          </p:nvSpPr>
          <p:spPr bwMode="auto">
            <a:xfrm>
              <a:off x="114014250" y="108956475"/>
              <a:ext cx="228600" cy="228600"/>
            </a:xfrm>
            <a:prstGeom prst="ellipse">
              <a:avLst/>
            </a:prstGeom>
            <a:solidFill>
              <a:srgbClr val="66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4" name="Oval 16"/>
            <p:cNvSpPr>
              <a:spLocks noChangeArrowheads="1"/>
            </p:cNvSpPr>
            <p:nvPr/>
          </p:nvSpPr>
          <p:spPr bwMode="auto">
            <a:xfrm>
              <a:off x="113328450" y="109099350"/>
              <a:ext cx="171450" cy="171450"/>
            </a:xfrm>
            <a:prstGeom prst="ellipse">
              <a:avLst/>
            </a:prstGeom>
            <a:solidFill>
              <a:srgbClr val="66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5" name="Oval 17"/>
            <p:cNvSpPr>
              <a:spLocks noChangeArrowheads="1"/>
            </p:cNvSpPr>
            <p:nvPr/>
          </p:nvSpPr>
          <p:spPr bwMode="auto">
            <a:xfrm>
              <a:off x="114385725" y="109185075"/>
              <a:ext cx="139065" cy="142875"/>
            </a:xfrm>
            <a:prstGeom prst="ellipse">
              <a:avLst/>
            </a:prstGeom>
            <a:solidFill>
              <a:srgbClr val="66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6" name="Oval 18"/>
            <p:cNvSpPr>
              <a:spLocks noChangeArrowheads="1"/>
            </p:cNvSpPr>
            <p:nvPr/>
          </p:nvSpPr>
          <p:spPr bwMode="auto">
            <a:xfrm>
              <a:off x="113204625" y="109213650"/>
              <a:ext cx="142875" cy="142875"/>
            </a:xfrm>
            <a:prstGeom prst="ellipse">
              <a:avLst/>
            </a:prstGeom>
            <a:solidFill>
              <a:srgbClr val="66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 flipH="1" flipV="1">
              <a:off x="113128425" y="109327950"/>
              <a:ext cx="114300" cy="114300"/>
            </a:xfrm>
            <a:prstGeom prst="ellipse">
              <a:avLst/>
            </a:prstGeom>
            <a:solidFill>
              <a:srgbClr val="66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8" name="Oval 20"/>
            <p:cNvSpPr>
              <a:spLocks noChangeArrowheads="1"/>
            </p:cNvSpPr>
            <p:nvPr/>
          </p:nvSpPr>
          <p:spPr bwMode="auto">
            <a:xfrm flipH="1" flipV="1">
              <a:off x="114497882" y="109305907"/>
              <a:ext cx="114300" cy="114300"/>
            </a:xfrm>
            <a:prstGeom prst="ellipse">
              <a:avLst/>
            </a:prstGeom>
            <a:solidFill>
              <a:srgbClr val="6600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789" name="Line 21"/>
            <p:cNvSpPr>
              <a:spLocks noChangeShapeType="1"/>
            </p:cNvSpPr>
            <p:nvPr/>
          </p:nvSpPr>
          <p:spPr bwMode="auto">
            <a:xfrm flipV="1">
              <a:off x="113871375" y="109413675"/>
              <a:ext cx="657225" cy="71437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Umbel—an inflorescence in the shape of an inverted umbrella having pedicels radiating from one point</a:t>
            </a:r>
            <a:endParaRPr lang="en-US" altLang="en-US" smtClean="0"/>
          </a:p>
        </p:txBody>
      </p:sp>
      <p:grpSp>
        <p:nvGrpSpPr>
          <p:cNvPr id="33795" name="Group 40"/>
          <p:cNvGrpSpPr>
            <a:grpSpLocks/>
          </p:cNvGrpSpPr>
          <p:nvPr/>
        </p:nvGrpSpPr>
        <p:grpSpPr bwMode="auto">
          <a:xfrm>
            <a:off x="762000" y="2057400"/>
            <a:ext cx="2590800" cy="3962400"/>
            <a:chOff x="108670725" y="108842175"/>
            <a:chExt cx="1457325" cy="2085975"/>
          </a:xfrm>
        </p:grpSpPr>
        <p:sp>
          <p:nvSpPr>
            <p:cNvPr id="33796" name="Line 41"/>
            <p:cNvSpPr>
              <a:spLocks noChangeShapeType="1"/>
            </p:cNvSpPr>
            <p:nvPr/>
          </p:nvSpPr>
          <p:spPr bwMode="auto">
            <a:xfrm>
              <a:off x="109385100" y="109442250"/>
              <a:ext cx="0" cy="1485900"/>
            </a:xfrm>
            <a:prstGeom prst="line">
              <a:avLst/>
            </a:prstGeom>
            <a:noFill/>
            <a:ln w="76200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3797" name="Oval 42"/>
            <p:cNvSpPr>
              <a:spLocks noChangeArrowheads="1"/>
            </p:cNvSpPr>
            <p:nvPr/>
          </p:nvSpPr>
          <p:spPr bwMode="auto">
            <a:xfrm>
              <a:off x="108910755" y="108950760"/>
              <a:ext cx="171450" cy="171450"/>
            </a:xfrm>
            <a:prstGeom prst="ellipse">
              <a:avLst/>
            </a:prstGeom>
            <a:solidFill>
              <a:srgbClr val="00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798" name="Line 43"/>
            <p:cNvSpPr>
              <a:spLocks noChangeShapeType="1"/>
            </p:cNvSpPr>
            <p:nvPr/>
          </p:nvSpPr>
          <p:spPr bwMode="auto">
            <a:xfrm flipV="1">
              <a:off x="109385100" y="109099350"/>
              <a:ext cx="428625" cy="34290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3799" name="Line 44"/>
            <p:cNvSpPr>
              <a:spLocks noChangeShapeType="1"/>
            </p:cNvSpPr>
            <p:nvPr/>
          </p:nvSpPr>
          <p:spPr bwMode="auto">
            <a:xfrm flipV="1">
              <a:off x="109354620" y="109270800"/>
              <a:ext cx="573405" cy="20002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3800" name="Line 45"/>
            <p:cNvSpPr>
              <a:spLocks noChangeShapeType="1"/>
            </p:cNvSpPr>
            <p:nvPr/>
          </p:nvSpPr>
          <p:spPr bwMode="auto">
            <a:xfrm>
              <a:off x="109385100" y="109470825"/>
              <a:ext cx="571500" cy="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3801" name="Line 46"/>
            <p:cNvSpPr>
              <a:spLocks noChangeShapeType="1"/>
            </p:cNvSpPr>
            <p:nvPr/>
          </p:nvSpPr>
          <p:spPr bwMode="auto">
            <a:xfrm flipH="1" flipV="1">
              <a:off x="109270800" y="108985050"/>
              <a:ext cx="142875" cy="51435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3802" name="Line 47"/>
            <p:cNvSpPr>
              <a:spLocks noChangeShapeType="1"/>
            </p:cNvSpPr>
            <p:nvPr/>
          </p:nvSpPr>
          <p:spPr bwMode="auto">
            <a:xfrm flipH="1" flipV="1">
              <a:off x="109042200" y="109099350"/>
              <a:ext cx="371475" cy="37147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3803" name="Line 48"/>
            <p:cNvSpPr>
              <a:spLocks noChangeShapeType="1"/>
            </p:cNvSpPr>
            <p:nvPr/>
          </p:nvSpPr>
          <p:spPr bwMode="auto">
            <a:xfrm flipH="1" flipV="1">
              <a:off x="108924725" y="109286040"/>
              <a:ext cx="428625" cy="17145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3804" name="Line 49"/>
            <p:cNvSpPr>
              <a:spLocks noChangeShapeType="1"/>
            </p:cNvSpPr>
            <p:nvPr/>
          </p:nvSpPr>
          <p:spPr bwMode="auto">
            <a:xfrm flipH="1">
              <a:off x="108842175" y="109470825"/>
              <a:ext cx="542925" cy="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3805" name="Line 50"/>
            <p:cNvSpPr>
              <a:spLocks noChangeShapeType="1"/>
            </p:cNvSpPr>
            <p:nvPr/>
          </p:nvSpPr>
          <p:spPr bwMode="auto">
            <a:xfrm flipV="1">
              <a:off x="109380020" y="108985050"/>
              <a:ext cx="205105" cy="485775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3806" name="Oval 51"/>
            <p:cNvSpPr>
              <a:spLocks noChangeArrowheads="1"/>
            </p:cNvSpPr>
            <p:nvPr/>
          </p:nvSpPr>
          <p:spPr bwMode="auto">
            <a:xfrm>
              <a:off x="108764070" y="109156500"/>
              <a:ext cx="171450" cy="171450"/>
            </a:xfrm>
            <a:prstGeom prst="ellipse">
              <a:avLst/>
            </a:prstGeom>
            <a:solidFill>
              <a:srgbClr val="00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07" name="Oval 52"/>
            <p:cNvSpPr>
              <a:spLocks noChangeArrowheads="1"/>
            </p:cNvSpPr>
            <p:nvPr/>
          </p:nvSpPr>
          <p:spPr bwMode="auto">
            <a:xfrm>
              <a:off x="108670725" y="109385100"/>
              <a:ext cx="171450" cy="171450"/>
            </a:xfrm>
            <a:prstGeom prst="ellipse">
              <a:avLst/>
            </a:prstGeom>
            <a:solidFill>
              <a:srgbClr val="00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08" name="Oval 53"/>
            <p:cNvSpPr>
              <a:spLocks noChangeArrowheads="1"/>
            </p:cNvSpPr>
            <p:nvPr/>
          </p:nvSpPr>
          <p:spPr bwMode="auto">
            <a:xfrm>
              <a:off x="109497495" y="108842175"/>
              <a:ext cx="171450" cy="171450"/>
            </a:xfrm>
            <a:prstGeom prst="ellipse">
              <a:avLst/>
            </a:prstGeom>
            <a:solidFill>
              <a:srgbClr val="00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09" name="Oval 54"/>
            <p:cNvSpPr>
              <a:spLocks noChangeArrowheads="1"/>
            </p:cNvSpPr>
            <p:nvPr/>
          </p:nvSpPr>
          <p:spPr bwMode="auto">
            <a:xfrm>
              <a:off x="109756575" y="108956475"/>
              <a:ext cx="171450" cy="171450"/>
            </a:xfrm>
            <a:prstGeom prst="ellipse">
              <a:avLst/>
            </a:prstGeom>
            <a:solidFill>
              <a:srgbClr val="00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0" name="Oval 55"/>
            <p:cNvSpPr>
              <a:spLocks noChangeArrowheads="1"/>
            </p:cNvSpPr>
            <p:nvPr/>
          </p:nvSpPr>
          <p:spPr bwMode="auto">
            <a:xfrm>
              <a:off x="109924215" y="109156500"/>
              <a:ext cx="171450" cy="171450"/>
            </a:xfrm>
            <a:prstGeom prst="ellipse">
              <a:avLst/>
            </a:prstGeom>
            <a:solidFill>
              <a:srgbClr val="00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1" name="Oval 56"/>
            <p:cNvSpPr>
              <a:spLocks noChangeArrowheads="1"/>
            </p:cNvSpPr>
            <p:nvPr/>
          </p:nvSpPr>
          <p:spPr bwMode="auto">
            <a:xfrm>
              <a:off x="109956600" y="109385100"/>
              <a:ext cx="171450" cy="171450"/>
            </a:xfrm>
            <a:prstGeom prst="ellipse">
              <a:avLst/>
            </a:prstGeom>
            <a:solidFill>
              <a:srgbClr val="00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812" name="Oval 57"/>
            <p:cNvSpPr>
              <a:spLocks noChangeArrowheads="1"/>
            </p:cNvSpPr>
            <p:nvPr/>
          </p:nvSpPr>
          <p:spPr bwMode="auto">
            <a:xfrm>
              <a:off x="109156500" y="108845985"/>
              <a:ext cx="171450" cy="171450"/>
            </a:xfrm>
            <a:prstGeom prst="ellipse">
              <a:avLst/>
            </a:prstGeom>
            <a:solidFill>
              <a:srgbClr val="00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/>
            </a:r>
            <a:br>
              <a:rPr lang="en-US" altLang="en-US" smtClean="0">
                <a:solidFill>
                  <a:schemeClr val="bg2"/>
                </a:solidFill>
              </a:rPr>
            </a:br>
            <a:r>
              <a:rPr lang="en-US" altLang="en-US" smtClean="0">
                <a:solidFill>
                  <a:schemeClr val="bg2"/>
                </a:solidFill>
              </a:rPr>
              <a:t>Spadix—a fleshy spike which carries numerous minute flowers embedded on its surface, usually surrounded by a colorful bract called a spathe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533400" y="2057400"/>
            <a:ext cx="3657600" cy="4724400"/>
            <a:chOff x="110871000" y="109318137"/>
            <a:chExt cx="2628900" cy="3301363"/>
          </a:xfrm>
        </p:grpSpPr>
        <p:sp>
          <p:nvSpPr>
            <p:cNvPr id="34820" name="AutoShape 4"/>
            <p:cNvSpPr>
              <a:spLocks noChangeArrowheads="1"/>
            </p:cNvSpPr>
            <p:nvPr/>
          </p:nvSpPr>
          <p:spPr bwMode="auto">
            <a:xfrm rot="3141309">
              <a:off x="111499650" y="109956600"/>
              <a:ext cx="1657350" cy="17716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CC33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1" name="AutoShape 5"/>
            <p:cNvSpPr>
              <a:spLocks noChangeArrowheads="1"/>
            </p:cNvSpPr>
            <p:nvPr/>
          </p:nvSpPr>
          <p:spPr bwMode="auto">
            <a:xfrm rot="3141309">
              <a:off x="111941092" y="110140430"/>
              <a:ext cx="1099851" cy="113001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noFill/>
            <a:ln w="9525" algn="in">
              <a:solidFill>
                <a:srgbClr val="000000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2" name="AutoShape 6"/>
            <p:cNvSpPr>
              <a:spLocks noChangeArrowheads="1"/>
            </p:cNvSpPr>
            <p:nvPr/>
          </p:nvSpPr>
          <p:spPr bwMode="auto">
            <a:xfrm rot="3141309">
              <a:off x="112174123" y="110254214"/>
              <a:ext cx="839459" cy="70547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noFill/>
            <a:ln w="9525" algn="in">
              <a:solidFill>
                <a:srgbClr val="000000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>
              <a:off x="112928400" y="111305050"/>
              <a:ext cx="0" cy="1314450"/>
            </a:xfrm>
            <a:prstGeom prst="line">
              <a:avLst/>
            </a:prstGeom>
            <a:noFill/>
            <a:ln w="7620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auto">
            <a:xfrm rot="-2368714">
              <a:off x="112316419" y="109318137"/>
              <a:ext cx="164955" cy="1296996"/>
            </a:xfrm>
            <a:prstGeom prst="ellipse">
              <a:avLst/>
            </a:prstGeom>
            <a:solidFill>
              <a:srgbClr val="FFFF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12585500" y="109327950"/>
              <a:ext cx="9144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</a:rPr>
                <a:t>Spadix    </a:t>
              </a:r>
              <a:endParaRPr lang="en-US" altLang="en-US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 flipH="1">
              <a:off x="112242600" y="109499400"/>
              <a:ext cx="342900" cy="285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110871000" y="111728250"/>
              <a:ext cx="7429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</a:rPr>
                <a:t>Spathe</a:t>
              </a:r>
              <a:endParaRPr lang="en-US" altLang="en-US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 flipV="1">
              <a:off x="111499650" y="110699550"/>
              <a:ext cx="102870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/>
            </a:r>
            <a:br>
              <a:rPr lang="en-US" altLang="en-US" smtClean="0">
                <a:solidFill>
                  <a:schemeClr val="bg2"/>
                </a:solidFill>
              </a:rPr>
            </a:br>
            <a:r>
              <a:rPr lang="en-US" altLang="en-US" smtClean="0">
                <a:solidFill>
                  <a:schemeClr val="bg2"/>
                </a:solidFill>
              </a:rPr>
              <a:t>Catkin—an elongated inflorescence of unisexual flowers on a woody plant	pussy willow, oak, walnut, birch</a:t>
            </a:r>
            <a:endParaRPr lang="en-US" altLang="en-US" smtClean="0"/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228600" y="2209800"/>
            <a:ext cx="4038600" cy="2438400"/>
            <a:chOff x="110242350" y="110413800"/>
            <a:chExt cx="2617470" cy="1550670"/>
          </a:xfrm>
        </p:grpSpPr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 flipH="1">
              <a:off x="110242350" y="110413800"/>
              <a:ext cx="1885950" cy="857250"/>
            </a:xfrm>
            <a:prstGeom prst="line">
              <a:avLst/>
            </a:prstGeom>
            <a:noFill/>
            <a:ln w="76200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 flipV="1">
              <a:off x="111113570" y="110756700"/>
              <a:ext cx="1657350" cy="114300"/>
            </a:xfrm>
            <a:prstGeom prst="line">
              <a:avLst/>
            </a:prstGeom>
            <a:noFill/>
            <a:ln w="7620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111728250" y="110846235"/>
              <a:ext cx="228600" cy="102870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112414050" y="110813850"/>
              <a:ext cx="285750" cy="108585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auto">
            <a:xfrm>
              <a:off x="111629190" y="111071025"/>
              <a:ext cx="171450" cy="17145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auto">
            <a:xfrm>
              <a:off x="112688370" y="111779685"/>
              <a:ext cx="171450" cy="17145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112482630" y="111642525"/>
              <a:ext cx="171450" cy="17145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111827310" y="111213900"/>
              <a:ext cx="171450" cy="17145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2" name="Oval 12"/>
            <p:cNvSpPr>
              <a:spLocks noChangeArrowheads="1"/>
            </p:cNvSpPr>
            <p:nvPr/>
          </p:nvSpPr>
          <p:spPr bwMode="auto">
            <a:xfrm>
              <a:off x="112395000" y="111299625"/>
              <a:ext cx="171450" cy="17145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3" name="Oval 13"/>
            <p:cNvSpPr>
              <a:spLocks noChangeArrowheads="1"/>
            </p:cNvSpPr>
            <p:nvPr/>
          </p:nvSpPr>
          <p:spPr bwMode="auto">
            <a:xfrm>
              <a:off x="112499775" y="111071025"/>
              <a:ext cx="171450" cy="17145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4" name="Oval 14"/>
            <p:cNvSpPr>
              <a:spLocks noChangeArrowheads="1"/>
            </p:cNvSpPr>
            <p:nvPr/>
          </p:nvSpPr>
          <p:spPr bwMode="auto">
            <a:xfrm>
              <a:off x="111699675" y="111413925"/>
              <a:ext cx="171450" cy="17145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5" name="Oval 15"/>
            <p:cNvSpPr>
              <a:spLocks noChangeArrowheads="1"/>
            </p:cNvSpPr>
            <p:nvPr/>
          </p:nvSpPr>
          <p:spPr bwMode="auto">
            <a:xfrm>
              <a:off x="112604550" y="111442500"/>
              <a:ext cx="171450" cy="17145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6" name="Oval 16"/>
            <p:cNvSpPr>
              <a:spLocks noChangeArrowheads="1"/>
            </p:cNvSpPr>
            <p:nvPr/>
          </p:nvSpPr>
          <p:spPr bwMode="auto">
            <a:xfrm>
              <a:off x="111899700" y="111556800"/>
              <a:ext cx="171450" cy="17145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57" name="Oval 17"/>
            <p:cNvSpPr>
              <a:spLocks noChangeArrowheads="1"/>
            </p:cNvSpPr>
            <p:nvPr/>
          </p:nvSpPr>
          <p:spPr bwMode="auto">
            <a:xfrm>
              <a:off x="111791115" y="111793020"/>
              <a:ext cx="171450" cy="17145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Head--a dense inflorescence of small, often stalkless flowers.</a:t>
            </a:r>
            <a:endParaRPr lang="en-US" altLang="en-US" smtClean="0"/>
          </a:p>
        </p:txBody>
      </p:sp>
      <p:sp>
        <p:nvSpPr>
          <p:cNvPr id="36867" name="Content Placeholder 7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</a:rPr>
              <a:t>Ray florets—linear, petal-like floret attached at the perimeter</a:t>
            </a:r>
            <a:endParaRPr lang="en-US" altLang="en-US" smtClean="0"/>
          </a:p>
        </p:txBody>
      </p:sp>
      <p:sp>
        <p:nvSpPr>
          <p:cNvPr id="36868" name="Content Placeholder 7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</a:rPr>
              <a:t>Disk florets—tubular flowers found in the center of a composite or daisy-like flower</a:t>
            </a:r>
            <a:endParaRPr lang="en-US" altLang="en-US" smtClean="0"/>
          </a:p>
        </p:txBody>
      </p:sp>
      <p:grpSp>
        <p:nvGrpSpPr>
          <p:cNvPr id="36869" name="Group 44"/>
          <p:cNvGrpSpPr>
            <a:grpSpLocks/>
          </p:cNvGrpSpPr>
          <p:nvPr/>
        </p:nvGrpSpPr>
        <p:grpSpPr bwMode="auto">
          <a:xfrm>
            <a:off x="854075" y="3686175"/>
            <a:ext cx="2879725" cy="2486025"/>
            <a:chOff x="110871000" y="109156500"/>
            <a:chExt cx="2880360" cy="2486025"/>
          </a:xfrm>
        </p:grpSpPr>
        <p:sp>
          <p:nvSpPr>
            <p:cNvPr id="36870" name="Oval 45"/>
            <p:cNvSpPr>
              <a:spLocks noChangeArrowheads="1"/>
            </p:cNvSpPr>
            <p:nvPr/>
          </p:nvSpPr>
          <p:spPr bwMode="auto">
            <a:xfrm rot="-1048768">
              <a:off x="111901605" y="110046135"/>
              <a:ext cx="800100" cy="17145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1" name="Oval 46"/>
            <p:cNvSpPr>
              <a:spLocks noChangeArrowheads="1"/>
            </p:cNvSpPr>
            <p:nvPr/>
          </p:nvSpPr>
          <p:spPr bwMode="auto">
            <a:xfrm rot="-1937930">
              <a:off x="112042575" y="110128050"/>
              <a:ext cx="800100" cy="17145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2" name="Oval 47"/>
            <p:cNvSpPr>
              <a:spLocks noChangeArrowheads="1"/>
            </p:cNvSpPr>
            <p:nvPr/>
          </p:nvSpPr>
          <p:spPr bwMode="auto">
            <a:xfrm rot="907656">
              <a:off x="112915065" y="109954695"/>
              <a:ext cx="800100" cy="17145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3" name="Oval 48"/>
            <p:cNvSpPr>
              <a:spLocks noChangeArrowheads="1"/>
            </p:cNvSpPr>
            <p:nvPr/>
          </p:nvSpPr>
          <p:spPr bwMode="auto">
            <a:xfrm rot="-325672">
              <a:off x="112916970" y="109712760"/>
              <a:ext cx="800100" cy="171450"/>
            </a:xfrm>
            <a:prstGeom prst="ellipse">
              <a:avLst/>
            </a:prstGeom>
            <a:noFill/>
            <a:ln w="9525" algn="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4" name="Oval 49"/>
            <p:cNvSpPr>
              <a:spLocks noChangeArrowheads="1"/>
            </p:cNvSpPr>
            <p:nvPr/>
          </p:nvSpPr>
          <p:spPr bwMode="auto">
            <a:xfrm rot="-3291766">
              <a:off x="112191165" y="110232825"/>
              <a:ext cx="800100" cy="17145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5" name="Line 50"/>
            <p:cNvSpPr>
              <a:spLocks noChangeShapeType="1"/>
            </p:cNvSpPr>
            <p:nvPr/>
          </p:nvSpPr>
          <p:spPr bwMode="auto">
            <a:xfrm>
              <a:off x="112814100" y="110013750"/>
              <a:ext cx="0" cy="1628775"/>
            </a:xfrm>
            <a:prstGeom prst="line">
              <a:avLst/>
            </a:prstGeom>
            <a:noFill/>
            <a:ln w="76200" algn="ctr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6876" name="Oval 51"/>
            <p:cNvSpPr>
              <a:spLocks noChangeArrowheads="1"/>
            </p:cNvSpPr>
            <p:nvPr/>
          </p:nvSpPr>
          <p:spPr bwMode="auto">
            <a:xfrm rot="5858777">
              <a:off x="112385475" y="110274735"/>
              <a:ext cx="800100" cy="17145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7" name="Oval 52"/>
            <p:cNvSpPr>
              <a:spLocks noChangeArrowheads="1"/>
            </p:cNvSpPr>
            <p:nvPr/>
          </p:nvSpPr>
          <p:spPr bwMode="auto">
            <a:xfrm rot="2846379">
              <a:off x="112808385" y="110185200"/>
              <a:ext cx="800100" cy="17145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8" name="Oval 53"/>
            <p:cNvSpPr>
              <a:spLocks noChangeArrowheads="1"/>
            </p:cNvSpPr>
            <p:nvPr/>
          </p:nvSpPr>
          <p:spPr bwMode="auto">
            <a:xfrm rot="4617032">
              <a:off x="112528350" y="110282355"/>
              <a:ext cx="800100" cy="17145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9" name="Oval 54"/>
            <p:cNvSpPr>
              <a:spLocks noChangeArrowheads="1"/>
            </p:cNvSpPr>
            <p:nvPr/>
          </p:nvSpPr>
          <p:spPr bwMode="auto">
            <a:xfrm rot="3972508">
              <a:off x="112648365" y="110223300"/>
              <a:ext cx="800100" cy="17145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80" name="Oval 55"/>
            <p:cNvSpPr>
              <a:spLocks noChangeArrowheads="1"/>
            </p:cNvSpPr>
            <p:nvPr/>
          </p:nvSpPr>
          <p:spPr bwMode="auto">
            <a:xfrm rot="1854319">
              <a:off x="112854105" y="110088045"/>
              <a:ext cx="800100" cy="17145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81" name="Oval 56"/>
            <p:cNvSpPr>
              <a:spLocks noChangeArrowheads="1"/>
            </p:cNvSpPr>
            <p:nvPr/>
          </p:nvSpPr>
          <p:spPr bwMode="auto">
            <a:xfrm>
              <a:off x="112951260" y="109813725"/>
              <a:ext cx="800100" cy="17145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82" name="Oval 57"/>
            <p:cNvSpPr>
              <a:spLocks noChangeArrowheads="1"/>
            </p:cNvSpPr>
            <p:nvPr/>
          </p:nvSpPr>
          <p:spPr bwMode="auto">
            <a:xfrm rot="-542701">
              <a:off x="111914940" y="109899450"/>
              <a:ext cx="800100" cy="17145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83" name="Oval 58"/>
            <p:cNvSpPr>
              <a:spLocks noChangeArrowheads="1"/>
            </p:cNvSpPr>
            <p:nvPr/>
          </p:nvSpPr>
          <p:spPr bwMode="auto">
            <a:xfrm>
              <a:off x="111873030" y="109792770"/>
              <a:ext cx="800100" cy="17145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84" name="Oval 59"/>
            <p:cNvSpPr>
              <a:spLocks noChangeArrowheads="1"/>
            </p:cNvSpPr>
            <p:nvPr/>
          </p:nvSpPr>
          <p:spPr bwMode="auto">
            <a:xfrm>
              <a:off x="112871250" y="109899450"/>
              <a:ext cx="171450" cy="171450"/>
            </a:xfrm>
            <a:prstGeom prst="ellipse">
              <a:avLst/>
            </a:prstGeom>
            <a:solidFill>
              <a:srgbClr val="FFCC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85" name="Oval 60"/>
            <p:cNvSpPr>
              <a:spLocks noChangeArrowheads="1"/>
            </p:cNvSpPr>
            <p:nvPr/>
          </p:nvSpPr>
          <p:spPr bwMode="auto">
            <a:xfrm>
              <a:off x="112871250" y="109699425"/>
              <a:ext cx="171450" cy="171450"/>
            </a:xfrm>
            <a:prstGeom prst="ellipse">
              <a:avLst/>
            </a:prstGeom>
            <a:solidFill>
              <a:srgbClr val="FFCC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86" name="Oval 61"/>
            <p:cNvSpPr>
              <a:spLocks noChangeArrowheads="1"/>
            </p:cNvSpPr>
            <p:nvPr/>
          </p:nvSpPr>
          <p:spPr bwMode="auto">
            <a:xfrm>
              <a:off x="112756950" y="109670850"/>
              <a:ext cx="171450" cy="171450"/>
            </a:xfrm>
            <a:prstGeom prst="ellipse">
              <a:avLst/>
            </a:prstGeom>
            <a:solidFill>
              <a:srgbClr val="FFCC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87" name="Oval 62"/>
            <p:cNvSpPr>
              <a:spLocks noChangeArrowheads="1"/>
            </p:cNvSpPr>
            <p:nvPr/>
          </p:nvSpPr>
          <p:spPr bwMode="auto">
            <a:xfrm>
              <a:off x="112614075" y="109699425"/>
              <a:ext cx="171450" cy="171450"/>
            </a:xfrm>
            <a:prstGeom prst="ellipse">
              <a:avLst/>
            </a:prstGeom>
            <a:solidFill>
              <a:srgbClr val="FFCC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88" name="Oval 63"/>
            <p:cNvSpPr>
              <a:spLocks noChangeArrowheads="1"/>
            </p:cNvSpPr>
            <p:nvPr/>
          </p:nvSpPr>
          <p:spPr bwMode="auto">
            <a:xfrm>
              <a:off x="112614075" y="109899450"/>
              <a:ext cx="171450" cy="171450"/>
            </a:xfrm>
            <a:prstGeom prst="ellipse">
              <a:avLst/>
            </a:prstGeom>
            <a:solidFill>
              <a:srgbClr val="FFCC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89" name="Oval 64"/>
            <p:cNvSpPr>
              <a:spLocks noChangeArrowheads="1"/>
            </p:cNvSpPr>
            <p:nvPr/>
          </p:nvSpPr>
          <p:spPr bwMode="auto">
            <a:xfrm>
              <a:off x="112928400" y="109785150"/>
              <a:ext cx="171450" cy="171450"/>
            </a:xfrm>
            <a:prstGeom prst="ellipse">
              <a:avLst/>
            </a:prstGeom>
            <a:solidFill>
              <a:srgbClr val="FFCC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90" name="Oval 65"/>
            <p:cNvSpPr>
              <a:spLocks noChangeArrowheads="1"/>
            </p:cNvSpPr>
            <p:nvPr/>
          </p:nvSpPr>
          <p:spPr bwMode="auto">
            <a:xfrm>
              <a:off x="112556925" y="109813725"/>
              <a:ext cx="171450" cy="171450"/>
            </a:xfrm>
            <a:prstGeom prst="ellipse">
              <a:avLst/>
            </a:prstGeom>
            <a:solidFill>
              <a:srgbClr val="FFCC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91" name="Oval 66"/>
            <p:cNvSpPr>
              <a:spLocks noChangeArrowheads="1"/>
            </p:cNvSpPr>
            <p:nvPr/>
          </p:nvSpPr>
          <p:spPr bwMode="auto">
            <a:xfrm>
              <a:off x="112728375" y="109928025"/>
              <a:ext cx="171450" cy="171450"/>
            </a:xfrm>
            <a:prstGeom prst="ellipse">
              <a:avLst/>
            </a:prstGeom>
            <a:solidFill>
              <a:srgbClr val="FFCC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92" name="Oval 67"/>
            <p:cNvSpPr>
              <a:spLocks noChangeArrowheads="1"/>
            </p:cNvSpPr>
            <p:nvPr/>
          </p:nvSpPr>
          <p:spPr bwMode="auto">
            <a:xfrm>
              <a:off x="112785525" y="109813725"/>
              <a:ext cx="171450" cy="171450"/>
            </a:xfrm>
            <a:prstGeom prst="ellipse">
              <a:avLst/>
            </a:prstGeom>
            <a:solidFill>
              <a:srgbClr val="FFCC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93" name="Text Box 68"/>
            <p:cNvSpPr txBox="1">
              <a:spLocks noChangeArrowheads="1"/>
            </p:cNvSpPr>
            <p:nvPr/>
          </p:nvSpPr>
          <p:spPr bwMode="auto">
            <a:xfrm>
              <a:off x="111556800" y="109156500"/>
              <a:ext cx="12001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</a:rPr>
                <a:t>Disk Florets</a:t>
              </a:r>
              <a:endParaRPr lang="en-US" altLang="en-US"/>
            </a:p>
          </p:txBody>
        </p:sp>
        <p:sp>
          <p:nvSpPr>
            <p:cNvPr id="36894" name="Text Box 69"/>
            <p:cNvSpPr txBox="1">
              <a:spLocks noChangeArrowheads="1"/>
            </p:cNvSpPr>
            <p:nvPr/>
          </p:nvSpPr>
          <p:spPr bwMode="auto">
            <a:xfrm>
              <a:off x="110871000" y="110385225"/>
              <a:ext cx="12001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</a:rPr>
                <a:t>Ray Florets</a:t>
              </a:r>
              <a:endParaRPr lang="en-US" altLang="en-US"/>
            </a:p>
          </p:txBody>
        </p:sp>
        <p:sp>
          <p:nvSpPr>
            <p:cNvPr id="36895" name="Line 70"/>
            <p:cNvSpPr>
              <a:spLocks noChangeShapeType="1"/>
            </p:cNvSpPr>
            <p:nvPr/>
          </p:nvSpPr>
          <p:spPr bwMode="auto">
            <a:xfrm flipV="1">
              <a:off x="111985425" y="110270925"/>
              <a:ext cx="371475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36896" name="Oval 71"/>
            <p:cNvSpPr>
              <a:spLocks noChangeArrowheads="1"/>
            </p:cNvSpPr>
            <p:nvPr/>
          </p:nvSpPr>
          <p:spPr bwMode="auto">
            <a:xfrm>
              <a:off x="112671225" y="109785150"/>
              <a:ext cx="171450" cy="171450"/>
            </a:xfrm>
            <a:prstGeom prst="ellipse">
              <a:avLst/>
            </a:prstGeom>
            <a:solidFill>
              <a:srgbClr val="FFCC00"/>
            </a:solidFill>
            <a:ln w="9525" algn="in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97" name="Line 72"/>
            <p:cNvSpPr>
              <a:spLocks noChangeShapeType="1"/>
            </p:cNvSpPr>
            <p:nvPr/>
          </p:nvSpPr>
          <p:spPr bwMode="auto">
            <a:xfrm>
              <a:off x="112328325" y="109442250"/>
              <a:ext cx="428625" cy="400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Leaf Nomenclature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Leaf parts</a:t>
            </a:r>
          </a:p>
        </p:txBody>
      </p:sp>
      <p:pic>
        <p:nvPicPr>
          <p:cNvPr id="38915" name="Picture 3" descr="F:\photos\Scanned\Plant 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6500"/>
            <a:ext cx="7408863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Leaf Shapes</a:t>
            </a:r>
          </a:p>
        </p:txBody>
      </p:sp>
      <p:pic>
        <p:nvPicPr>
          <p:cNvPr id="39939" name="Picture 3" descr="F:\photos\Scanned\Leaf Sha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33528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Leaf Margins</a:t>
            </a:r>
          </a:p>
        </p:txBody>
      </p:sp>
      <p:pic>
        <p:nvPicPr>
          <p:cNvPr id="40963" name="Picture 3" descr="F:\photos\Scanned\Leaf Margins Comp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463"/>
            <a:ext cx="38481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2"/>
                </a:solidFill>
              </a:rPr>
              <a:t>Leaf Tips &amp; Bases</a:t>
            </a:r>
          </a:p>
        </p:txBody>
      </p:sp>
      <p:pic>
        <p:nvPicPr>
          <p:cNvPr id="41987" name="Picture 2" descr="F:\photos\Scanned\Leaf Tips and Ba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868738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photos\Scanned\Parts  of a flow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1534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Flower Parts Quiz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1577975" y="1296988"/>
            <a:ext cx="6804025" cy="5103812"/>
            <a:chOff x="106207560" y="107426760"/>
            <a:chExt cx="6804000" cy="5103000"/>
          </a:xfrm>
        </p:grpSpPr>
        <p:pic>
          <p:nvPicPr>
            <p:cNvPr id="43012" name="Picture 4" descr="P10508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7560" y="107426760"/>
              <a:ext cx="6804000" cy="510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>
              <a:off x="108173610" y="10808961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107722035" y="108398310"/>
              <a:ext cx="857250" cy="40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4.</a:t>
              </a:r>
              <a:endParaRPr lang="en-US" altLang="en-US"/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110408085" y="108398310"/>
              <a:ext cx="828675" cy="40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5.</a:t>
              </a:r>
              <a:endParaRPr lang="en-US" altLang="en-US"/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109367320" y="110171230"/>
              <a:ext cx="61214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7.</a:t>
              </a:r>
              <a:endParaRPr lang="en-US" altLang="en-US"/>
            </a:p>
          </p:txBody>
        </p:sp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109379385" y="108598335"/>
              <a:ext cx="7715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0066"/>
                  </a:solidFill>
                  <a:latin typeface="Times New Roman" pitchFamily="18" charset="0"/>
                </a:rPr>
                <a:t>6.</a:t>
              </a:r>
              <a:endParaRPr lang="en-US" altLang="en-US"/>
            </a:p>
          </p:txBody>
        </p:sp>
        <p:sp>
          <p:nvSpPr>
            <p:cNvPr id="43018" name="AutoShape 10"/>
            <p:cNvSpPr>
              <a:spLocks/>
            </p:cNvSpPr>
            <p:nvPr/>
          </p:nvSpPr>
          <p:spPr bwMode="auto">
            <a:xfrm rot="5400000" flipH="1">
              <a:off x="109227620" y="108498640"/>
              <a:ext cx="885825" cy="2514600"/>
            </a:xfrm>
            <a:prstGeom prst="leftBrace">
              <a:avLst>
                <a:gd name="adj1" fmla="val 23656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 flipH="1">
              <a:off x="110808135" y="108626910"/>
              <a:ext cx="28575" cy="51435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>
              <a:off x="109693710" y="108826935"/>
              <a:ext cx="114300" cy="542925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108198285" y="108722795"/>
              <a:ext cx="257175" cy="40005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>
              <a:off x="108145035" y="107918160"/>
              <a:ext cx="1" cy="1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>
              <a:off x="108436410" y="108198285"/>
              <a:ext cx="1028700" cy="885825"/>
            </a:xfrm>
            <a:prstGeom prst="line">
              <a:avLst/>
            </a:prstGeom>
            <a:noFill/>
            <a:ln w="9525" algn="ctr">
              <a:solidFill>
                <a:srgbClr val="99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>
              <a:off x="107979210" y="107908090"/>
              <a:ext cx="12573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99CCFF"/>
                  </a:solidFill>
                  <a:latin typeface="Times New Roman" pitchFamily="18" charset="0"/>
                </a:rPr>
                <a:t>1.</a:t>
              </a:r>
              <a:endParaRPr lang="en-US" altLang="en-US"/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>
              <a:off x="107350560" y="108941235"/>
              <a:ext cx="1685925" cy="200025"/>
            </a:xfrm>
            <a:prstGeom prst="line">
              <a:avLst/>
            </a:prstGeom>
            <a:noFill/>
            <a:ln w="9525" algn="ctr">
              <a:solidFill>
                <a:srgbClr val="99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43026" name="Text Box 18"/>
            <p:cNvSpPr txBox="1">
              <a:spLocks noChangeArrowheads="1"/>
            </p:cNvSpPr>
            <p:nvPr/>
          </p:nvSpPr>
          <p:spPr bwMode="auto">
            <a:xfrm>
              <a:off x="106950510" y="108624370"/>
              <a:ext cx="19145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99CCFF"/>
                  </a:solidFill>
                  <a:latin typeface="Times New Roman" pitchFamily="18" charset="0"/>
                </a:rPr>
                <a:t>3.</a:t>
              </a:r>
              <a:endParaRPr lang="en-US" altLang="en-US"/>
            </a:p>
          </p:txBody>
        </p:sp>
        <p:sp>
          <p:nvSpPr>
            <p:cNvPr id="43027" name="AutoShape 19"/>
            <p:cNvSpPr>
              <a:spLocks/>
            </p:cNvSpPr>
            <p:nvPr/>
          </p:nvSpPr>
          <p:spPr bwMode="auto">
            <a:xfrm>
              <a:off x="109150785" y="107826810"/>
              <a:ext cx="800100" cy="1400175"/>
            </a:xfrm>
            <a:prstGeom prst="rightBrace">
              <a:avLst>
                <a:gd name="adj1" fmla="val 14583"/>
                <a:gd name="adj2" fmla="val 50000"/>
              </a:avLst>
            </a:prstGeom>
            <a:noFill/>
            <a:ln w="9525" algn="ctr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109938634" y="108334250"/>
              <a:ext cx="647700" cy="33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99CCFF"/>
                  </a:solidFill>
                  <a:latin typeface="Times New Roman" pitchFamily="18" charset="0"/>
                </a:rPr>
                <a:t>2.</a:t>
              </a:r>
              <a:endParaRPr lang="en-US" altLang="en-US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Examples of Student Activities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Clay Flower</a:t>
            </a:r>
          </a:p>
        </p:txBody>
      </p:sp>
      <p:pic>
        <p:nvPicPr>
          <p:cNvPr id="45059" name="Picture 4" descr="F:\photos\Floral Curriculum\clay flower\P1050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floral pic spring 09\Clay Flower\P1060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photos\Scanned\Pisti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239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/>
            <a:r>
              <a:rPr lang="en-US" altLang="en-US" sz="2800" smtClean="0">
                <a:solidFill>
                  <a:srgbClr val="000000"/>
                </a:solidFill>
              </a:rPr>
              <a:t/>
            </a:r>
            <a:br>
              <a:rPr lang="en-US" altLang="en-US" sz="2800" smtClean="0">
                <a:solidFill>
                  <a:srgbClr val="000000"/>
                </a:solidFill>
              </a:rPr>
            </a:br>
            <a:r>
              <a:rPr lang="en-US" altLang="en-US" sz="2800" smtClean="0">
                <a:solidFill>
                  <a:srgbClr val="000000"/>
                </a:solidFill>
              </a:rPr>
              <a:t>Sepals-outermost flower structure that encloses the other flower parts in the bud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>
              <a:solidFill>
                <a:schemeClr val="bg2"/>
              </a:solidFill>
            </a:endParaRPr>
          </a:p>
        </p:txBody>
      </p:sp>
      <p:grpSp>
        <p:nvGrpSpPr>
          <p:cNvPr id="8195" name="Group 9"/>
          <p:cNvGrpSpPr>
            <a:grpSpLocks/>
          </p:cNvGrpSpPr>
          <p:nvPr/>
        </p:nvGrpSpPr>
        <p:grpSpPr bwMode="auto">
          <a:xfrm>
            <a:off x="990600" y="1447800"/>
            <a:ext cx="7023100" cy="5273675"/>
            <a:chOff x="106084909" y="105104291"/>
            <a:chExt cx="7023201" cy="5273497"/>
          </a:xfrm>
        </p:grpSpPr>
        <p:pic>
          <p:nvPicPr>
            <p:cNvPr id="819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84909" y="105104291"/>
              <a:ext cx="7023201" cy="5273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" name="Text Box 11"/>
            <p:cNvSpPr txBox="1">
              <a:spLocks noChangeArrowheads="1"/>
            </p:cNvSpPr>
            <p:nvPr/>
          </p:nvSpPr>
          <p:spPr bwMode="auto">
            <a:xfrm>
              <a:off x="106436160" y="106733340"/>
              <a:ext cx="28575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800">
                  <a:solidFill>
                    <a:srgbClr val="FFCC00"/>
                  </a:solidFill>
                  <a:latin typeface="Times New Roman" pitchFamily="18" charset="0"/>
                </a:rPr>
                <a:t>Sepals</a:t>
              </a:r>
              <a:endParaRPr lang="en-US" altLang="en-US"/>
            </a:p>
          </p:txBody>
        </p:sp>
        <p:sp>
          <p:nvSpPr>
            <p:cNvPr id="8198" name="Line 12"/>
            <p:cNvSpPr>
              <a:spLocks noChangeShapeType="1"/>
            </p:cNvSpPr>
            <p:nvPr/>
          </p:nvSpPr>
          <p:spPr bwMode="auto">
            <a:xfrm flipV="1">
              <a:off x="107807760" y="107190540"/>
              <a:ext cx="2857500" cy="3429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8199" name="Line 13"/>
            <p:cNvSpPr>
              <a:spLocks noChangeShapeType="1"/>
            </p:cNvSpPr>
            <p:nvPr/>
          </p:nvSpPr>
          <p:spPr bwMode="auto">
            <a:xfrm flipV="1">
              <a:off x="108722160" y="106733340"/>
              <a:ext cx="800100" cy="6858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2"/>
                </a:solidFill>
              </a:rPr>
              <a:t>Calyx-collective term for all sepals in a flower</a:t>
            </a:r>
          </a:p>
        </p:txBody>
      </p:sp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990600" y="1438275"/>
            <a:ext cx="7023100" cy="5267325"/>
            <a:chOff x="106470450" y="107499150"/>
            <a:chExt cx="7023201" cy="5267401"/>
          </a:xfrm>
        </p:grpSpPr>
        <p:pic>
          <p:nvPicPr>
            <p:cNvPr id="922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0450" y="107499150"/>
              <a:ext cx="7023201" cy="526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Text Box 6"/>
            <p:cNvSpPr txBox="1">
              <a:spLocks noChangeArrowheads="1"/>
            </p:cNvSpPr>
            <p:nvPr/>
          </p:nvSpPr>
          <p:spPr bwMode="auto">
            <a:xfrm>
              <a:off x="107541846" y="109972924"/>
              <a:ext cx="9144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CC00"/>
                  </a:solidFill>
                  <a:latin typeface="Times New Roman" pitchFamily="18" charset="0"/>
                </a:rPr>
                <a:t>Calyx</a:t>
              </a:r>
              <a:endParaRPr lang="en-US" altLang="en-US"/>
            </a:p>
          </p:txBody>
        </p:sp>
        <p:sp>
          <p:nvSpPr>
            <p:cNvPr id="9222" name="AutoShape 7"/>
            <p:cNvSpPr>
              <a:spLocks/>
            </p:cNvSpPr>
            <p:nvPr/>
          </p:nvSpPr>
          <p:spPr bwMode="auto">
            <a:xfrm>
              <a:off x="108184950" y="108927900"/>
              <a:ext cx="1143000" cy="2457450"/>
            </a:xfrm>
            <a:prstGeom prst="leftBrace">
              <a:avLst>
                <a:gd name="adj1" fmla="val 17917"/>
                <a:gd name="adj2" fmla="val 50000"/>
              </a:avLst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3" name="Line 8"/>
            <p:cNvSpPr>
              <a:spLocks noChangeShapeType="1"/>
            </p:cNvSpPr>
            <p:nvPr/>
          </p:nvSpPr>
          <p:spPr bwMode="auto">
            <a:xfrm flipV="1">
              <a:off x="108927900" y="109099350"/>
              <a:ext cx="1028700" cy="10287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9224" name="Line 9"/>
            <p:cNvSpPr>
              <a:spLocks noChangeShapeType="1"/>
            </p:cNvSpPr>
            <p:nvPr/>
          </p:nvSpPr>
          <p:spPr bwMode="auto">
            <a:xfrm flipV="1">
              <a:off x="108927900" y="109670850"/>
              <a:ext cx="2228850" cy="5715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9225" name="Line 10"/>
            <p:cNvSpPr>
              <a:spLocks noChangeShapeType="1"/>
            </p:cNvSpPr>
            <p:nvPr/>
          </p:nvSpPr>
          <p:spPr bwMode="auto">
            <a:xfrm>
              <a:off x="109042200" y="110356650"/>
              <a:ext cx="1485900" cy="74295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>
              <a:off x="108870750" y="110470950"/>
              <a:ext cx="342900" cy="2286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smtClean="0">
                <a:solidFill>
                  <a:srgbClr val="000000"/>
                </a:solidFill>
              </a:rPr>
              <a:t/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Tepals-both sepals and petals are identical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>
              <a:solidFill>
                <a:schemeClr val="bg2"/>
              </a:solidFill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371600" y="1458913"/>
            <a:ext cx="6994525" cy="5246687"/>
            <a:chOff x="106504740" y="107389136"/>
            <a:chExt cx="6995160" cy="5246370"/>
          </a:xfrm>
        </p:grpSpPr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>
              <a:off x="106504740" y="107389136"/>
              <a:ext cx="6995160" cy="5246370"/>
              <a:chOff x="106504740" y="107389136"/>
              <a:chExt cx="6995160" cy="5246370"/>
            </a:xfrm>
          </p:grpSpPr>
          <p:pic>
            <p:nvPicPr>
              <p:cNvPr id="10246" name="Picture 5" descr="P1050758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504740" y="107389136"/>
                <a:ext cx="6995160" cy="5246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7" name="Text Box 6"/>
              <p:cNvSpPr txBox="1">
                <a:spLocks noChangeArrowheads="1"/>
              </p:cNvSpPr>
              <p:nvPr/>
            </p:nvSpPr>
            <p:spPr bwMode="auto">
              <a:xfrm>
                <a:off x="107956350" y="107808134"/>
                <a:ext cx="85725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CC00"/>
                    </a:solidFill>
                    <a:latin typeface="Times New Roman" pitchFamily="18" charset="0"/>
                  </a:rPr>
                  <a:t>Petals</a:t>
                </a:r>
                <a:endParaRPr lang="en-US" altLang="en-US"/>
              </a:p>
            </p:txBody>
          </p:sp>
          <p:sp>
            <p:nvSpPr>
              <p:cNvPr id="10248" name="Text Box 7"/>
              <p:cNvSpPr txBox="1">
                <a:spLocks noChangeArrowheads="1"/>
              </p:cNvSpPr>
              <p:nvPr/>
            </p:nvSpPr>
            <p:spPr bwMode="auto">
              <a:xfrm>
                <a:off x="106756200" y="109895678"/>
                <a:ext cx="91440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0000FF"/>
                    </a:solidFill>
                    <a:latin typeface="Times New Roman" pitchFamily="18" charset="0"/>
                  </a:rPr>
                  <a:t>Sepals</a:t>
                </a:r>
                <a:endParaRPr lang="en-US" altLang="en-US"/>
              </a:p>
            </p:txBody>
          </p:sp>
          <p:sp>
            <p:nvSpPr>
              <p:cNvPr id="10249" name="Line 8"/>
              <p:cNvSpPr>
                <a:spLocks noChangeShapeType="1"/>
              </p:cNvSpPr>
              <p:nvPr/>
            </p:nvSpPr>
            <p:spPr bwMode="auto">
              <a:xfrm>
                <a:off x="108527850" y="108127800"/>
                <a:ext cx="285750" cy="62865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0250" name="Line 9"/>
              <p:cNvSpPr>
                <a:spLocks noChangeShapeType="1"/>
              </p:cNvSpPr>
              <p:nvPr/>
            </p:nvSpPr>
            <p:spPr bwMode="auto">
              <a:xfrm>
                <a:off x="108642150" y="108127800"/>
                <a:ext cx="2286000" cy="120015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0251" name="Line 10"/>
              <p:cNvSpPr>
                <a:spLocks noChangeShapeType="1"/>
              </p:cNvSpPr>
              <p:nvPr/>
            </p:nvSpPr>
            <p:spPr bwMode="auto">
              <a:xfrm>
                <a:off x="108413550" y="108184950"/>
                <a:ext cx="1257300" cy="240030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0252" name="Line 11"/>
              <p:cNvSpPr>
                <a:spLocks noChangeShapeType="1"/>
              </p:cNvSpPr>
              <p:nvPr/>
            </p:nvSpPr>
            <p:spPr bwMode="auto">
              <a:xfrm>
                <a:off x="107499150" y="110013750"/>
                <a:ext cx="971550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0253" name="Line 12"/>
              <p:cNvSpPr>
                <a:spLocks noChangeShapeType="1"/>
              </p:cNvSpPr>
              <p:nvPr/>
            </p:nvSpPr>
            <p:spPr bwMode="auto">
              <a:xfrm>
                <a:off x="107442000" y="110070900"/>
                <a:ext cx="3657600" cy="125730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  <p:sp>
            <p:nvSpPr>
              <p:cNvPr id="10254" name="Line 13"/>
              <p:cNvSpPr>
                <a:spLocks noChangeShapeType="1"/>
              </p:cNvSpPr>
              <p:nvPr/>
            </p:nvSpPr>
            <p:spPr bwMode="auto">
              <a:xfrm flipV="1">
                <a:off x="107442000" y="108242100"/>
                <a:ext cx="3086100" cy="182880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6576" tIns="36576" rIns="36576" bIns="36576"/>
              <a:lstStyle/>
              <a:p>
                <a:endParaRPr lang="en-US"/>
              </a:p>
            </p:txBody>
          </p:sp>
        </p:grpSp>
        <p:sp>
          <p:nvSpPr>
            <p:cNvPr id="10245" name="Text Box 14"/>
            <p:cNvSpPr txBox="1">
              <a:spLocks noChangeArrowheads="1"/>
            </p:cNvSpPr>
            <p:nvPr/>
          </p:nvSpPr>
          <p:spPr bwMode="auto">
            <a:xfrm>
              <a:off x="107327700" y="111499650"/>
              <a:ext cx="59436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>
                  <a:solidFill>
                    <a:srgbClr val="FFCC00"/>
                  </a:solidFill>
                  <a:latin typeface="Times New Roman" pitchFamily="18" charset="0"/>
                </a:rPr>
                <a:t>Petals</a:t>
              </a:r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en-US" sz="1800">
                  <a:solidFill>
                    <a:srgbClr val="CCCCCC"/>
                  </a:solidFill>
                  <a:latin typeface="Times New Roman" pitchFamily="18" charset="0"/>
                </a:rPr>
                <a:t>+</a:t>
              </a:r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Sepals</a:t>
              </a:r>
              <a:r>
                <a:rPr lang="en-US" altLang="en-US" sz="18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en-US" sz="1800">
                  <a:solidFill>
                    <a:srgbClr val="CCCCCC"/>
                  </a:solidFill>
                  <a:latin typeface="Times New Roman" pitchFamily="18" charset="0"/>
                </a:rPr>
                <a:t>= Tepals</a:t>
              </a:r>
              <a:endParaRPr lang="en-US" altLang="en-US" sz="1800">
                <a:solidFill>
                  <a:srgbClr val="000000"/>
                </a:solidFill>
                <a:latin typeface="Times New Roman" pitchFamily="18" charset="0"/>
              </a:endParaRPr>
            </a:p>
            <a:p>
              <a:r>
                <a:rPr lang="en-US" altLang="en-US" sz="1800">
                  <a:solidFill>
                    <a:srgbClr val="CCCCCC"/>
                  </a:solidFill>
                  <a:latin typeface="Times New Roman" pitchFamily="18" charset="0"/>
                </a:rPr>
                <a:t>Only when sepals and petals look alike.  Inner whorl is petals, outer whorl is sepals.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smtClean="0">
                <a:solidFill>
                  <a:srgbClr val="000000"/>
                </a:solidFill>
              </a:rPr>
              <a:t/>
            </a:r>
            <a:br>
              <a:rPr lang="en-US" altLang="en-US" smtClean="0">
                <a:solidFill>
                  <a:srgbClr val="000000"/>
                </a:solidFill>
              </a:rPr>
            </a:br>
            <a:r>
              <a:rPr lang="en-US" altLang="en-US" smtClean="0">
                <a:solidFill>
                  <a:srgbClr val="000000"/>
                </a:solidFill>
              </a:rPr>
              <a:t>Perianth-petals and sepals combined (may or may not be identical)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>
              <a:solidFill>
                <a:schemeClr val="bg2"/>
              </a:solidFill>
            </a:endParaRPr>
          </a:p>
        </p:txBody>
      </p:sp>
      <p:grpSp>
        <p:nvGrpSpPr>
          <p:cNvPr id="11267" name="Group 23"/>
          <p:cNvGrpSpPr>
            <a:grpSpLocks/>
          </p:cNvGrpSpPr>
          <p:nvPr/>
        </p:nvGrpSpPr>
        <p:grpSpPr bwMode="auto">
          <a:xfrm>
            <a:off x="1295400" y="1676400"/>
            <a:ext cx="6400800" cy="4800600"/>
            <a:chOff x="107156250" y="106927650"/>
            <a:chExt cx="6400800" cy="4800600"/>
          </a:xfrm>
        </p:grpSpPr>
        <p:pic>
          <p:nvPicPr>
            <p:cNvPr id="11268" name="Picture 24" descr="P105087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6250" y="106927650"/>
              <a:ext cx="64008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69" name="Group 25"/>
            <p:cNvGrpSpPr>
              <a:grpSpLocks/>
            </p:cNvGrpSpPr>
            <p:nvPr/>
          </p:nvGrpSpPr>
          <p:grpSpPr bwMode="auto">
            <a:xfrm>
              <a:off x="107276160" y="107670600"/>
              <a:ext cx="2156010" cy="2057400"/>
              <a:chOff x="106070400" y="107670600"/>
              <a:chExt cx="2156010" cy="2057400"/>
            </a:xfrm>
          </p:grpSpPr>
          <p:sp>
            <p:nvSpPr>
              <p:cNvPr id="11274" name="Text Box 26"/>
              <p:cNvSpPr txBox="1">
                <a:spLocks noChangeArrowheads="1"/>
              </p:cNvSpPr>
              <p:nvPr/>
            </p:nvSpPr>
            <p:spPr bwMode="auto">
              <a:xfrm>
                <a:off x="107369762" y="107953212"/>
                <a:ext cx="648144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CC00"/>
                    </a:solidFill>
                    <a:latin typeface="Times New Roman" pitchFamily="18" charset="0"/>
                  </a:rPr>
                  <a:t>Petals</a:t>
                </a:r>
                <a:endParaRPr lang="en-US" altLang="en-US"/>
              </a:p>
            </p:txBody>
          </p:sp>
          <p:sp>
            <p:nvSpPr>
              <p:cNvPr id="11275" name="Text Box 27"/>
              <p:cNvSpPr txBox="1">
                <a:spLocks noChangeArrowheads="1"/>
              </p:cNvSpPr>
              <p:nvPr/>
            </p:nvSpPr>
            <p:spPr bwMode="auto">
              <a:xfrm>
                <a:off x="107345324" y="109210512"/>
                <a:ext cx="881086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CC00"/>
                    </a:solidFill>
                    <a:latin typeface="Times New Roman" pitchFamily="18" charset="0"/>
                  </a:rPr>
                  <a:t>Sepals</a:t>
                </a:r>
                <a:endParaRPr lang="en-US" altLang="en-US"/>
              </a:p>
            </p:txBody>
          </p:sp>
          <p:sp>
            <p:nvSpPr>
              <p:cNvPr id="11276" name="AutoShape 28"/>
              <p:cNvSpPr>
                <a:spLocks/>
              </p:cNvSpPr>
              <p:nvPr/>
            </p:nvSpPr>
            <p:spPr bwMode="auto">
              <a:xfrm>
                <a:off x="106954656" y="107670600"/>
                <a:ext cx="628650" cy="2057400"/>
              </a:xfrm>
              <a:prstGeom prst="leftBrace">
                <a:avLst>
                  <a:gd name="adj1" fmla="val 27273"/>
                  <a:gd name="adj2" fmla="val 50000"/>
                </a:avLst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77" name="Text Box 29"/>
              <p:cNvSpPr txBox="1">
                <a:spLocks noChangeArrowheads="1"/>
              </p:cNvSpPr>
              <p:nvPr/>
            </p:nvSpPr>
            <p:spPr bwMode="auto">
              <a:xfrm>
                <a:off x="106070400" y="108510258"/>
                <a:ext cx="1428750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576" tIns="36576" rIns="36576" bIns="36576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CC00"/>
                    </a:solidFill>
                    <a:latin typeface="Times New Roman" pitchFamily="18" charset="0"/>
                  </a:rPr>
                  <a:t>Perianth</a:t>
                </a:r>
                <a:endParaRPr lang="en-US" altLang="en-US"/>
              </a:p>
            </p:txBody>
          </p:sp>
        </p:grpSp>
        <p:sp>
          <p:nvSpPr>
            <p:cNvPr id="11270" name="Line 30"/>
            <p:cNvSpPr>
              <a:spLocks noChangeShapeType="1"/>
            </p:cNvSpPr>
            <p:nvPr/>
          </p:nvSpPr>
          <p:spPr bwMode="auto">
            <a:xfrm>
              <a:off x="109156500" y="108127800"/>
              <a:ext cx="171450" cy="40005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1271" name="Line 31"/>
            <p:cNvSpPr>
              <a:spLocks noChangeShapeType="1"/>
            </p:cNvSpPr>
            <p:nvPr/>
          </p:nvSpPr>
          <p:spPr bwMode="auto">
            <a:xfrm>
              <a:off x="109213650" y="108184950"/>
              <a:ext cx="1028700" cy="17145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1272" name="Line 32"/>
            <p:cNvSpPr>
              <a:spLocks noChangeShapeType="1"/>
            </p:cNvSpPr>
            <p:nvPr/>
          </p:nvSpPr>
          <p:spPr bwMode="auto">
            <a:xfrm flipV="1">
              <a:off x="109213650" y="108756450"/>
              <a:ext cx="1428750" cy="62865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1273" name="Line 33"/>
            <p:cNvSpPr>
              <a:spLocks noChangeShapeType="1"/>
            </p:cNvSpPr>
            <p:nvPr/>
          </p:nvSpPr>
          <p:spPr bwMode="auto">
            <a:xfrm>
              <a:off x="109270800" y="109442250"/>
              <a:ext cx="1600200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4">
      <a:dk1>
        <a:srgbClr val="333300"/>
      </a:dk1>
      <a:lt1>
        <a:srgbClr val="FFFFCC"/>
      </a:lt1>
      <a:dk2>
        <a:srgbClr val="336600"/>
      </a:dk2>
      <a:lt2>
        <a:srgbClr val="FFFFCC"/>
      </a:lt2>
      <a:accent1>
        <a:srgbClr val="99CC00"/>
      </a:accent1>
      <a:accent2>
        <a:srgbClr val="669900"/>
      </a:accent2>
      <a:accent3>
        <a:srgbClr val="ADB8AA"/>
      </a:accent3>
      <a:accent4>
        <a:srgbClr val="DADAAE"/>
      </a:accent4>
      <a:accent5>
        <a:srgbClr val="CAE2AA"/>
      </a:accent5>
      <a:accent6>
        <a:srgbClr val="5C8A00"/>
      </a:accent6>
      <a:hlink>
        <a:srgbClr val="CC9900"/>
      </a:hlink>
      <a:folHlink>
        <a:srgbClr val="FFCC00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797</TotalTime>
  <Words>829</Words>
  <Application>Microsoft Office PowerPoint</Application>
  <PresentationFormat>On-screen Show (4:3)</PresentationFormat>
  <Paragraphs>192</Paragraphs>
  <Slides>43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Wingdings</vt:lpstr>
      <vt:lpstr>Calibri</vt:lpstr>
      <vt:lpstr>Times New Roman</vt:lpstr>
      <vt:lpstr>Watermark</vt:lpstr>
      <vt:lpstr>Flower &amp; Foliage Morphology</vt:lpstr>
      <vt:lpstr>Parts of the Flower</vt:lpstr>
      <vt:lpstr>Flower Nomenclature (name of parts)</vt:lpstr>
      <vt:lpstr>PowerPoint Presentation</vt:lpstr>
      <vt:lpstr>PowerPoint Presentation</vt:lpstr>
      <vt:lpstr> Sepals-outermost flower structure that encloses the other flower parts in the bud </vt:lpstr>
      <vt:lpstr>Calyx-collective term for all sepals in a flower</vt:lpstr>
      <vt:lpstr> Tepals-both sepals and petals are identical </vt:lpstr>
      <vt:lpstr> Perianth-petals and sepals combined (may or may not be identical) </vt:lpstr>
      <vt:lpstr> Petals-flower’s showpiece positioned between the sepals and inner flower parts </vt:lpstr>
      <vt:lpstr> Corolla-collective term of all petals in a flower </vt:lpstr>
      <vt:lpstr>Flower Nomenclature</vt:lpstr>
      <vt:lpstr>Stamen=Anther + Filament</vt:lpstr>
      <vt:lpstr>Stamen=Anther + Filament </vt:lpstr>
      <vt:lpstr>Flower Nomenclature</vt:lpstr>
      <vt:lpstr>Pistil=Stigma + Style + Ovary</vt:lpstr>
      <vt:lpstr>PowerPoint Presentation</vt:lpstr>
      <vt:lpstr>Stamen and Pistil</vt:lpstr>
      <vt:lpstr>Identify the Flower Parts</vt:lpstr>
      <vt:lpstr>Identify the Flower Parts</vt:lpstr>
      <vt:lpstr>Identify the Flower Parts</vt:lpstr>
      <vt:lpstr>Identify the Flower Parts</vt:lpstr>
      <vt:lpstr>Identify the Flower Parts</vt:lpstr>
      <vt:lpstr>Flower Nomenclature</vt:lpstr>
      <vt:lpstr>Flower Nomenclature</vt:lpstr>
      <vt:lpstr> Spike—unbranched inflorescence form consisting of a main stalk with stemless florets attached along its length  liatris, gladiola</vt:lpstr>
      <vt:lpstr> Raceme—an unbranched inflorescence form consisting of a main stalk with florets attached along its length by short pedicels</vt:lpstr>
      <vt:lpstr>Panicle—a loosely branched, pyramidal inflorescence form</vt:lpstr>
      <vt:lpstr>Corymb—a flat-topped, open flower cluster, blooming from the outside edges in </vt:lpstr>
      <vt:lpstr>Cyme—a broad, usually flat-topped inflorescence with center flowers opening first</vt:lpstr>
      <vt:lpstr>Umbel—an inflorescence in the shape of an inverted umbrella having pedicels radiating from one point</vt:lpstr>
      <vt:lpstr> Spadix—a fleshy spike which carries numerous minute flowers embedded on its surface, usually surrounded by a colorful bract called a spathe</vt:lpstr>
      <vt:lpstr> Catkin—an elongated inflorescence of unisexual flowers on a woody plant pussy willow, oak, walnut, birch</vt:lpstr>
      <vt:lpstr>Head--a dense inflorescence of small, often stalkless flowers.</vt:lpstr>
      <vt:lpstr>Leaf Nomenclature</vt:lpstr>
      <vt:lpstr>Leaf parts</vt:lpstr>
      <vt:lpstr>Leaf Shapes</vt:lpstr>
      <vt:lpstr>Leaf Margins</vt:lpstr>
      <vt:lpstr>Leaf Tips &amp; Bases</vt:lpstr>
      <vt:lpstr>Flower Parts Quiz</vt:lpstr>
      <vt:lpstr>Examples of Student Activities</vt:lpstr>
      <vt:lpstr>Clay Flower</vt:lpstr>
      <vt:lpstr>PowerPoint Presentation</vt:lpstr>
    </vt:vector>
  </TitlesOfParts>
  <Company>School Dist #52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Flowers</dc:title>
  <dc:creator>Justin Patten</dc:creator>
  <cp:lastModifiedBy>Debra Rumford</cp:lastModifiedBy>
  <cp:revision>72</cp:revision>
  <cp:lastPrinted>1601-01-01T00:00:00Z</cp:lastPrinted>
  <dcterms:created xsi:type="dcterms:W3CDTF">2005-01-08T20:16:31Z</dcterms:created>
  <dcterms:modified xsi:type="dcterms:W3CDTF">2015-09-03T22:25:23Z</dcterms:modified>
</cp:coreProperties>
</file>