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9"/>
  </p:notesMasterIdLst>
  <p:sldIdLst>
    <p:sldId id="256" r:id="rId3"/>
    <p:sldId id="271" r:id="rId4"/>
    <p:sldId id="257" r:id="rId5"/>
    <p:sldId id="259" r:id="rId6"/>
    <p:sldId id="258" r:id="rId7"/>
    <p:sldId id="262" r:id="rId8"/>
    <p:sldId id="260" r:id="rId9"/>
    <p:sldId id="261" r:id="rId10"/>
    <p:sldId id="263" r:id="rId11"/>
    <p:sldId id="268" r:id="rId12"/>
    <p:sldId id="264" r:id="rId13"/>
    <p:sldId id="265" r:id="rId14"/>
    <p:sldId id="266" r:id="rId15"/>
    <p:sldId id="267" r:id="rId16"/>
    <p:sldId id="269" r:id="rId17"/>
    <p:sldId id="270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827"/>
    <a:srgbClr val="6E6E6E"/>
    <a:srgbClr val="A5A5A5"/>
    <a:srgbClr val="888888"/>
    <a:srgbClr val="A27E55"/>
    <a:srgbClr val="8C6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01" autoAdjust="0"/>
    <p:restoredTop sz="99271" autoAdjust="0"/>
  </p:normalViewPr>
  <p:slideViewPr>
    <p:cSldViewPr snapToGrid="0">
      <p:cViewPr>
        <p:scale>
          <a:sx n="95" d="100"/>
          <a:sy n="95" d="100"/>
        </p:scale>
        <p:origin x="1408" y="85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7" d="100"/>
        <a:sy n="87" d="100"/>
      </p:scale>
      <p:origin x="0" y="-18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D4395-F4BB-4776-AD1A-E1F7520CF444}" type="datetimeFigureOut">
              <a:rPr lang="en-US" smtClean="0"/>
              <a:t>12/11/16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993E8-77CB-4CE8-8134-9D98A351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4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1749" y="626619"/>
            <a:ext cx="214313" cy="3179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74493" y="1339135"/>
            <a:ext cx="4402931" cy="228838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7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7760" y="292626"/>
            <a:ext cx="3324225" cy="279834"/>
          </a:xfrm>
        </p:spPr>
        <p:txBody>
          <a:bodyPr lIns="0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74493" y="1339135"/>
            <a:ext cx="4402931" cy="228838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3" y="3869273"/>
            <a:ext cx="3742256" cy="1871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4385733"/>
          </a:xfrm>
          <a:prstGeom prst="rect">
            <a:avLst/>
          </a:prstGeom>
          <a:solidFill>
            <a:srgbClr val="2728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20" y="3824672"/>
            <a:ext cx="579961" cy="1112897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05260" y="1711614"/>
            <a:ext cx="5104958" cy="11708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UI_Seal_white.png"/>
          <p:cNvPicPr>
            <a:picLocks noChangeAspect="1"/>
          </p:cNvPicPr>
          <p:nvPr/>
        </p:nvPicPr>
        <p:blipFill rotWithShape="1">
          <a:blip r:embed="rId5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4445" b="5350"/>
          <a:stretch/>
        </p:blipFill>
        <p:spPr>
          <a:xfrm>
            <a:off x="4229100" y="-1"/>
            <a:ext cx="4914900" cy="43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cap="all">
          <a:solidFill>
            <a:schemeClr val="bg1"/>
          </a:solidFill>
          <a:latin typeface="Rockwell"/>
          <a:ea typeface="+mj-ea"/>
          <a:cs typeface="Rockwell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76083" y="1340879"/>
            <a:ext cx="4635149" cy="2278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389438"/>
            <a:ext cx="9144000" cy="7540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19" y="3824671"/>
            <a:ext cx="579961" cy="1112897"/>
          </a:xfrm>
          <a:prstGeom prst="rect">
            <a:avLst/>
          </a:prstGeom>
        </p:spPr>
      </p:pic>
      <p:sp>
        <p:nvSpPr>
          <p:cNvPr id="19" name="Title Placeholder 16"/>
          <p:cNvSpPr>
            <a:spLocks noGrp="1"/>
          </p:cNvSpPr>
          <p:nvPr>
            <p:ph type="title"/>
          </p:nvPr>
        </p:nvSpPr>
        <p:spPr>
          <a:xfrm>
            <a:off x="330851" y="492709"/>
            <a:ext cx="8229600" cy="571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41" y="3869273"/>
            <a:ext cx="3742256" cy="18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8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3600" b="0" i="0" kern="1200" cap="all">
          <a:solidFill>
            <a:srgbClr val="A27E55"/>
          </a:solidFill>
          <a:latin typeface="Rockwell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lnSpc>
          <a:spcPts val="216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None/>
        <a:defRPr sz="1800" kern="1200">
          <a:solidFill>
            <a:srgbClr val="6E6E6E"/>
          </a:solidFill>
          <a:latin typeface="Helvetica"/>
          <a:ea typeface="+mn-ea"/>
          <a:cs typeface="Helvetica"/>
        </a:defRPr>
      </a:lvl1pPr>
      <a:lvl2pPr marL="377190" indent="-171450" algn="l" defTabSz="342900" rtl="0" eaLnBrk="1" latinLnBrk="0" hangingPunct="1">
        <a:lnSpc>
          <a:spcPts val="171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Char char="§"/>
        <a:defRPr sz="1500" kern="1200">
          <a:solidFill>
            <a:srgbClr val="6E6E6E"/>
          </a:solidFill>
          <a:latin typeface="Helvetica"/>
          <a:ea typeface="+mn-ea"/>
          <a:cs typeface="Helvetica"/>
        </a:defRPr>
      </a:lvl2pPr>
      <a:lvl3pPr marL="514350" indent="-123444" algn="l" defTabSz="342900" rtl="0" eaLnBrk="1" latinLnBrk="0" hangingPunct="1">
        <a:lnSpc>
          <a:spcPts val="1560"/>
        </a:lnSpc>
        <a:spcBef>
          <a:spcPts val="0"/>
        </a:spcBef>
        <a:spcAft>
          <a:spcPts val="450"/>
        </a:spcAft>
        <a:buClr>
          <a:srgbClr val="A27E55"/>
        </a:buClr>
        <a:buFont typeface="Wingdings" charset="2"/>
        <a:buChar char="§"/>
        <a:defRPr sz="1400" kern="1200" baseline="0">
          <a:solidFill>
            <a:srgbClr val="6E6E6E"/>
          </a:solidFill>
          <a:latin typeface="Helvetica"/>
          <a:ea typeface="+mn-ea"/>
          <a:cs typeface="Helvetica"/>
        </a:defRPr>
      </a:lvl3pPr>
      <a:lvl4pPr marL="692658" indent="-144018" algn="l" defTabSz="342900" rtl="0" eaLnBrk="1" latinLnBrk="0" hangingPunct="1">
        <a:lnSpc>
          <a:spcPts val="1485"/>
        </a:lnSpc>
        <a:spcBef>
          <a:spcPts val="0"/>
        </a:spcBef>
        <a:spcAft>
          <a:spcPts val="450"/>
        </a:spcAft>
        <a:buClr>
          <a:srgbClr val="A27E55"/>
        </a:buClr>
        <a:buFont typeface="Wingdings" charset="2"/>
        <a:buChar char="§"/>
        <a:defRPr sz="1200" kern="1200" baseline="0">
          <a:solidFill>
            <a:srgbClr val="6E6E6E"/>
          </a:solidFill>
          <a:latin typeface="Helvetica"/>
          <a:ea typeface="+mn-ea"/>
          <a:cs typeface="Helvetica"/>
        </a:defRPr>
      </a:lvl4pPr>
      <a:lvl5pPr marL="898398" indent="-116586" algn="l" defTabSz="342900" rtl="0" eaLnBrk="1" latinLnBrk="0" hangingPunct="1">
        <a:lnSpc>
          <a:spcPts val="1260"/>
        </a:lnSpc>
        <a:spcBef>
          <a:spcPts val="0"/>
        </a:spcBef>
        <a:spcAft>
          <a:spcPts val="0"/>
        </a:spcAft>
        <a:buClr>
          <a:srgbClr val="A27E55"/>
        </a:buClr>
        <a:buFont typeface="Wingdings" charset="2"/>
        <a:buChar char="§"/>
        <a:defRPr sz="1100" kern="1200">
          <a:solidFill>
            <a:srgbClr val="6E6E6E"/>
          </a:solidFill>
          <a:latin typeface="Helvetica"/>
          <a:ea typeface="+mn-ea"/>
          <a:cs typeface="Helvetica"/>
        </a:defRPr>
      </a:lvl5pPr>
      <a:lvl6pPr marL="1714500" indent="0" algn="l" defTabSz="3429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idaho.edu/research/faculty/find-funding/internal-funding/vandal-ideas-projec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VIP Vandal Ideas Project 2016: Go 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UI Is doing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Waived application fee</a:t>
            </a:r>
          </a:p>
          <a:p>
            <a:r>
              <a:rPr lang="en-US" dirty="0" smtClean="0"/>
              <a:t>Increases in scholarship dollars (more than double what other public institutions in ID are offering)</a:t>
            </a:r>
          </a:p>
          <a:p>
            <a:r>
              <a:rPr lang="en-US" dirty="0" smtClean="0"/>
              <a:t>Engage extension offices</a:t>
            </a:r>
          </a:p>
          <a:p>
            <a:r>
              <a:rPr lang="en-US" dirty="0" smtClean="0"/>
              <a:t>Direct admissions process originated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UI Focusing on this?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97381" y="1230647"/>
            <a:ext cx="4402931" cy="2288381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Sacred Trust of the Land Grant University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Premier Research institution in the state</a:t>
            </a:r>
            <a:r>
              <a:rPr lang="mr-IN" dirty="0" smtClean="0"/>
              <a:t>…</a:t>
            </a:r>
            <a:r>
              <a:rPr lang="en-US" dirty="0" smtClean="0"/>
              <a:t>lots of smart people should be able to formulate &amp; test smart solutions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Among the more pressing issues in workforce preparation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Our efforts are not to see only UI enrollment increases, </a:t>
            </a:r>
            <a:r>
              <a:rPr lang="en-US" smtClean="0"/>
              <a:t>rather to increase </a:t>
            </a:r>
            <a:r>
              <a:rPr lang="en-US" dirty="0" smtClean="0"/>
              <a:t>the Go On rate across the state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32646" y="1164323"/>
            <a:ext cx="6281801" cy="2288381"/>
          </a:xfrm>
        </p:spPr>
        <p:txBody>
          <a:bodyPr/>
          <a:lstStyle/>
          <a:p>
            <a:r>
              <a:rPr lang="en-US" dirty="0" smtClean="0"/>
              <a:t>VIP Internal grants ideas: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Mixers in which ideas are shared and refined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Colleges take responsibility for mixers, CALS &amp; COE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Internal seed grants which may lead to longer-term  &amp; sustainable solutions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Intend to fund several projects under the $75K level.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More modest projects have a higher likelihood of being funded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One year pilot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do tonight?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smtClean="0"/>
              <a:t>brief elevator pitches</a:t>
            </a:r>
          </a:p>
          <a:p>
            <a:r>
              <a:rPr lang="en-US" dirty="0" smtClean="0"/>
              <a:t>Brief description of Open Space </a:t>
            </a:r>
            <a:r>
              <a:rPr lang="en-US" dirty="0" smtClean="0"/>
              <a:t>process</a:t>
            </a:r>
            <a:endParaRPr lang="en-US" dirty="0" smtClean="0"/>
          </a:p>
          <a:p>
            <a:r>
              <a:rPr lang="en-US" dirty="0" smtClean="0"/>
              <a:t>Followed by open conversations about the pitches </a:t>
            </a:r>
            <a:r>
              <a:rPr lang="en-US" dirty="0" smtClean="0"/>
              <a:t>or </a:t>
            </a:r>
            <a:r>
              <a:rPr lang="en-US" dirty="0" smtClean="0"/>
              <a:t>other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 Pitches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91849" y="1153155"/>
            <a:ext cx="6053657" cy="2288381"/>
          </a:xfrm>
        </p:spPr>
        <p:txBody>
          <a:bodyPr numCol="2"/>
          <a:lstStyle/>
          <a:p>
            <a:r>
              <a:rPr lang="en-US" dirty="0" smtClean="0"/>
              <a:t>Scott Clyde</a:t>
            </a:r>
            <a:r>
              <a:rPr lang="en-US" smtClean="0"/>
              <a:t>:  </a:t>
            </a:r>
            <a:r>
              <a:rPr lang="en-US" smtClean="0"/>
              <a:t>TRIO (4)</a:t>
            </a:r>
            <a:endParaRPr lang="en-US" dirty="0" smtClean="0"/>
          </a:p>
          <a:p>
            <a:r>
              <a:rPr lang="en-US" dirty="0" smtClean="0"/>
              <a:t>Kathy Canfield-Davis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Schloss</a:t>
            </a:r>
            <a:endParaRPr lang="en-US" dirty="0" smtClean="0"/>
          </a:p>
          <a:p>
            <a:r>
              <a:rPr lang="en-US" dirty="0" smtClean="0"/>
              <a:t>Dean </a:t>
            </a:r>
            <a:r>
              <a:rPr lang="en-US" dirty="0" err="1" smtClean="0"/>
              <a:t>Kahler</a:t>
            </a:r>
            <a:endParaRPr lang="en-US" dirty="0" smtClean="0"/>
          </a:p>
          <a:p>
            <a:r>
              <a:rPr lang="en-US" dirty="0" smtClean="0"/>
              <a:t>Julie Fodor: </a:t>
            </a:r>
            <a:r>
              <a:rPr lang="en-US" dirty="0" smtClean="0"/>
              <a:t>CDHD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Jim Connors &amp; Karen </a:t>
            </a:r>
            <a:r>
              <a:rPr lang="en-US" dirty="0" err="1" smtClean="0"/>
              <a:t>Launchbaugh</a:t>
            </a:r>
            <a:endParaRPr lang="en-US" dirty="0" smtClean="0"/>
          </a:p>
          <a:p>
            <a:r>
              <a:rPr lang="en-US" dirty="0" smtClean="0"/>
              <a:t>Shirley </a:t>
            </a:r>
            <a:r>
              <a:rPr lang="en-US" dirty="0" err="1" smtClean="0"/>
              <a:t>Luckart</a:t>
            </a:r>
            <a:endParaRPr lang="en-US" dirty="0" smtClean="0"/>
          </a:p>
          <a:p>
            <a:r>
              <a:rPr lang="en-US" dirty="0" smtClean="0"/>
              <a:t>Judith McShane</a:t>
            </a:r>
          </a:p>
          <a:p>
            <a:r>
              <a:rPr lang="en-US" dirty="0" smtClean="0"/>
              <a:t>Jae 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Space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Open opportunity to meet with colleagues</a:t>
            </a:r>
          </a:p>
          <a:p>
            <a:r>
              <a:rPr lang="en-US" b="1" dirty="0" smtClean="0"/>
              <a:t>Law of </a:t>
            </a:r>
            <a:r>
              <a:rPr lang="en-US" b="1" dirty="0"/>
              <a:t>Two Feet</a:t>
            </a:r>
            <a:r>
              <a:rPr lang="en-US" dirty="0"/>
              <a:t>: If at any time </a:t>
            </a:r>
            <a:r>
              <a:rPr lang="en-US" dirty="0" smtClean="0"/>
              <a:t>you </a:t>
            </a:r>
            <a:r>
              <a:rPr lang="en-US" dirty="0"/>
              <a:t>find yourself in any situation where you are neither learning nor contributing, use your two feet, go someplace else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380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Space Thoughts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Whoever comes is the right </a:t>
            </a:r>
            <a:r>
              <a:rPr lang="en-US" dirty="0" smtClean="0"/>
              <a:t>people.</a:t>
            </a:r>
            <a:endParaRPr lang="en-US" dirty="0"/>
          </a:p>
          <a:p>
            <a:r>
              <a:rPr lang="en-US" dirty="0" smtClean="0"/>
              <a:t>Whenever </a:t>
            </a:r>
            <a:r>
              <a:rPr lang="en-US" dirty="0"/>
              <a:t>it starts is the right </a:t>
            </a:r>
            <a:r>
              <a:rPr lang="en-US" dirty="0" smtClean="0"/>
              <a:t>time.</a:t>
            </a:r>
          </a:p>
          <a:p>
            <a:r>
              <a:rPr lang="en-US" dirty="0" smtClean="0"/>
              <a:t>Wherever it is, is the right place.</a:t>
            </a:r>
          </a:p>
          <a:p>
            <a:r>
              <a:rPr lang="en-US" dirty="0" smtClean="0"/>
              <a:t>Whatever happens is the only thing that could have.</a:t>
            </a:r>
          </a:p>
          <a:p>
            <a:r>
              <a:rPr lang="en-US" dirty="0" smtClean="0"/>
              <a:t>When it’s over, it’s over.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2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Introductions: Hosts, College of Education (Dean Carr-Chellman) CALS (Dr. Barbara Petty)</a:t>
            </a:r>
          </a:p>
          <a:p>
            <a:r>
              <a:rPr lang="en-US" dirty="0" smtClean="0"/>
              <a:t>Why VIP mixers &amp; Why the Go On focus</a:t>
            </a:r>
          </a:p>
          <a:p>
            <a:r>
              <a:rPr lang="en-US" dirty="0" smtClean="0"/>
              <a:t>Enjoy!</a:t>
            </a:r>
          </a:p>
        </p:txBody>
      </p:sp>
    </p:spTree>
    <p:extLst>
      <p:ext uri="{BB962C8B-B14F-4D97-AF65-F5344CB8AC3E}">
        <p14:creationId xmlns:p14="http://schemas.microsoft.com/office/powerpoint/2010/main" val="87668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Internal grants project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Opportunity for broad statewide impact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its 2</a:t>
            </a:r>
            <a:r>
              <a:rPr lang="en-US" baseline="30000" dirty="0" smtClean="0"/>
              <a:t>nd</a:t>
            </a:r>
            <a:r>
              <a:rPr lang="en-US" dirty="0" smtClean="0"/>
              <a:t> year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Information on past funding available at: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www.uidaho.edu/research/faculty/find-funding/internal-funding/vandal-ideas-project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VIP Project?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Go ON Rate?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8" y="1145407"/>
            <a:ext cx="3523331" cy="283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go on rate?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7191" y="1323636"/>
            <a:ext cx="4402931" cy="2288381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Rates fluctuate, but continue to trend down.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2011-2015 rate dropped in 66% of ID high schools.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Only 28% of schools improved their go-on rates during that same time frame.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2015 only 17% of high schools had a go on rate of 60% of higher.</a:t>
            </a:r>
          </a:p>
        </p:txBody>
      </p:sp>
    </p:spTree>
    <p:extLst>
      <p:ext uri="{BB962C8B-B14F-4D97-AF65-F5344CB8AC3E}">
        <p14:creationId xmlns:p14="http://schemas.microsoft.com/office/powerpoint/2010/main" val="4175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on rates in Idaho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73" y="1339135"/>
            <a:ext cx="2729207" cy="29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On Rates Further Explored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Eastern ID rates are alarmingly </a:t>
            </a:r>
            <a:r>
              <a:rPr lang="en-US" dirty="0" smtClean="0"/>
              <a:t>low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Significant male/female gap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might this be happening?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Varied reasons, for example:</a:t>
            </a:r>
          </a:p>
          <a:p>
            <a:pPr marL="662940" lvl="1" indent="-285750">
              <a:buFont typeface="Arial" charset="0"/>
              <a:buChar char="•"/>
            </a:pPr>
            <a:r>
              <a:rPr lang="en-US" sz="1100" dirty="0" smtClean="0"/>
              <a:t>Family (pregnancy, homelessness, refusal to sign paperwork)</a:t>
            </a:r>
          </a:p>
          <a:p>
            <a:pPr marL="662940" lvl="1" indent="-285750">
              <a:buFont typeface="Arial" charset="0"/>
              <a:buChar char="•"/>
            </a:pPr>
            <a:r>
              <a:rPr lang="en-US" sz="1100" dirty="0" smtClean="0"/>
              <a:t>Finances (lack of support, plentiful low wage jobs)</a:t>
            </a:r>
          </a:p>
          <a:p>
            <a:pPr marL="662940" lvl="1" indent="-285750">
              <a:buFont typeface="Arial" charset="0"/>
              <a:buChar char="•"/>
            </a:pPr>
            <a:r>
              <a:rPr lang="en-US" sz="1100" dirty="0" smtClean="0"/>
              <a:t>Isolated geography</a:t>
            </a:r>
          </a:p>
          <a:p>
            <a:pPr marL="662940" lvl="1" indent="-285750">
              <a:buFont typeface="Arial" charset="0"/>
              <a:buChar char="•"/>
            </a:pPr>
            <a:r>
              <a:rPr lang="en-US" sz="1100" dirty="0" smtClean="0"/>
              <a:t>Scholastic alienation</a:t>
            </a:r>
          </a:p>
          <a:p>
            <a:pPr marL="662940" lvl="1" indent="-285750">
              <a:buFont typeface="Arial" charset="0"/>
              <a:buChar char="•"/>
            </a:pPr>
            <a:r>
              <a:rPr lang="en-US" sz="1100" dirty="0" smtClean="0"/>
              <a:t>Culture (Independence of Idahoans, Universities viewed as bastions of liberalism, counter to family values)</a:t>
            </a:r>
          </a:p>
          <a:p>
            <a:pPr marL="662940" lvl="1" indent="-285750">
              <a:buFont typeface="Arial" charset="0"/>
              <a:buChar char="•"/>
            </a:pPr>
            <a:r>
              <a:rPr lang="en-US" sz="1100" dirty="0" smtClean="0"/>
              <a:t>Weak public schools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313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The State Doing</a:t>
            </a:r>
            <a:r>
              <a:rPr lang="en-US" dirty="0" smtClean="0"/>
              <a:t>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81144" y="1122159"/>
            <a:ext cx="4402931" cy="2288381"/>
          </a:xfrm>
        </p:spPr>
        <p:txBody>
          <a:bodyPr/>
          <a:lstStyle/>
          <a:p>
            <a:r>
              <a:rPr lang="en-US" sz="1400" dirty="0" smtClean="0"/>
              <a:t>What is ID doing about this?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Albertson’s foundation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Free SATs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Increased scholarship $$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Dual credit monies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College Application Day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Increased budgets for high school college &amp; career advisors &amp; teacher salaries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7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_CBE_template_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UI_ED_template_2015</Template>
  <TotalTime>21411</TotalTime>
  <Words>547</Words>
  <Application>Microsoft Macintosh PowerPoint</Application>
  <PresentationFormat>On-screen Show (16:9)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Helvetica</vt:lpstr>
      <vt:lpstr>Rockwell</vt:lpstr>
      <vt:lpstr>Wingdings</vt:lpstr>
      <vt:lpstr>Arial</vt:lpstr>
      <vt:lpstr>UI_CBE_template_2015</vt:lpstr>
      <vt:lpstr>Title</vt:lpstr>
      <vt:lpstr>VIP Vandal Ideas Project 2016: Go On!</vt:lpstr>
      <vt:lpstr>Welcome</vt:lpstr>
      <vt:lpstr>What is the VIP Project?</vt:lpstr>
      <vt:lpstr>Why the Go ON Rate?</vt:lpstr>
      <vt:lpstr>Why the go on rate? </vt:lpstr>
      <vt:lpstr>Go on rates in Idaho</vt:lpstr>
      <vt:lpstr>Go On Rates Further Explored </vt:lpstr>
      <vt:lpstr>Why might this be happening?</vt:lpstr>
      <vt:lpstr>What is The State Doing? </vt:lpstr>
      <vt:lpstr>What UI Is doing </vt:lpstr>
      <vt:lpstr>Why is UI Focusing on this? </vt:lpstr>
      <vt:lpstr>What Can we do?</vt:lpstr>
      <vt:lpstr>What will we do tonight? </vt:lpstr>
      <vt:lpstr>Elevator Pitches</vt:lpstr>
      <vt:lpstr>Open Space</vt:lpstr>
      <vt:lpstr>Open Space Thoughts </vt:lpstr>
    </vt:vector>
  </TitlesOfParts>
  <Company>University of Idaho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Twila</dc:creator>
  <cp:lastModifiedBy>Carr-Chellman, Ali (alicarrchellman@uidaho.edu)</cp:lastModifiedBy>
  <cp:revision>28</cp:revision>
  <dcterms:created xsi:type="dcterms:W3CDTF">2015-01-29T20:08:44Z</dcterms:created>
  <dcterms:modified xsi:type="dcterms:W3CDTF">2016-12-13T16:30:48Z</dcterms:modified>
</cp:coreProperties>
</file>