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18EC391-623C-42D2-B90A-B06299D583A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522BB71-9F3F-4B11-9344-E33E951B3B79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65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C391-623C-42D2-B90A-B06299D583A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BB71-9F3F-4B11-9344-E33E951B3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4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18EC391-623C-42D2-B90A-B06299D583A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522BB71-9F3F-4B11-9344-E33E951B3B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52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C391-623C-42D2-B90A-B06299D583A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BB71-9F3F-4B11-9344-E33E951B3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2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8EC391-623C-42D2-B90A-B06299D583A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22BB71-9F3F-4B11-9344-E33E951B3B7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662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C391-623C-42D2-B90A-B06299D583A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BB71-9F3F-4B11-9344-E33E951B3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0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C391-623C-42D2-B90A-B06299D583A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BB71-9F3F-4B11-9344-E33E951B3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C391-623C-42D2-B90A-B06299D583A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BB71-9F3F-4B11-9344-E33E951B3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6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C391-623C-42D2-B90A-B06299D583A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BB71-9F3F-4B11-9344-E33E951B3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620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18EC391-623C-42D2-B90A-B06299D583A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522BB71-9F3F-4B11-9344-E33E951B3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47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18EC391-623C-42D2-B90A-B06299D583A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522BB71-9F3F-4B11-9344-E33E951B3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18EC391-623C-42D2-B90A-B06299D583A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522BB71-9F3F-4B11-9344-E33E951B3B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96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RB@uidaho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Requirements for Single IRB (</a:t>
            </a:r>
            <a:r>
              <a:rPr lang="en-US" dirty="0" err="1" smtClean="0"/>
              <a:t>sIRB</a:t>
            </a:r>
            <a:r>
              <a:rPr lang="en-US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Audrey Harris and Jennifer Neelon</a:t>
            </a:r>
          </a:p>
          <a:p>
            <a:r>
              <a:rPr lang="en-US" dirty="0" smtClean="0">
                <a:hlinkClick r:id="rId2"/>
              </a:rPr>
              <a:t>IRB@uidaho.edu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2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/>
          </p:cNvPr>
          <p:cNvSpPr>
            <a:spLocks noGrp="1"/>
          </p:cNvSpPr>
          <p:nvPr>
            <p:ph type="title"/>
          </p:nvPr>
        </p:nvSpPr>
        <p:spPr>
          <a:xfrm>
            <a:off x="1773238" y="146845"/>
            <a:ext cx="7886700" cy="1325563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dirty="0" smtClean="0">
                <a:ea typeface="+mj-ea"/>
              </a:rPr>
              <a:t>NIH Single </a:t>
            </a:r>
            <a:r>
              <a:rPr lang="en-US" dirty="0" smtClean="0">
                <a:ea typeface="+mj-ea"/>
              </a:rPr>
              <a:t>IRB</a:t>
            </a:r>
            <a:r>
              <a:rPr lang="en-US" dirty="0"/>
              <a:t> </a:t>
            </a:r>
            <a:r>
              <a:rPr lang="en-US" dirty="0" smtClean="0"/>
              <a:t>Requirements </a:t>
            </a:r>
            <a:endParaRPr lang="en-US" dirty="0">
              <a:ea typeface="+mj-ea"/>
            </a:endParaRPr>
          </a:p>
        </p:txBody>
      </p:sp>
      <p:sp>
        <p:nvSpPr>
          <p:cNvPr id="5" name="Content Placeholder 4">
            <a:extLst/>
          </p:cNvPr>
          <p:cNvSpPr>
            <a:spLocks noGrp="1"/>
          </p:cNvSpPr>
          <p:nvPr>
            <p:ph idx="1"/>
          </p:nvPr>
        </p:nvSpPr>
        <p:spPr>
          <a:xfrm>
            <a:off x="1407886" y="1109550"/>
            <a:ext cx="9260114" cy="5596050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sz="3000" dirty="0" smtClean="0"/>
              <a:t>	Grants </a:t>
            </a:r>
            <a:r>
              <a:rPr lang="en-US" sz="3000" dirty="0"/>
              <a:t>with </a:t>
            </a:r>
            <a:r>
              <a:rPr lang="en-US" sz="3500" dirty="0"/>
              <a:t>application</a:t>
            </a:r>
            <a:r>
              <a:rPr lang="en-US" sz="3000" dirty="0"/>
              <a:t> due or solicitations published on </a:t>
            </a:r>
            <a:r>
              <a:rPr lang="en-US" sz="3000" dirty="0" smtClean="0"/>
              <a:t>	or </a:t>
            </a:r>
            <a:r>
              <a:rPr lang="en-US" sz="3000" dirty="0"/>
              <a:t>after 1/25/18 </a:t>
            </a:r>
          </a:p>
          <a:p>
            <a:pPr marL="0" indent="0">
              <a:buNone/>
              <a:defRPr/>
            </a:pPr>
            <a:endParaRPr lang="en-US" sz="3200" dirty="0" smtClean="0"/>
          </a:p>
          <a:p>
            <a:pPr marL="0" indent="0">
              <a:buNone/>
              <a:defRPr/>
            </a:pPr>
            <a:r>
              <a:rPr lang="en-US" sz="4100" b="1" dirty="0" smtClean="0"/>
              <a:t>From </a:t>
            </a:r>
            <a:r>
              <a:rPr lang="en-US" sz="3800" b="1" dirty="0"/>
              <a:t>the</a:t>
            </a:r>
            <a:r>
              <a:rPr lang="en-US" sz="4100" b="1" dirty="0"/>
              <a:t> SF424 </a:t>
            </a:r>
            <a:r>
              <a:rPr lang="en-US" sz="4100" b="1" u="sng" dirty="0"/>
              <a:t>NIH</a:t>
            </a:r>
            <a:r>
              <a:rPr lang="en-US" sz="4100" b="1" dirty="0"/>
              <a:t> application</a:t>
            </a:r>
            <a:r>
              <a:rPr lang="en-US" sz="4100" b="1" dirty="0" smtClean="0"/>
              <a:t>:</a:t>
            </a:r>
            <a:r>
              <a:rPr lang="en-US" sz="3500" b="1" dirty="0"/>
              <a:t>	</a:t>
            </a:r>
          </a:p>
          <a:p>
            <a:pPr marL="0" indent="0">
              <a:buNone/>
              <a:defRPr/>
            </a:pPr>
            <a:r>
              <a:rPr lang="en-US" sz="2600" dirty="0"/>
              <a:t>Question 3.2 - </a:t>
            </a:r>
            <a:r>
              <a:rPr lang="en-US" sz="2600" dirty="0"/>
              <a:t>Is this a </a:t>
            </a:r>
            <a:r>
              <a:rPr lang="en-US" sz="2600" u="sng" dirty="0"/>
              <a:t>multi-site</a:t>
            </a:r>
            <a:r>
              <a:rPr lang="en-US" sz="2600" dirty="0"/>
              <a:t> study that will use the </a:t>
            </a:r>
            <a:r>
              <a:rPr lang="en-US" sz="2600" u="sng" dirty="0"/>
              <a:t>same protocol</a:t>
            </a:r>
            <a:r>
              <a:rPr lang="en-US" sz="2600" dirty="0"/>
              <a:t> </a:t>
            </a:r>
            <a:r>
              <a:rPr lang="en-US" sz="2600" dirty="0"/>
              <a:t>to </a:t>
            </a:r>
            <a:r>
              <a:rPr lang="en-US" sz="2600" dirty="0"/>
              <a:t>conduct </a:t>
            </a:r>
            <a:r>
              <a:rPr lang="en-US" sz="2600" u="sng" dirty="0"/>
              <a:t>non-exempt human subjects </a:t>
            </a:r>
            <a:r>
              <a:rPr lang="en-US" sz="2600" u="sng" dirty="0"/>
              <a:t>research</a:t>
            </a:r>
            <a:r>
              <a:rPr lang="en-US" sz="2600" dirty="0"/>
              <a:t> at </a:t>
            </a:r>
            <a:r>
              <a:rPr lang="en-US" sz="2600" dirty="0"/>
              <a:t>more than one </a:t>
            </a:r>
            <a:r>
              <a:rPr lang="en-US" sz="2600" u="sng" dirty="0"/>
              <a:t>domestic </a:t>
            </a:r>
            <a:r>
              <a:rPr lang="en-US" sz="2600" u="sng" dirty="0"/>
              <a:t>site</a:t>
            </a:r>
            <a:r>
              <a:rPr lang="en-US" sz="2600" dirty="0"/>
              <a:t>?</a:t>
            </a:r>
          </a:p>
          <a:p>
            <a:pPr marL="0" indent="0">
              <a:buNone/>
              <a:defRPr/>
            </a:pPr>
            <a:endParaRPr lang="en-US" sz="2400" b="1" u="sng" dirty="0"/>
          </a:p>
          <a:p>
            <a:pPr marL="0" indent="0">
              <a:buNone/>
              <a:defRPr/>
            </a:pPr>
            <a:r>
              <a:rPr lang="en-US" sz="3800" b="1" u="sng" dirty="0" smtClean="0"/>
              <a:t>NIH </a:t>
            </a:r>
            <a:r>
              <a:rPr lang="en-US" sz="3800" b="1" u="sng" dirty="0" err="1" smtClean="0"/>
              <a:t>sIRB</a:t>
            </a:r>
            <a:r>
              <a:rPr lang="en-US" sz="3800" b="1" u="sng" dirty="0" smtClean="0"/>
              <a:t> </a:t>
            </a:r>
            <a:r>
              <a:rPr lang="en-US" sz="3800" b="1" u="sng" dirty="0"/>
              <a:t>Checklist:</a:t>
            </a:r>
            <a:endParaRPr lang="en-US" sz="3800" b="1" u="sng" dirty="0"/>
          </a:p>
          <a:p>
            <a:pPr marL="457200" lvl="1" indent="0">
              <a:buNone/>
              <a:defRPr/>
            </a:pPr>
            <a:r>
              <a:rPr lang="en-US" sz="2600" dirty="0">
                <a:sym typeface="Wingdings" panose="05000000000000000000" pitchFamily="2" charset="2"/>
              </a:rPr>
              <a:t> </a:t>
            </a:r>
            <a:r>
              <a:rPr lang="en-US" sz="2600" dirty="0"/>
              <a:t>NIH-funded</a:t>
            </a:r>
            <a:endParaRPr lang="en-US" sz="2600" dirty="0"/>
          </a:p>
          <a:p>
            <a:pPr marL="457200" lvl="1" indent="0">
              <a:buNone/>
              <a:defRPr/>
            </a:pPr>
            <a:r>
              <a:rPr lang="en-US" sz="2600" dirty="0">
                <a:sym typeface="Wingdings" panose="05000000000000000000" pitchFamily="2" charset="2"/>
              </a:rPr>
              <a:t> </a:t>
            </a:r>
            <a:r>
              <a:rPr lang="en-US" sz="2600" dirty="0"/>
              <a:t>Multiple </a:t>
            </a:r>
            <a:r>
              <a:rPr lang="en-US" sz="2600" dirty="0"/>
              <a:t>domestic sites</a:t>
            </a:r>
          </a:p>
          <a:p>
            <a:pPr marL="457200" lvl="1" indent="0">
              <a:buNone/>
              <a:defRPr/>
            </a:pPr>
            <a:r>
              <a:rPr lang="en-US" sz="2600" dirty="0">
                <a:sym typeface="Wingdings" panose="05000000000000000000" pitchFamily="2" charset="2"/>
              </a:rPr>
              <a:t> </a:t>
            </a:r>
            <a:r>
              <a:rPr lang="en-US" sz="2600" dirty="0"/>
              <a:t>Same </a:t>
            </a:r>
            <a:r>
              <a:rPr lang="en-US" sz="2600" dirty="0"/>
              <a:t>protocol</a:t>
            </a:r>
          </a:p>
          <a:p>
            <a:pPr marL="457200" lvl="1" indent="0">
              <a:buNone/>
              <a:defRPr/>
            </a:pPr>
            <a:r>
              <a:rPr lang="en-US" sz="2600" dirty="0">
                <a:sym typeface="Wingdings" panose="05000000000000000000" pitchFamily="2" charset="2"/>
              </a:rPr>
              <a:t> </a:t>
            </a:r>
            <a:r>
              <a:rPr lang="en-US" sz="2600" dirty="0"/>
              <a:t>Non-exempt </a:t>
            </a:r>
            <a:r>
              <a:rPr lang="en-US" sz="2600" dirty="0"/>
              <a:t>human subjects research</a:t>
            </a:r>
          </a:p>
          <a:p>
            <a:pPr marL="0" indent="0"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466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/>
          </p:cNvPr>
          <p:cNvSpPr>
            <a:spLocks noGrp="1"/>
          </p:cNvSpPr>
          <p:nvPr>
            <p:ph type="title"/>
          </p:nvPr>
        </p:nvSpPr>
        <p:spPr>
          <a:xfrm>
            <a:off x="1773238" y="146845"/>
            <a:ext cx="7886700" cy="1325563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dirty="0" smtClean="0">
                <a:ea typeface="+mj-ea"/>
              </a:rPr>
              <a:t>Common Rule Single </a:t>
            </a:r>
            <a:r>
              <a:rPr lang="en-US" dirty="0" smtClean="0">
                <a:ea typeface="+mj-ea"/>
              </a:rPr>
              <a:t>IRB</a:t>
            </a:r>
            <a:r>
              <a:rPr lang="en-US" dirty="0"/>
              <a:t> </a:t>
            </a:r>
            <a:r>
              <a:rPr lang="en-US" dirty="0" smtClean="0"/>
              <a:t>Requirements </a:t>
            </a:r>
            <a:endParaRPr lang="en-US" dirty="0">
              <a:ea typeface="+mj-ea"/>
            </a:endParaRPr>
          </a:p>
        </p:txBody>
      </p:sp>
      <p:sp>
        <p:nvSpPr>
          <p:cNvPr id="5" name="Content Placeholder 4">
            <a:extLst/>
          </p:cNvPr>
          <p:cNvSpPr>
            <a:spLocks noGrp="1"/>
          </p:cNvSpPr>
          <p:nvPr>
            <p:ph idx="1"/>
          </p:nvPr>
        </p:nvSpPr>
        <p:spPr>
          <a:xfrm>
            <a:off x="783771" y="1472407"/>
            <a:ext cx="9752555" cy="5262222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3200" dirty="0" smtClean="0"/>
              <a:t>		Compliance Date: 1/20/2020</a:t>
            </a:r>
          </a:p>
          <a:p>
            <a:pPr marL="0" indent="0">
              <a:buNone/>
              <a:defRPr/>
            </a:pPr>
            <a:endParaRPr lang="en-US" sz="3200" dirty="0" smtClean="0"/>
          </a:p>
          <a:p>
            <a:pPr marL="0" indent="0">
              <a:buNone/>
              <a:defRPr/>
            </a:pPr>
            <a:r>
              <a:rPr lang="en-US" sz="3500" b="1" dirty="0" smtClean="0"/>
              <a:t>Will supersede NIH Requirements:</a:t>
            </a:r>
            <a:endParaRPr lang="en-US" sz="3500" b="1" dirty="0"/>
          </a:p>
          <a:p>
            <a:pPr marL="0" indent="0">
              <a:buNone/>
              <a:defRPr/>
            </a:pPr>
            <a:r>
              <a:rPr lang="en-US" sz="2400" dirty="0" smtClean="0"/>
              <a:t>Is </a:t>
            </a:r>
            <a:r>
              <a:rPr lang="en-US" sz="2400" dirty="0"/>
              <a:t>this </a:t>
            </a:r>
            <a:r>
              <a:rPr lang="en-US" sz="2400" dirty="0" smtClean="0"/>
              <a:t>a federally funded, </a:t>
            </a:r>
            <a:r>
              <a:rPr lang="en-US" sz="2400" u="sng" dirty="0"/>
              <a:t>multi-site</a:t>
            </a:r>
            <a:r>
              <a:rPr lang="en-US" sz="2400" dirty="0"/>
              <a:t> study that will </a:t>
            </a:r>
            <a:r>
              <a:rPr lang="en-US" sz="2400" dirty="0" smtClean="0"/>
              <a:t>conduct </a:t>
            </a:r>
            <a:r>
              <a:rPr lang="en-US" sz="2400" u="sng" dirty="0"/>
              <a:t>non-exempt human subjects </a:t>
            </a:r>
            <a:r>
              <a:rPr lang="en-US" sz="2400" u="sng" dirty="0"/>
              <a:t>research</a:t>
            </a:r>
            <a:r>
              <a:rPr lang="en-US" sz="2400" dirty="0"/>
              <a:t> at </a:t>
            </a:r>
            <a:r>
              <a:rPr lang="en-US" sz="2400" dirty="0"/>
              <a:t>more than one </a:t>
            </a:r>
            <a:r>
              <a:rPr lang="en-US" sz="2400" u="sng" dirty="0"/>
              <a:t>domestic </a:t>
            </a:r>
            <a:r>
              <a:rPr lang="en-US" sz="2400" u="sng" dirty="0"/>
              <a:t>site</a:t>
            </a:r>
            <a:r>
              <a:rPr lang="en-US" sz="2400" dirty="0"/>
              <a:t>?</a:t>
            </a:r>
          </a:p>
          <a:p>
            <a:pPr marL="0" indent="0">
              <a:buNone/>
              <a:defRPr/>
            </a:pPr>
            <a:endParaRPr lang="en-US" sz="2400" b="1" u="sng" dirty="0"/>
          </a:p>
          <a:p>
            <a:pPr marL="0" indent="0">
              <a:buNone/>
              <a:defRPr/>
            </a:pPr>
            <a:r>
              <a:rPr lang="en-US" sz="3200" b="1" u="sng" dirty="0" err="1"/>
              <a:t>sIRB</a:t>
            </a:r>
            <a:r>
              <a:rPr lang="en-US" sz="3200" b="1" u="sng" dirty="0"/>
              <a:t> </a:t>
            </a:r>
            <a:r>
              <a:rPr lang="en-US" sz="3500" b="1" u="sng" dirty="0"/>
              <a:t>Checklist</a:t>
            </a:r>
            <a:r>
              <a:rPr lang="en-US" sz="3200" b="1" u="sng" dirty="0"/>
              <a:t>:</a:t>
            </a:r>
            <a:endParaRPr lang="en-US" sz="3200" b="1" u="sng" dirty="0"/>
          </a:p>
          <a:p>
            <a:pPr marL="457200" lvl="1" indent="0">
              <a:buNone/>
              <a:defRPr/>
            </a:pPr>
            <a:r>
              <a:rPr lang="en-US" sz="2400" dirty="0" smtClean="0">
                <a:sym typeface="Wingdings" panose="05000000000000000000" pitchFamily="2" charset="2"/>
              </a:rPr>
              <a:t> </a:t>
            </a:r>
            <a:r>
              <a:rPr lang="en-US" sz="2400" dirty="0" smtClean="0"/>
              <a:t>Federally Funded</a:t>
            </a:r>
          </a:p>
          <a:p>
            <a:pPr marL="457200" lvl="1" indent="0">
              <a:buNone/>
              <a:defRPr/>
            </a:pPr>
            <a:r>
              <a:rPr lang="en-US" sz="2400" dirty="0" smtClean="0">
                <a:sym typeface="Wingdings" panose="05000000000000000000" pitchFamily="2" charset="2"/>
              </a:rPr>
              <a:t> </a:t>
            </a:r>
            <a:r>
              <a:rPr lang="en-US" sz="2400" dirty="0"/>
              <a:t>Multiple </a:t>
            </a:r>
            <a:r>
              <a:rPr lang="en-US" sz="2400" dirty="0"/>
              <a:t>domestic sites</a:t>
            </a:r>
          </a:p>
          <a:p>
            <a:pPr marL="457200" lvl="1" indent="0">
              <a:buNone/>
              <a:defRPr/>
            </a:pPr>
            <a:r>
              <a:rPr lang="en-US" sz="2400" dirty="0" smtClean="0">
                <a:sym typeface="Wingdings" panose="05000000000000000000" pitchFamily="2" charset="2"/>
              </a:rPr>
              <a:t> </a:t>
            </a:r>
            <a:r>
              <a:rPr lang="en-US" sz="2400" dirty="0"/>
              <a:t>Non-exempt </a:t>
            </a:r>
            <a:r>
              <a:rPr lang="en-US" sz="2400" dirty="0"/>
              <a:t>human subjects research</a:t>
            </a:r>
          </a:p>
          <a:p>
            <a:pPr marL="0" indent="0"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531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</TotalTime>
  <Words>22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Century Schoolbook</vt:lpstr>
      <vt:lpstr>Corbel</vt:lpstr>
      <vt:lpstr>Wingdings</vt:lpstr>
      <vt:lpstr>Feathered</vt:lpstr>
      <vt:lpstr>Requirements for Single IRB (sIRB)</vt:lpstr>
      <vt:lpstr>NIH Single IRB Requirements </vt:lpstr>
      <vt:lpstr>Common Rule Single IRB Requirements 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IRB aka sIRB</dc:title>
  <dc:creator>Harris, Audrey (ajharris@uidaho.edu)</dc:creator>
  <cp:lastModifiedBy>Harris, Audrey (ajharris@uidaho.edu)</cp:lastModifiedBy>
  <cp:revision>2</cp:revision>
  <dcterms:created xsi:type="dcterms:W3CDTF">2019-10-07T19:57:05Z</dcterms:created>
  <dcterms:modified xsi:type="dcterms:W3CDTF">2019-10-07T20:02:54Z</dcterms:modified>
</cp:coreProperties>
</file>